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93" r:id="rId7"/>
    <p:sldId id="294" r:id="rId8"/>
    <p:sldId id="295" r:id="rId9"/>
    <p:sldId id="296" r:id="rId10"/>
    <p:sldId id="297"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62D1F82-CBFD-4BDC-8840-D8439EA43FE1}" type="datetimeFigureOut">
              <a:rPr lang="en-US" smtClean="0"/>
              <a:pPr/>
              <a:t>5/15/2020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F45A11-8764-49C3-9D9C-95B83797D876}"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62D1F82-CBFD-4BDC-8840-D8439EA43FE1}" type="datetimeFigureOut">
              <a:rPr lang="en-US" smtClean="0"/>
              <a:pPr/>
              <a:t>5/15/2020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F45A11-8764-49C3-9D9C-95B83797D87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62D1F82-CBFD-4BDC-8840-D8439EA43FE1}" type="datetimeFigureOut">
              <a:rPr lang="en-US" smtClean="0"/>
              <a:pPr/>
              <a:t>5/15/2020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F45A11-8764-49C3-9D9C-95B83797D87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62D1F82-CBFD-4BDC-8840-D8439EA43FE1}" type="datetimeFigureOut">
              <a:rPr lang="en-US" smtClean="0"/>
              <a:pPr/>
              <a:t>5/15/2020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F45A11-8764-49C3-9D9C-95B83797D876}"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62D1F82-CBFD-4BDC-8840-D8439EA43FE1}" type="datetimeFigureOut">
              <a:rPr lang="en-US" smtClean="0"/>
              <a:pPr/>
              <a:t>5/15/2020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F45A11-8764-49C3-9D9C-95B83797D876}"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62D1F82-CBFD-4BDC-8840-D8439EA43FE1}" type="datetimeFigureOut">
              <a:rPr lang="en-US" smtClean="0"/>
              <a:pPr/>
              <a:t>5/15/2020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F45A11-8764-49C3-9D9C-95B83797D876}"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62D1F82-CBFD-4BDC-8840-D8439EA43FE1}" type="datetimeFigureOut">
              <a:rPr lang="en-US" smtClean="0"/>
              <a:pPr/>
              <a:t>5/15/2020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8F45A11-8764-49C3-9D9C-95B83797D876}"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62D1F82-CBFD-4BDC-8840-D8439EA43FE1}" type="datetimeFigureOut">
              <a:rPr lang="en-US" smtClean="0"/>
              <a:pPr/>
              <a:t>5/15/2020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8F45A11-8764-49C3-9D9C-95B83797D87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2D1F82-CBFD-4BDC-8840-D8439EA43FE1}" type="datetimeFigureOut">
              <a:rPr lang="en-US" smtClean="0"/>
              <a:pPr/>
              <a:t>5/15/2020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F45A11-8764-49C3-9D9C-95B83797D87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62D1F82-CBFD-4BDC-8840-D8439EA43FE1}" type="datetimeFigureOut">
              <a:rPr lang="en-US" smtClean="0"/>
              <a:pPr/>
              <a:t>5/15/2020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F45A11-8764-49C3-9D9C-95B83797D876}"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62D1F82-CBFD-4BDC-8840-D8439EA43FE1}" type="datetimeFigureOut">
              <a:rPr lang="en-US" smtClean="0"/>
              <a:pPr/>
              <a:t>5/15/2020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F45A11-8764-49C3-9D9C-95B83797D876}"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2D1F82-CBFD-4BDC-8840-D8439EA43FE1}" type="datetimeFigureOut">
              <a:rPr lang="en-US" smtClean="0"/>
              <a:pPr/>
              <a:t>5/15/2020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F45A11-8764-49C3-9D9C-95B83797D876}"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28600"/>
            <a:ext cx="7772400" cy="1470025"/>
          </a:xfrm>
        </p:spPr>
        <p:txBody>
          <a:bodyPr/>
          <a:lstStyle/>
          <a:p>
            <a:r>
              <a:rPr lang="en-US" smtClean="0">
                <a:latin typeface="Nyala" pitchFamily="2" charset="0"/>
              </a:rPr>
              <a:t>Chapter Two</a:t>
            </a:r>
            <a:endParaRPr lang="en-US" dirty="0">
              <a:latin typeface="Nyala" pitchFamily="2" charset="0"/>
            </a:endParaRPr>
          </a:p>
        </p:txBody>
      </p:sp>
      <p:sp>
        <p:nvSpPr>
          <p:cNvPr id="3" name="Subtitle 2"/>
          <p:cNvSpPr>
            <a:spLocks noGrp="1"/>
          </p:cNvSpPr>
          <p:nvPr>
            <p:ph type="subTitle" idx="1"/>
          </p:nvPr>
        </p:nvSpPr>
        <p:spPr>
          <a:xfrm>
            <a:off x="609600" y="1752600"/>
            <a:ext cx="7924800" cy="3886200"/>
          </a:xfrm>
        </p:spPr>
        <p:txBody>
          <a:bodyPr/>
          <a:lstStyle/>
          <a:p>
            <a:r>
              <a:rPr lang="en-US" dirty="0" smtClean="0">
                <a:solidFill>
                  <a:schemeClr val="tx1"/>
                </a:solidFill>
                <a:latin typeface="Nyala" pitchFamily="2" charset="0"/>
              </a:rPr>
              <a:t>Assembly Language Programming</a:t>
            </a:r>
            <a:endParaRPr lang="en-US" dirty="0">
              <a:solidFill>
                <a:schemeClr val="tx1"/>
              </a:solidFill>
              <a:latin typeface="Nyala" pitchFamily="2"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228600" y="228600"/>
            <a:ext cx="8686800" cy="5867400"/>
          </a:xfrm>
        </p:spPr>
        <p:txBody>
          <a:bodyPr>
            <a:noAutofit/>
          </a:bodyPr>
          <a:lstStyle/>
          <a:p>
            <a:pPr>
              <a:buNone/>
            </a:pPr>
            <a:r>
              <a:rPr lang="en-US" sz="2400" b="1" dirty="0" smtClean="0"/>
              <a:t>PROC: Procedure</a:t>
            </a:r>
          </a:p>
          <a:p>
            <a:r>
              <a:rPr lang="en-US" sz="2400" dirty="0" smtClean="0"/>
              <a:t>The PROC directive marks the start of a named procedure in the statement.</a:t>
            </a:r>
          </a:p>
          <a:p>
            <a:pPr>
              <a:buNone/>
            </a:pPr>
            <a:r>
              <a:rPr lang="en-US" sz="2400" dirty="0" smtClean="0"/>
              <a:t>Ex: RESULT PROC NEAR</a:t>
            </a:r>
          </a:p>
          <a:p>
            <a:pPr>
              <a:buNone/>
            </a:pPr>
            <a:r>
              <a:rPr lang="en-US" sz="2400" dirty="0" smtClean="0"/>
              <a:t>ROUTINE PROC FAR</a:t>
            </a:r>
            <a:endParaRPr lang="en-US" sz="2400" dirty="0">
              <a:latin typeface="Nyala" pitchFamily="2" charset="0"/>
            </a:endParaRPr>
          </a:p>
        </p:txBody>
      </p:sp>
      <p:sp>
        <p:nvSpPr>
          <p:cNvPr id="4" name="Slide Number Placeholder 3"/>
          <p:cNvSpPr>
            <a:spLocks noGrp="1"/>
          </p:cNvSpPr>
          <p:nvPr>
            <p:ph type="sldNum" sz="quarter" idx="12"/>
          </p:nvPr>
        </p:nvSpPr>
        <p:spPr/>
        <p:txBody>
          <a:bodyPr/>
          <a:lstStyle/>
          <a:p>
            <a:fld id="{BCEA8348-524D-4A36-8735-4EA0EBDC8BF5}" type="slidenum">
              <a:rPr lang="en-US" smtClean="0"/>
              <a:pPr/>
              <a:t>10</a:t>
            </a:fld>
            <a:endParaRPr lang="en-US"/>
          </a:p>
        </p:txBody>
      </p:sp>
      <p:sp>
        <p:nvSpPr>
          <p:cNvPr id="6" name="Footer Placeholder 5"/>
          <p:cNvSpPr>
            <a:spLocks noGrp="1"/>
          </p:cNvSpPr>
          <p:nvPr>
            <p:ph type="ftr" sz="quarter" idx="11"/>
          </p:nvPr>
        </p:nvSpPr>
        <p:spPr/>
        <p:txBody>
          <a:bodyPr/>
          <a:lstStyle/>
          <a:p>
            <a:r>
              <a:rPr lang="en-US" smtClean="0"/>
              <a:t>Compiled by Yonas A. and Hailemariam M. [2010]</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Nyala" pitchFamily="2" charset="0"/>
              </a:rPr>
              <a:t>Laboratory requirements</a:t>
            </a:r>
          </a:p>
        </p:txBody>
      </p:sp>
      <p:sp>
        <p:nvSpPr>
          <p:cNvPr id="3" name="Content Placeholder 2"/>
          <p:cNvSpPr>
            <a:spLocks noGrp="1"/>
          </p:cNvSpPr>
          <p:nvPr>
            <p:ph sz="quarter" idx="1"/>
          </p:nvPr>
        </p:nvSpPr>
        <p:spPr/>
        <p:txBody>
          <a:bodyPr>
            <a:normAutofit/>
          </a:bodyPr>
          <a:lstStyle/>
          <a:p>
            <a:pPr lvl="0"/>
            <a:r>
              <a:rPr lang="en-US" sz="2800" dirty="0">
                <a:latin typeface="Nyala" pitchFamily="2" charset="0"/>
              </a:rPr>
              <a:t>For the entire lab session, we will use the following </a:t>
            </a:r>
            <a:r>
              <a:rPr lang="en-US" sz="2800" dirty="0" smtClean="0">
                <a:latin typeface="Nyala" pitchFamily="2" charset="0"/>
              </a:rPr>
              <a:t>software</a:t>
            </a:r>
            <a:endParaRPr lang="en-US" sz="2800" dirty="0">
              <a:latin typeface="Nyala" pitchFamily="2" charset="0"/>
            </a:endParaRPr>
          </a:p>
          <a:p>
            <a:pPr lvl="1"/>
            <a:r>
              <a:rPr lang="en-US" sz="2400" dirty="0" smtClean="0">
                <a:latin typeface="Nyala" pitchFamily="2" charset="0"/>
              </a:rPr>
              <a:t>Linux OS(Linux Mint)</a:t>
            </a:r>
          </a:p>
          <a:p>
            <a:pPr lvl="1"/>
            <a:r>
              <a:rPr lang="en-US" sz="2400" dirty="0" err="1" smtClean="0">
                <a:latin typeface="Nyala" pitchFamily="2" charset="0"/>
              </a:rPr>
              <a:t>Netwide</a:t>
            </a:r>
            <a:r>
              <a:rPr lang="en-US" sz="2400" dirty="0" smtClean="0">
                <a:latin typeface="Nyala" pitchFamily="2" charset="0"/>
              </a:rPr>
              <a:t> Assembler </a:t>
            </a:r>
            <a:r>
              <a:rPr lang="en-US" sz="2400" dirty="0" smtClean="0">
                <a:solidFill>
                  <a:srgbClr val="FF0000"/>
                </a:solidFill>
                <a:latin typeface="Nyala" pitchFamily="2" charset="0"/>
              </a:rPr>
              <a:t>NASM</a:t>
            </a:r>
            <a:r>
              <a:rPr lang="en-US" sz="2400" dirty="0" smtClean="0">
                <a:latin typeface="Nyala" pitchFamily="2" charset="0"/>
              </a:rPr>
              <a:t> </a:t>
            </a:r>
            <a:r>
              <a:rPr lang="en-US" sz="2400" dirty="0">
                <a:latin typeface="Nyala" pitchFamily="2" charset="0"/>
              </a:rPr>
              <a:t>(8086_Assembler</a:t>
            </a:r>
            <a:r>
              <a:rPr lang="en-US" sz="2400" dirty="0" smtClean="0">
                <a:latin typeface="Nyala" pitchFamily="2" charset="0"/>
              </a:rPr>
              <a:t>)</a:t>
            </a:r>
            <a:endParaRPr lang="en-US" sz="2800" dirty="0">
              <a:latin typeface="Nyala" pitchFamily="2" charset="0"/>
            </a:endParaRPr>
          </a:p>
        </p:txBody>
      </p:sp>
      <p:sp>
        <p:nvSpPr>
          <p:cNvPr id="4" name="Slide Number Placeholder 3"/>
          <p:cNvSpPr>
            <a:spLocks noGrp="1"/>
          </p:cNvSpPr>
          <p:nvPr>
            <p:ph type="sldNum" sz="quarter" idx="12"/>
          </p:nvPr>
        </p:nvSpPr>
        <p:spPr/>
        <p:txBody>
          <a:bodyPr/>
          <a:lstStyle/>
          <a:p>
            <a:fld id="{BCEA8348-524D-4A36-8735-4EA0EBDC8BF5}" type="slidenum">
              <a:rPr lang="en-US" smtClean="0"/>
              <a:pPr/>
              <a:t>11</a:t>
            </a:fld>
            <a:endParaRPr lang="en-US"/>
          </a:p>
        </p:txBody>
      </p:sp>
      <p:sp>
        <p:nvSpPr>
          <p:cNvPr id="6" name="Footer Placeholder 5"/>
          <p:cNvSpPr>
            <a:spLocks noGrp="1"/>
          </p:cNvSpPr>
          <p:nvPr>
            <p:ph type="ftr" sz="quarter" idx="11"/>
          </p:nvPr>
        </p:nvSpPr>
        <p:spPr/>
        <p:txBody>
          <a:bodyPr/>
          <a:lstStyle/>
          <a:p>
            <a:r>
              <a:rPr lang="en-US" smtClean="0"/>
              <a:t>Compiled by Yonas A. and Hailemariam M. [2010]</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7772400" cy="457200"/>
          </a:xfrm>
        </p:spPr>
        <p:txBody>
          <a:bodyPr>
            <a:normAutofit fontScale="90000"/>
          </a:bodyPr>
          <a:lstStyle/>
          <a:p>
            <a:pPr algn="r"/>
            <a:r>
              <a:rPr lang="en-US" sz="3100" b="1" dirty="0">
                <a:solidFill>
                  <a:srgbClr val="003399"/>
                </a:solidFill>
                <a:latin typeface="Nyala" pitchFamily="2" charset="0"/>
              </a:rPr>
              <a:t>Steps to execute an assembly program</a:t>
            </a:r>
            <a:endParaRPr lang="en-US" dirty="0">
              <a:solidFill>
                <a:srgbClr val="003399"/>
              </a:solidFill>
              <a:latin typeface="Nyala" pitchFamily="2" charset="0"/>
            </a:endParaRPr>
          </a:p>
        </p:txBody>
      </p:sp>
      <p:sp>
        <p:nvSpPr>
          <p:cNvPr id="3" name="Content Placeholder 2"/>
          <p:cNvSpPr>
            <a:spLocks noGrp="1"/>
          </p:cNvSpPr>
          <p:nvPr>
            <p:ph sz="quarter" idx="1"/>
          </p:nvPr>
        </p:nvSpPr>
        <p:spPr>
          <a:xfrm>
            <a:off x="152400" y="609600"/>
            <a:ext cx="8686800" cy="5943600"/>
          </a:xfrm>
        </p:spPr>
        <p:txBody>
          <a:bodyPr>
            <a:normAutofit fontScale="92500" lnSpcReduction="10000"/>
          </a:bodyPr>
          <a:lstStyle/>
          <a:p>
            <a:pPr marL="514350" lvl="0" indent="-514350">
              <a:buFont typeface="+mj-lt"/>
              <a:buAutoNum type="arabicPeriod"/>
            </a:pPr>
            <a:r>
              <a:rPr lang="en-US" sz="3000" dirty="0">
                <a:latin typeface="Nyala" pitchFamily="2" charset="0"/>
                <a:ea typeface="BreezeSans" panose="020B0503020203020204" pitchFamily="34" charset="0"/>
              </a:rPr>
              <a:t>Write the code on any text editor</a:t>
            </a:r>
          </a:p>
          <a:p>
            <a:pPr marL="514350" lvl="0" indent="-514350">
              <a:buFont typeface="+mj-lt"/>
              <a:buAutoNum type="arabicPeriod"/>
            </a:pPr>
            <a:r>
              <a:rPr lang="en-US" sz="3000" dirty="0">
                <a:latin typeface="Nyala" pitchFamily="2" charset="0"/>
                <a:ea typeface="BreezeSans" panose="020B0503020203020204" pitchFamily="34" charset="0"/>
              </a:rPr>
              <a:t>Save the file as </a:t>
            </a:r>
            <a:r>
              <a:rPr lang="en-US" sz="3000" b="1" dirty="0">
                <a:solidFill>
                  <a:srgbClr val="FF0000"/>
                </a:solidFill>
                <a:latin typeface="Nyala" pitchFamily="2" charset="0"/>
                <a:ea typeface="BreezeSans" panose="020B0503020203020204" pitchFamily="34" charset="0"/>
              </a:rPr>
              <a:t>file_name.asm</a:t>
            </a:r>
            <a:r>
              <a:rPr lang="en-US" sz="3000" b="1" i="1" dirty="0">
                <a:latin typeface="Nyala" pitchFamily="2" charset="0"/>
                <a:ea typeface="BreezeSans" panose="020B0503020203020204" pitchFamily="34" charset="0"/>
              </a:rPr>
              <a:t> </a:t>
            </a:r>
            <a:r>
              <a:rPr lang="en-US" sz="3000" dirty="0">
                <a:latin typeface="Nyala" pitchFamily="2" charset="0"/>
                <a:ea typeface="BreezeSans" panose="020B0503020203020204" pitchFamily="34" charset="0"/>
              </a:rPr>
              <a:t>and set the type to All files</a:t>
            </a:r>
            <a:r>
              <a:rPr lang="en-US" sz="3000" dirty="0" smtClean="0">
                <a:latin typeface="Nyala" pitchFamily="2" charset="0"/>
                <a:ea typeface="BreezeSans" panose="020B0503020203020204" pitchFamily="34" charset="0"/>
              </a:rPr>
              <a:t>.</a:t>
            </a:r>
            <a:r>
              <a:rPr lang="en-US" sz="1900" dirty="0">
                <a:latin typeface="Nyala" pitchFamily="2" charset="0"/>
              </a:rPr>
              <a:t> </a:t>
            </a:r>
            <a:endParaRPr lang="en-US" sz="1900" dirty="0" smtClean="0">
              <a:latin typeface="Nyala" pitchFamily="2" charset="0"/>
            </a:endParaRPr>
          </a:p>
          <a:p>
            <a:pPr lvl="1">
              <a:buFont typeface="Arial" panose="020B0604020202020204" pitchFamily="34" charset="0"/>
              <a:buChar char="•"/>
            </a:pPr>
            <a:r>
              <a:rPr lang="en-US" sz="2600" dirty="0" smtClean="0">
                <a:latin typeface="Nyala" pitchFamily="2" charset="0"/>
                <a:ea typeface="BreezeSans" panose="020B0503020203020204" pitchFamily="34" charset="0"/>
              </a:rPr>
              <a:t>Make </a:t>
            </a:r>
            <a:r>
              <a:rPr lang="en-US" sz="2600" dirty="0">
                <a:latin typeface="Nyala" pitchFamily="2" charset="0"/>
                <a:ea typeface="BreezeSans" panose="020B0503020203020204" pitchFamily="34" charset="0"/>
              </a:rPr>
              <a:t>sure that you are in the same directory as where </a:t>
            </a:r>
            <a:r>
              <a:rPr lang="en-US" sz="2600" dirty="0" smtClean="0">
                <a:latin typeface="Nyala" pitchFamily="2" charset="0"/>
                <a:ea typeface="BreezeSans" panose="020B0503020203020204" pitchFamily="34" charset="0"/>
              </a:rPr>
              <a:t>you saved your program </a:t>
            </a:r>
            <a:r>
              <a:rPr lang="en-US" sz="2600" dirty="0">
                <a:latin typeface="Nyala" pitchFamily="2" charset="0"/>
                <a:ea typeface="BreezeSans" panose="020B0503020203020204" pitchFamily="34" charset="0"/>
              </a:rPr>
              <a:t/>
            </a:r>
            <a:br>
              <a:rPr lang="en-US" sz="2600" dirty="0">
                <a:latin typeface="Nyala" pitchFamily="2" charset="0"/>
                <a:ea typeface="BreezeSans" panose="020B0503020203020204" pitchFamily="34" charset="0"/>
              </a:rPr>
            </a:br>
            <a:endParaRPr lang="en-US" sz="2600" dirty="0">
              <a:latin typeface="Nyala" pitchFamily="2" charset="0"/>
              <a:ea typeface="BreezeSans" panose="020B0503020203020204" pitchFamily="34" charset="0"/>
            </a:endParaRPr>
          </a:p>
          <a:p>
            <a:pPr marL="514350" lvl="0" indent="-514350">
              <a:buFont typeface="+mj-lt"/>
              <a:buAutoNum type="arabicPeriod"/>
            </a:pPr>
            <a:r>
              <a:rPr lang="en-US" sz="3300" dirty="0" smtClean="0">
                <a:latin typeface="Nyala" pitchFamily="2" charset="0"/>
                <a:ea typeface="BreezeSans" panose="020B0503020203020204" pitchFamily="34" charset="0"/>
              </a:rPr>
              <a:t>Assemble </a:t>
            </a:r>
            <a:r>
              <a:rPr lang="en-US" sz="3300" dirty="0">
                <a:latin typeface="Nyala" pitchFamily="2" charset="0"/>
                <a:ea typeface="BreezeSans" panose="020B0503020203020204" pitchFamily="34" charset="0"/>
              </a:rPr>
              <a:t>by typing: </a:t>
            </a:r>
            <a:r>
              <a:rPr lang="en-US" sz="3300" b="1" dirty="0" err="1" smtClean="0">
                <a:solidFill>
                  <a:srgbClr val="003399"/>
                </a:solidFill>
                <a:latin typeface="Nyala" pitchFamily="2" charset="0"/>
                <a:ea typeface="BreezeSans" panose="020B0503020203020204" pitchFamily="34" charset="0"/>
              </a:rPr>
              <a:t>nasm</a:t>
            </a:r>
            <a:r>
              <a:rPr lang="en-US" sz="3300" b="1" dirty="0" smtClean="0">
                <a:solidFill>
                  <a:srgbClr val="003399"/>
                </a:solidFill>
                <a:latin typeface="Nyala" pitchFamily="2" charset="0"/>
                <a:ea typeface="BreezeSans" panose="020B0503020203020204" pitchFamily="34" charset="0"/>
              </a:rPr>
              <a:t> -f elf </a:t>
            </a:r>
            <a:r>
              <a:rPr lang="en-US" sz="3300" b="1" dirty="0" smtClean="0">
                <a:solidFill>
                  <a:srgbClr val="FF0000"/>
                </a:solidFill>
                <a:latin typeface="Nyala" pitchFamily="2" charset="0"/>
                <a:ea typeface="BreezeSans" panose="020B0503020203020204" pitchFamily="34" charset="0"/>
              </a:rPr>
              <a:t>file_name</a:t>
            </a:r>
            <a:r>
              <a:rPr lang="en-US" sz="3300" b="1" dirty="0" smtClean="0">
                <a:solidFill>
                  <a:srgbClr val="003399"/>
                </a:solidFill>
                <a:latin typeface="Nyala" pitchFamily="2" charset="0"/>
                <a:ea typeface="BreezeSans" panose="020B0503020203020204" pitchFamily="34" charset="0"/>
              </a:rPr>
              <a:t>.asm</a:t>
            </a:r>
          </a:p>
          <a:p>
            <a:pPr lvl="1">
              <a:buFont typeface="Arial" panose="020B0604020202020204" pitchFamily="34" charset="0"/>
              <a:buChar char="•"/>
            </a:pPr>
            <a:r>
              <a:rPr lang="en-US" sz="2600" dirty="0">
                <a:latin typeface="Nyala" pitchFamily="2" charset="0"/>
                <a:ea typeface="BreezeSans" panose="020B0503020203020204" pitchFamily="34" charset="0"/>
              </a:rPr>
              <a:t>If there is any error, you will be prompted about that at this stage</a:t>
            </a:r>
            <a:r>
              <a:rPr lang="en-US" sz="2600" dirty="0" smtClean="0">
                <a:latin typeface="Nyala" pitchFamily="2" charset="0"/>
                <a:ea typeface="BreezeSans" panose="020B0503020203020204" pitchFamily="34" charset="0"/>
              </a:rPr>
              <a:t>. Otherwise</a:t>
            </a:r>
            <a:r>
              <a:rPr lang="en-US" sz="2600" dirty="0">
                <a:latin typeface="Nyala" pitchFamily="2" charset="0"/>
                <a:ea typeface="BreezeSans" panose="020B0503020203020204" pitchFamily="34" charset="0"/>
              </a:rPr>
              <a:t>, an object file of your program named </a:t>
            </a:r>
            <a:r>
              <a:rPr lang="en-US" sz="2600" b="1" dirty="0" err="1" smtClean="0">
                <a:solidFill>
                  <a:srgbClr val="FF0000"/>
                </a:solidFill>
                <a:latin typeface="Nyala" pitchFamily="2" charset="0"/>
                <a:ea typeface="BreezeSans" panose="020B0503020203020204" pitchFamily="34" charset="0"/>
              </a:rPr>
              <a:t>file_name.o</a:t>
            </a:r>
            <a:r>
              <a:rPr lang="en-US" sz="2600" dirty="0" smtClean="0">
                <a:latin typeface="Nyala" pitchFamily="2" charset="0"/>
                <a:ea typeface="BreezeSans" panose="020B0503020203020204" pitchFamily="34" charset="0"/>
              </a:rPr>
              <a:t> </a:t>
            </a:r>
            <a:r>
              <a:rPr lang="en-US" sz="2600" dirty="0">
                <a:latin typeface="Nyala" pitchFamily="2" charset="0"/>
                <a:ea typeface="BreezeSans" panose="020B0503020203020204" pitchFamily="34" charset="0"/>
              </a:rPr>
              <a:t>will be </a:t>
            </a:r>
            <a:r>
              <a:rPr lang="en-US" sz="2600" dirty="0" smtClean="0">
                <a:latin typeface="Nyala" pitchFamily="2" charset="0"/>
                <a:ea typeface="BreezeSans" panose="020B0503020203020204" pitchFamily="34" charset="0"/>
              </a:rPr>
              <a:t>created. </a:t>
            </a:r>
            <a:r>
              <a:rPr lang="en-US" sz="3000" dirty="0">
                <a:latin typeface="Nyala" pitchFamily="2" charset="0"/>
              </a:rPr>
              <a:t/>
            </a:r>
            <a:br>
              <a:rPr lang="en-US" sz="3000" dirty="0">
                <a:latin typeface="Nyala" pitchFamily="2" charset="0"/>
              </a:rPr>
            </a:br>
            <a:endParaRPr lang="en-US" sz="3000" dirty="0" smtClean="0">
              <a:latin typeface="Nyala" pitchFamily="2" charset="0"/>
              <a:ea typeface="BreezeSans" panose="020B0503020203020204" pitchFamily="34" charset="0"/>
            </a:endParaRPr>
          </a:p>
          <a:p>
            <a:pPr marL="514350" lvl="0" indent="-514350">
              <a:buFont typeface="+mj-lt"/>
              <a:buAutoNum type="arabicPeriod"/>
            </a:pPr>
            <a:r>
              <a:rPr lang="en-US" sz="2600" dirty="0" smtClean="0">
                <a:latin typeface="Nyala" pitchFamily="2" charset="0"/>
                <a:ea typeface="BreezeSans" panose="020B0503020203020204" pitchFamily="34" charset="0"/>
              </a:rPr>
              <a:t>To link the object file and create an executable file:</a:t>
            </a:r>
            <a:r>
              <a:rPr lang="en-US" sz="3200" dirty="0" smtClean="0">
                <a:latin typeface="Nyala" pitchFamily="2" charset="0"/>
                <a:ea typeface="BreezeSans" panose="020B0503020203020204" pitchFamily="34" charset="0"/>
              </a:rPr>
              <a:t> </a:t>
            </a:r>
          </a:p>
          <a:p>
            <a:pPr lvl="2"/>
            <a:r>
              <a:rPr lang="nn-NO" sz="2800" b="1" dirty="0" smtClean="0">
                <a:solidFill>
                  <a:srgbClr val="003399"/>
                </a:solidFill>
                <a:latin typeface="Nyala" pitchFamily="2" charset="0"/>
                <a:ea typeface="BreezeSans" panose="020B0503020203020204" pitchFamily="34" charset="0"/>
              </a:rPr>
              <a:t>ld</a:t>
            </a:r>
            <a:r>
              <a:rPr lang="nn-NO" b="1" dirty="0" smtClean="0">
                <a:latin typeface="Nyala" pitchFamily="2" charset="0"/>
              </a:rPr>
              <a:t> -</a:t>
            </a:r>
            <a:r>
              <a:rPr lang="nn-NO" sz="2800" b="1" dirty="0" smtClean="0">
                <a:solidFill>
                  <a:srgbClr val="FF0000"/>
                </a:solidFill>
                <a:latin typeface="Nyala" pitchFamily="2" charset="0"/>
                <a:ea typeface="BreezeSans" panose="020B0503020203020204" pitchFamily="34" charset="0"/>
              </a:rPr>
              <a:t>m elf_i386 -s -o </a:t>
            </a:r>
            <a:r>
              <a:rPr lang="nn-NO" sz="2800" b="1" dirty="0" smtClean="0">
                <a:solidFill>
                  <a:srgbClr val="0033CC"/>
                </a:solidFill>
                <a:latin typeface="Nyala" pitchFamily="2" charset="0"/>
                <a:ea typeface="BreezeSans" panose="020B0503020203020204" pitchFamily="34" charset="0"/>
              </a:rPr>
              <a:t>file_name</a:t>
            </a:r>
            <a:r>
              <a:rPr lang="nn-NO" sz="2800" b="1" dirty="0" smtClean="0">
                <a:solidFill>
                  <a:srgbClr val="FF0000"/>
                </a:solidFill>
                <a:latin typeface="Nyala" pitchFamily="2" charset="0"/>
                <a:ea typeface="BreezeSans" panose="020B0503020203020204" pitchFamily="34" charset="0"/>
              </a:rPr>
              <a:t> </a:t>
            </a:r>
            <a:r>
              <a:rPr lang="nn-NO" sz="2800" b="1" dirty="0" smtClean="0">
                <a:solidFill>
                  <a:srgbClr val="002060"/>
                </a:solidFill>
                <a:latin typeface="Nyala" pitchFamily="2" charset="0"/>
                <a:ea typeface="BreezeSans" panose="020B0503020203020204" pitchFamily="34" charset="0"/>
              </a:rPr>
              <a:t>file_name.o</a:t>
            </a:r>
            <a:r>
              <a:rPr lang="nn-NO" sz="2800" b="1" i="1" dirty="0" smtClean="0">
                <a:solidFill>
                  <a:srgbClr val="FF0000"/>
                </a:solidFill>
                <a:latin typeface="Nyala" pitchFamily="2" charset="0"/>
                <a:ea typeface="BreezeSans" panose="020B0503020203020204" pitchFamily="34" charset="0"/>
              </a:rPr>
              <a:t> </a:t>
            </a:r>
          </a:p>
          <a:p>
            <a:pPr marL="514350" lvl="0" indent="-514350">
              <a:buFont typeface="+mj-lt"/>
              <a:buAutoNum type="arabicPeriod"/>
            </a:pPr>
            <a:r>
              <a:rPr lang="en-US" sz="3200" dirty="0" smtClean="0">
                <a:latin typeface="Nyala" pitchFamily="2" charset="0"/>
                <a:ea typeface="BreezeSans" panose="020B0503020203020204" pitchFamily="34" charset="0"/>
              </a:rPr>
              <a:t>Execute by typing: </a:t>
            </a:r>
            <a:r>
              <a:rPr lang="en-US" sz="3200" b="1" dirty="0" smtClean="0">
                <a:solidFill>
                  <a:srgbClr val="FF0000"/>
                </a:solidFill>
                <a:latin typeface="Nyala" pitchFamily="2" charset="0"/>
                <a:ea typeface="BreezeSans" panose="020B0503020203020204" pitchFamily="34" charset="0"/>
              </a:rPr>
              <a:t>./</a:t>
            </a:r>
            <a:r>
              <a:rPr lang="en-US" sz="3200" b="1" dirty="0" err="1" smtClean="0">
                <a:solidFill>
                  <a:srgbClr val="FF0000"/>
                </a:solidFill>
                <a:latin typeface="Nyala" pitchFamily="2" charset="0"/>
                <a:ea typeface="BreezeSans" panose="020B0503020203020204" pitchFamily="34" charset="0"/>
              </a:rPr>
              <a:t>file_name</a:t>
            </a:r>
            <a:r>
              <a:rPr lang="en-US" sz="3200" b="1" dirty="0" smtClean="0">
                <a:solidFill>
                  <a:srgbClr val="FF0000"/>
                </a:solidFill>
                <a:latin typeface="Nyala" pitchFamily="2" charset="0"/>
                <a:ea typeface="BreezeSans" panose="020B0503020203020204" pitchFamily="34" charset="0"/>
              </a:rPr>
              <a:t> </a:t>
            </a:r>
            <a:r>
              <a:rPr lang="en-US" sz="3200" dirty="0">
                <a:latin typeface="Nyala" pitchFamily="2" charset="0"/>
              </a:rPr>
              <a:t/>
            </a:r>
            <a:br>
              <a:rPr lang="en-US" sz="3200" dirty="0">
                <a:latin typeface="Nyala" pitchFamily="2" charset="0"/>
              </a:rPr>
            </a:br>
            <a:endParaRPr lang="en-US" sz="3200" dirty="0">
              <a:latin typeface="Nyala" pitchFamily="2" charset="0"/>
              <a:ea typeface="BreezeSans" panose="020B0503020203020204" pitchFamily="34" charset="0"/>
            </a:endParaRPr>
          </a:p>
        </p:txBody>
      </p:sp>
      <p:sp>
        <p:nvSpPr>
          <p:cNvPr id="4" name="Slide Number Placeholder 3"/>
          <p:cNvSpPr>
            <a:spLocks noGrp="1"/>
          </p:cNvSpPr>
          <p:nvPr>
            <p:ph type="sldNum" sz="quarter" idx="12"/>
          </p:nvPr>
        </p:nvSpPr>
        <p:spPr/>
        <p:txBody>
          <a:bodyPr/>
          <a:lstStyle/>
          <a:p>
            <a:fld id="{BCEA8348-524D-4A36-8735-4EA0EBDC8BF5}" type="slidenum">
              <a:rPr lang="en-US" smtClean="0"/>
              <a:pPr/>
              <a:t>12</a:t>
            </a:fld>
            <a:endParaRPr lang="en-US"/>
          </a:p>
        </p:txBody>
      </p:sp>
      <p:sp>
        <p:nvSpPr>
          <p:cNvPr id="6" name="Footer Placeholder 5"/>
          <p:cNvSpPr>
            <a:spLocks noGrp="1"/>
          </p:cNvSpPr>
          <p:nvPr>
            <p:ph type="ftr" sz="quarter" idx="11"/>
          </p:nvPr>
        </p:nvSpPr>
        <p:spPr>
          <a:xfrm>
            <a:off x="6349746" y="6392290"/>
            <a:ext cx="2133600" cy="160910"/>
          </a:xfrm>
        </p:spPr>
        <p:txBody>
          <a:bodyPr/>
          <a:lstStyle/>
          <a:p>
            <a:r>
              <a:rPr lang="en-US" smtClean="0"/>
              <a:t>Compiled by Yonas A. and Hailemariam M. [2010]</a:t>
            </a:r>
            <a:endParaRPr lang="en-US" dirty="0"/>
          </a:p>
        </p:txBody>
      </p:sp>
    </p:spTree>
    <p:extLst>
      <p:ext uri="{BB962C8B-B14F-4D97-AF65-F5344CB8AC3E}">
        <p14:creationId xmlns:p14="http://schemas.microsoft.com/office/powerpoint/2010/main" val="3002116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additive="base">
                                        <p:cTn id="3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additive="base">
                                        <p:cTn id="4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84632"/>
            <a:ext cx="7772400" cy="810768"/>
          </a:xfrm>
        </p:spPr>
        <p:txBody>
          <a:bodyPr>
            <a:normAutofit/>
          </a:bodyPr>
          <a:lstStyle/>
          <a:p>
            <a:r>
              <a:rPr lang="en-US" b="1" dirty="0">
                <a:solidFill>
                  <a:srgbClr val="0033CC"/>
                </a:solidFill>
                <a:latin typeface="Nyala" pitchFamily="2" charset="0"/>
              </a:rPr>
              <a:t>Assembling the program:</a:t>
            </a:r>
            <a:endParaRPr lang="en-US" dirty="0">
              <a:solidFill>
                <a:srgbClr val="0033CC"/>
              </a:solidFill>
              <a:latin typeface="Nyala" pitchFamily="2" charset="0"/>
            </a:endParaRPr>
          </a:p>
        </p:txBody>
      </p:sp>
      <p:sp>
        <p:nvSpPr>
          <p:cNvPr id="3" name="Content Placeholder 2"/>
          <p:cNvSpPr>
            <a:spLocks noGrp="1"/>
          </p:cNvSpPr>
          <p:nvPr>
            <p:ph sz="quarter" idx="1"/>
          </p:nvPr>
        </p:nvSpPr>
        <p:spPr>
          <a:xfrm>
            <a:off x="228600" y="1447800"/>
            <a:ext cx="8734806" cy="5029200"/>
          </a:xfrm>
        </p:spPr>
        <p:txBody>
          <a:bodyPr>
            <a:noAutofit/>
          </a:bodyPr>
          <a:lstStyle/>
          <a:p>
            <a:pPr lvl="0"/>
            <a:r>
              <a:rPr lang="en-US" sz="2600" dirty="0">
                <a:latin typeface="Nyala" pitchFamily="2" charset="0"/>
              </a:rPr>
              <a:t>The assembler is used to convert the assembly language instructions to machine code.</a:t>
            </a:r>
          </a:p>
          <a:p>
            <a:pPr lvl="0"/>
            <a:r>
              <a:rPr lang="en-US" sz="2600" dirty="0">
                <a:latin typeface="Nyala" pitchFamily="2" charset="0"/>
              </a:rPr>
              <a:t>It is used immediately after writing the Assembly Language program. </a:t>
            </a:r>
          </a:p>
          <a:p>
            <a:pPr lvl="0"/>
            <a:r>
              <a:rPr lang="en-US" sz="2600" dirty="0">
                <a:solidFill>
                  <a:srgbClr val="FF0000"/>
                </a:solidFill>
                <a:latin typeface="Nyala" pitchFamily="2" charset="0"/>
              </a:rPr>
              <a:t>It starts by checking the syntax, or validity of the structure, of each instruction in the source file. </a:t>
            </a:r>
          </a:p>
          <a:p>
            <a:pPr lvl="0"/>
            <a:r>
              <a:rPr lang="en-US" sz="2600" dirty="0">
                <a:latin typeface="Nyala" pitchFamily="2" charset="0"/>
              </a:rPr>
              <a:t>If any errors are found, the assembler displays a report on these errors along with a brief explanation of their nature. </a:t>
            </a:r>
          </a:p>
          <a:p>
            <a:r>
              <a:rPr lang="en-US" sz="2600" dirty="0">
                <a:latin typeface="Nyala" pitchFamily="2" charset="0"/>
              </a:rPr>
              <a:t>However, if the program does not contain any errors, the assembler produces an </a:t>
            </a:r>
            <a:r>
              <a:rPr lang="en-US" sz="2600" dirty="0">
                <a:solidFill>
                  <a:srgbClr val="7030A0"/>
                </a:solidFill>
                <a:latin typeface="Nyala" pitchFamily="2" charset="0"/>
              </a:rPr>
              <a:t>object file that has the same name as the original file but with the “</a:t>
            </a:r>
            <a:r>
              <a:rPr lang="en-US" sz="2600" dirty="0" smtClean="0">
                <a:solidFill>
                  <a:srgbClr val="7030A0"/>
                </a:solidFill>
                <a:latin typeface="Nyala" pitchFamily="2" charset="0"/>
              </a:rPr>
              <a:t>o” extension</a:t>
            </a:r>
            <a:endParaRPr lang="en-US" sz="2600" dirty="0">
              <a:latin typeface="Nyala" pitchFamily="2" charset="0"/>
            </a:endParaRPr>
          </a:p>
        </p:txBody>
      </p:sp>
      <p:sp>
        <p:nvSpPr>
          <p:cNvPr id="4" name="Slide Number Placeholder 3"/>
          <p:cNvSpPr>
            <a:spLocks noGrp="1"/>
          </p:cNvSpPr>
          <p:nvPr>
            <p:ph type="sldNum" sz="quarter" idx="12"/>
          </p:nvPr>
        </p:nvSpPr>
        <p:spPr/>
        <p:txBody>
          <a:bodyPr/>
          <a:lstStyle/>
          <a:p>
            <a:fld id="{BCEA8348-524D-4A36-8735-4EA0EBDC8BF5}" type="slidenum">
              <a:rPr lang="en-US" smtClean="0"/>
              <a:pPr/>
              <a:t>13</a:t>
            </a:fld>
            <a:endParaRPr lang="en-US"/>
          </a:p>
        </p:txBody>
      </p:sp>
      <p:sp>
        <p:nvSpPr>
          <p:cNvPr id="6" name="Footer Placeholder 5"/>
          <p:cNvSpPr>
            <a:spLocks noGrp="1"/>
          </p:cNvSpPr>
          <p:nvPr>
            <p:ph type="ftr" sz="quarter" idx="11"/>
          </p:nvPr>
        </p:nvSpPr>
        <p:spPr/>
        <p:txBody>
          <a:bodyPr/>
          <a:lstStyle/>
          <a:p>
            <a:r>
              <a:rPr lang="en-US" smtClean="0"/>
              <a:t>Compiled by Yonas A. and Hailemariam M. [2010]</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1727" y="457200"/>
            <a:ext cx="8229600" cy="563562"/>
          </a:xfrm>
        </p:spPr>
        <p:txBody>
          <a:bodyPr>
            <a:normAutofit fontScale="90000"/>
          </a:bodyPr>
          <a:lstStyle/>
          <a:p>
            <a:r>
              <a:rPr lang="en-US" dirty="0">
                <a:solidFill>
                  <a:srgbClr val="7030A0"/>
                </a:solidFill>
                <a:latin typeface="Nyala" pitchFamily="2" charset="0"/>
              </a:rPr>
              <a:t>linking</a:t>
            </a:r>
          </a:p>
        </p:txBody>
      </p:sp>
      <p:sp>
        <p:nvSpPr>
          <p:cNvPr id="3" name="Content Placeholder 2"/>
          <p:cNvSpPr>
            <a:spLocks noGrp="1"/>
          </p:cNvSpPr>
          <p:nvPr>
            <p:ph sz="quarter" idx="1"/>
          </p:nvPr>
        </p:nvSpPr>
        <p:spPr>
          <a:xfrm>
            <a:off x="152400" y="1371600"/>
            <a:ext cx="8763000" cy="5257800"/>
          </a:xfrm>
        </p:spPr>
        <p:txBody>
          <a:bodyPr>
            <a:noAutofit/>
          </a:bodyPr>
          <a:lstStyle/>
          <a:p>
            <a:pPr lvl="0"/>
            <a:r>
              <a:rPr lang="en-US" sz="3000" dirty="0">
                <a:solidFill>
                  <a:srgbClr val="0033CC"/>
                </a:solidFill>
                <a:latin typeface="Nyala" pitchFamily="2" charset="0"/>
              </a:rPr>
              <a:t>The linker is used to convert the object file to an executable file. </a:t>
            </a:r>
          </a:p>
          <a:p>
            <a:pPr lvl="0"/>
            <a:r>
              <a:rPr lang="en-US" sz="3000" dirty="0">
                <a:latin typeface="Nyala" pitchFamily="2" charset="0"/>
              </a:rPr>
              <a:t>The executable file is the final set of machine code instructions that can directly be executed by the microprocessor. </a:t>
            </a:r>
          </a:p>
          <a:p>
            <a:pPr lvl="0"/>
            <a:r>
              <a:rPr lang="en-US" sz="3000" dirty="0">
                <a:latin typeface="Nyala" pitchFamily="2" charset="0"/>
              </a:rPr>
              <a:t>An object file may represent one segment of a long program</a:t>
            </a:r>
            <a:r>
              <a:rPr lang="en-US" sz="3000" dirty="0" smtClean="0">
                <a:latin typeface="Nyala" pitchFamily="2" charset="0"/>
              </a:rPr>
              <a:t>.</a:t>
            </a:r>
          </a:p>
          <a:p>
            <a:pPr lvl="1"/>
            <a:r>
              <a:rPr lang="en-US" sz="3000" dirty="0" smtClean="0">
                <a:latin typeface="Nyala" pitchFamily="2" charset="0"/>
              </a:rPr>
              <a:t>This </a:t>
            </a:r>
            <a:r>
              <a:rPr lang="en-US" sz="3000" dirty="0">
                <a:latin typeface="Nyala" pitchFamily="2" charset="0"/>
              </a:rPr>
              <a:t>segment cannot operate by itself, and must be integrated with other object files representing the rest of the program, in order to produce the final self-contained executable file.</a:t>
            </a:r>
          </a:p>
          <a:p>
            <a:endParaRPr lang="en-US" sz="3000" dirty="0">
              <a:latin typeface="Nyala" pitchFamily="2" charset="0"/>
            </a:endParaRPr>
          </a:p>
        </p:txBody>
      </p:sp>
      <p:sp>
        <p:nvSpPr>
          <p:cNvPr id="4" name="Slide Number Placeholder 3"/>
          <p:cNvSpPr>
            <a:spLocks noGrp="1"/>
          </p:cNvSpPr>
          <p:nvPr>
            <p:ph type="sldNum" sz="quarter" idx="12"/>
          </p:nvPr>
        </p:nvSpPr>
        <p:spPr/>
        <p:txBody>
          <a:bodyPr/>
          <a:lstStyle/>
          <a:p>
            <a:fld id="{BCEA8348-524D-4A36-8735-4EA0EBDC8BF5}" type="slidenum">
              <a:rPr lang="en-US" smtClean="0"/>
              <a:pPr/>
              <a:t>14</a:t>
            </a:fld>
            <a:endParaRPr lang="en-US"/>
          </a:p>
        </p:txBody>
      </p:sp>
      <p:sp>
        <p:nvSpPr>
          <p:cNvPr id="6" name="Footer Placeholder 5"/>
          <p:cNvSpPr>
            <a:spLocks noGrp="1"/>
          </p:cNvSpPr>
          <p:nvPr>
            <p:ph type="ftr" sz="quarter" idx="11"/>
          </p:nvPr>
        </p:nvSpPr>
        <p:spPr/>
        <p:txBody>
          <a:bodyPr/>
          <a:lstStyle/>
          <a:p>
            <a:r>
              <a:rPr lang="en-US" smtClean="0"/>
              <a:t>Compiled by Yonas A. and Hailemariam M. [2010]</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524890"/>
          </a:xfrm>
        </p:spPr>
        <p:txBody>
          <a:bodyPr>
            <a:normAutofit fontScale="90000"/>
          </a:bodyPr>
          <a:lstStyle/>
          <a:p>
            <a:pPr marL="0" marR="0">
              <a:lnSpc>
                <a:spcPct val="150000"/>
              </a:lnSpc>
              <a:spcBef>
                <a:spcPts val="0"/>
              </a:spcBef>
              <a:spcAft>
                <a:spcPts val="0"/>
              </a:spcAft>
            </a:pPr>
            <a:r>
              <a:rPr lang="en-US" b="1" dirty="0" smtClean="0">
                <a:solidFill>
                  <a:srgbClr val="0033CC"/>
                </a:solidFill>
                <a:latin typeface="Nyala" pitchFamily="2" charset="0"/>
                <a:ea typeface="Calibri"/>
                <a:cs typeface="Times New Roman"/>
              </a:rPr>
              <a:t>Executing </a:t>
            </a:r>
            <a:r>
              <a:rPr lang="en-US" b="1" dirty="0">
                <a:solidFill>
                  <a:srgbClr val="0033CC"/>
                </a:solidFill>
                <a:latin typeface="Nyala" pitchFamily="2" charset="0"/>
                <a:ea typeface="Calibri"/>
                <a:cs typeface="Times New Roman"/>
              </a:rPr>
              <a:t>the </a:t>
            </a:r>
            <a:r>
              <a:rPr lang="en-US" b="1" dirty="0" smtClean="0">
                <a:solidFill>
                  <a:srgbClr val="0033CC"/>
                </a:solidFill>
                <a:latin typeface="Nyala" pitchFamily="2" charset="0"/>
                <a:ea typeface="Calibri"/>
                <a:cs typeface="Times New Roman"/>
              </a:rPr>
              <a:t>program</a:t>
            </a:r>
            <a:endParaRPr lang="en-US" dirty="0">
              <a:solidFill>
                <a:srgbClr val="0033CC"/>
              </a:solidFill>
              <a:latin typeface="Nyala" pitchFamily="2" charset="0"/>
            </a:endParaRPr>
          </a:p>
        </p:txBody>
      </p:sp>
      <p:sp>
        <p:nvSpPr>
          <p:cNvPr id="3" name="Content Placeholder 2"/>
          <p:cNvSpPr>
            <a:spLocks noGrp="1"/>
          </p:cNvSpPr>
          <p:nvPr>
            <p:ph sz="quarter" idx="1"/>
          </p:nvPr>
        </p:nvSpPr>
        <p:spPr>
          <a:xfrm>
            <a:off x="304800" y="1066800"/>
            <a:ext cx="8382000" cy="5410200"/>
          </a:xfrm>
        </p:spPr>
        <p:txBody>
          <a:bodyPr>
            <a:normAutofit/>
          </a:bodyPr>
          <a:lstStyle/>
          <a:p>
            <a:pPr lvl="0" algn="just">
              <a:lnSpc>
                <a:spcPct val="150000"/>
              </a:lnSpc>
              <a:spcBef>
                <a:spcPts val="0"/>
              </a:spcBef>
            </a:pPr>
            <a:r>
              <a:rPr lang="en-US" sz="2400" dirty="0">
                <a:solidFill>
                  <a:srgbClr val="0033CC"/>
                </a:solidFill>
                <a:latin typeface="Nyala" pitchFamily="2" charset="0"/>
                <a:ea typeface="Calibri"/>
                <a:cs typeface="Times New Roman" pitchFamily="18" charset="0"/>
              </a:rPr>
              <a:t>The executable file contains the machine language code.</a:t>
            </a:r>
          </a:p>
          <a:p>
            <a:pPr algn="just">
              <a:lnSpc>
                <a:spcPct val="150000"/>
              </a:lnSpc>
              <a:spcBef>
                <a:spcPts val="0"/>
              </a:spcBef>
            </a:pPr>
            <a:r>
              <a:rPr lang="en-US" sz="2400" dirty="0">
                <a:solidFill>
                  <a:srgbClr val="000000"/>
                </a:solidFill>
                <a:latin typeface="Nyala" pitchFamily="2" charset="0"/>
                <a:ea typeface="Calibri"/>
                <a:cs typeface="Times New Roman" pitchFamily="18" charset="0"/>
              </a:rPr>
              <a:t> It can be loaded in the </a:t>
            </a:r>
            <a:r>
              <a:rPr lang="en-US" sz="2400" dirty="0">
                <a:solidFill>
                  <a:srgbClr val="FF0000"/>
                </a:solidFill>
                <a:latin typeface="Nyala" pitchFamily="2" charset="0"/>
                <a:ea typeface="Calibri"/>
                <a:cs typeface="Times New Roman" pitchFamily="18" charset="0"/>
              </a:rPr>
              <a:t>RAM</a:t>
            </a:r>
            <a:r>
              <a:rPr lang="en-US" sz="2400" dirty="0">
                <a:solidFill>
                  <a:srgbClr val="000000"/>
                </a:solidFill>
                <a:latin typeface="Nyala" pitchFamily="2" charset="0"/>
                <a:ea typeface="Calibri"/>
                <a:cs typeface="Times New Roman" pitchFamily="18" charset="0"/>
              </a:rPr>
              <a:t> and be executed by the microprocessor simply by typing, from the DOS prompt, the name of the file followed by the Carriage Return Key (Enter Key). </a:t>
            </a:r>
            <a:endParaRPr lang="en-US" sz="2400" dirty="0">
              <a:latin typeface="Nyala" pitchFamily="2" charset="0"/>
              <a:ea typeface="Calibri"/>
              <a:cs typeface="Times New Roman" pitchFamily="18" charset="0"/>
            </a:endParaRPr>
          </a:p>
          <a:p>
            <a:pPr algn="just">
              <a:lnSpc>
                <a:spcPct val="150000"/>
              </a:lnSpc>
              <a:spcBef>
                <a:spcPts val="0"/>
              </a:spcBef>
            </a:pPr>
            <a:r>
              <a:rPr lang="en-US" sz="2400" dirty="0">
                <a:solidFill>
                  <a:srgbClr val="000000"/>
                </a:solidFill>
                <a:latin typeface="Nyala" pitchFamily="2" charset="0"/>
                <a:ea typeface="Calibri"/>
                <a:cs typeface="Times New Roman" pitchFamily="18" charset="0"/>
              </a:rPr>
              <a:t>If the program produces an output on the screen, or a sequence of control signals to control a piece of hardware, the effect should be noticed almost immediately. </a:t>
            </a:r>
            <a:endParaRPr lang="en-US" sz="2400" dirty="0">
              <a:latin typeface="Nyala" pitchFamily="2" charset="0"/>
              <a:ea typeface="Calibri"/>
              <a:cs typeface="Times New Roman" pitchFamily="18" charset="0"/>
            </a:endParaRPr>
          </a:p>
          <a:p>
            <a:pPr algn="just">
              <a:lnSpc>
                <a:spcPct val="150000"/>
              </a:lnSpc>
              <a:spcBef>
                <a:spcPts val="0"/>
              </a:spcBef>
            </a:pPr>
            <a:r>
              <a:rPr lang="en-US" sz="2400" dirty="0">
                <a:solidFill>
                  <a:srgbClr val="000000"/>
                </a:solidFill>
                <a:latin typeface="Nyala" pitchFamily="2" charset="0"/>
                <a:ea typeface="Calibri"/>
                <a:cs typeface="Times New Roman" pitchFamily="18" charset="0"/>
              </a:rPr>
              <a:t>However, if the program manipulates data in memory, nothing would seem to have happened as a result of executing the program.</a:t>
            </a:r>
            <a:endParaRPr lang="en-US" sz="2400" dirty="0">
              <a:latin typeface="Nyala" pitchFamily="2" charset="0"/>
              <a:ea typeface="Calibri"/>
              <a:cs typeface="Times New Roman" pitchFamily="18" charset="0"/>
            </a:endParaRPr>
          </a:p>
          <a:p>
            <a:endParaRPr lang="en-US" sz="1100" dirty="0">
              <a:latin typeface="Nyala" pitchFamily="2" charset="0"/>
            </a:endParaRPr>
          </a:p>
        </p:txBody>
      </p:sp>
      <p:sp>
        <p:nvSpPr>
          <p:cNvPr id="4" name="Slide Number Placeholder 3"/>
          <p:cNvSpPr>
            <a:spLocks noGrp="1"/>
          </p:cNvSpPr>
          <p:nvPr>
            <p:ph type="sldNum" sz="quarter" idx="12"/>
          </p:nvPr>
        </p:nvSpPr>
        <p:spPr/>
        <p:txBody>
          <a:bodyPr/>
          <a:lstStyle/>
          <a:p>
            <a:fld id="{BCEA8348-524D-4A36-8735-4EA0EBDC8BF5}" type="slidenum">
              <a:rPr lang="en-US" smtClean="0"/>
              <a:pPr/>
              <a:t>15</a:t>
            </a:fld>
            <a:endParaRPr lang="en-US"/>
          </a:p>
        </p:txBody>
      </p:sp>
      <p:sp>
        <p:nvSpPr>
          <p:cNvPr id="6" name="Footer Placeholder 5"/>
          <p:cNvSpPr>
            <a:spLocks noGrp="1"/>
          </p:cNvSpPr>
          <p:nvPr>
            <p:ph type="ftr" sz="quarter" idx="11"/>
          </p:nvPr>
        </p:nvSpPr>
        <p:spPr/>
        <p:txBody>
          <a:bodyPr/>
          <a:lstStyle/>
          <a:p>
            <a:r>
              <a:rPr lang="en-US" smtClean="0"/>
              <a:t>Compiled by Yonas A. and Hailemariam M. [2010]</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7772400" cy="734568"/>
          </a:xfrm>
        </p:spPr>
        <p:txBody>
          <a:bodyPr>
            <a:normAutofit/>
          </a:bodyPr>
          <a:lstStyle/>
          <a:p>
            <a:pPr algn="r"/>
            <a:r>
              <a:rPr lang="en-US" sz="2400" b="1" dirty="0">
                <a:solidFill>
                  <a:srgbClr val="0033CC"/>
                </a:solidFill>
                <a:latin typeface="Nyala" pitchFamily="2" charset="0"/>
              </a:rPr>
              <a:t>Structure of an Assembly Language </a:t>
            </a:r>
            <a:r>
              <a:rPr lang="en-US" sz="2400" b="1" dirty="0" smtClean="0">
                <a:solidFill>
                  <a:srgbClr val="0033CC"/>
                </a:solidFill>
                <a:latin typeface="Nyala" pitchFamily="2" charset="0"/>
              </a:rPr>
              <a:t>Program </a:t>
            </a:r>
            <a:endParaRPr lang="en-US" sz="3600" dirty="0">
              <a:latin typeface="Nyala" pitchFamily="2" charset="0"/>
            </a:endParaRPr>
          </a:p>
        </p:txBody>
      </p:sp>
      <p:sp>
        <p:nvSpPr>
          <p:cNvPr id="3" name="Content Placeholder 2"/>
          <p:cNvSpPr>
            <a:spLocks noGrp="1"/>
          </p:cNvSpPr>
          <p:nvPr>
            <p:ph sz="quarter" idx="1"/>
          </p:nvPr>
        </p:nvSpPr>
        <p:spPr>
          <a:xfrm>
            <a:off x="152400" y="762000"/>
            <a:ext cx="8811006" cy="5715000"/>
          </a:xfrm>
        </p:spPr>
        <p:txBody>
          <a:bodyPr>
            <a:noAutofit/>
          </a:bodyPr>
          <a:lstStyle/>
          <a:p>
            <a:r>
              <a:rPr lang="en-US" sz="2400" dirty="0">
                <a:latin typeface="Nyala" pitchFamily="2" charset="0"/>
              </a:rPr>
              <a:t>An assembly language program is written according the following structure and includes the following assembler directives: </a:t>
            </a:r>
          </a:p>
          <a:p>
            <a:pPr lvl="1"/>
            <a:r>
              <a:rPr lang="en-US" sz="2400" b="1" dirty="0" smtClean="0">
                <a:solidFill>
                  <a:srgbClr val="C00000"/>
                </a:solidFill>
                <a:latin typeface="Nyala" pitchFamily="2" charset="0"/>
              </a:rPr>
              <a:t>The </a:t>
            </a:r>
            <a:r>
              <a:rPr lang="en-US" sz="2400" b="1" dirty="0">
                <a:solidFill>
                  <a:srgbClr val="C00000"/>
                </a:solidFill>
                <a:latin typeface="Nyala" pitchFamily="2" charset="0"/>
              </a:rPr>
              <a:t>data section </a:t>
            </a:r>
          </a:p>
          <a:p>
            <a:pPr lvl="1"/>
            <a:r>
              <a:rPr lang="en-US" sz="2400" b="1" dirty="0">
                <a:solidFill>
                  <a:srgbClr val="C00000"/>
                </a:solidFill>
                <a:latin typeface="Nyala" pitchFamily="2" charset="0"/>
              </a:rPr>
              <a:t>The </a:t>
            </a:r>
            <a:r>
              <a:rPr lang="en-US" sz="2400" b="1" dirty="0" err="1">
                <a:solidFill>
                  <a:srgbClr val="C00000"/>
                </a:solidFill>
                <a:latin typeface="Nyala" pitchFamily="2" charset="0"/>
              </a:rPr>
              <a:t>bss</a:t>
            </a:r>
            <a:r>
              <a:rPr lang="en-US" sz="2400" b="1" dirty="0">
                <a:solidFill>
                  <a:srgbClr val="C00000"/>
                </a:solidFill>
                <a:latin typeface="Nyala" pitchFamily="2" charset="0"/>
              </a:rPr>
              <a:t> section </a:t>
            </a:r>
          </a:p>
          <a:p>
            <a:pPr lvl="1"/>
            <a:r>
              <a:rPr lang="en-US" sz="2400" b="1" dirty="0">
                <a:solidFill>
                  <a:srgbClr val="C00000"/>
                </a:solidFill>
                <a:latin typeface="Nyala" pitchFamily="2" charset="0"/>
              </a:rPr>
              <a:t>The text section </a:t>
            </a:r>
          </a:p>
          <a:p>
            <a:r>
              <a:rPr lang="en-US" sz="2400" dirty="0">
                <a:latin typeface="Nyala" pitchFamily="2" charset="0"/>
              </a:rPr>
              <a:t> </a:t>
            </a:r>
            <a:r>
              <a:rPr lang="en-US" sz="2400" b="1" dirty="0" smtClean="0">
                <a:solidFill>
                  <a:srgbClr val="0033CC"/>
                </a:solidFill>
                <a:latin typeface="Nyala" pitchFamily="2" charset="0"/>
              </a:rPr>
              <a:t>The </a:t>
            </a:r>
            <a:r>
              <a:rPr lang="en-US" sz="2400" b="1" dirty="0">
                <a:solidFill>
                  <a:srgbClr val="0033CC"/>
                </a:solidFill>
                <a:latin typeface="Nyala" pitchFamily="2" charset="0"/>
              </a:rPr>
              <a:t>data Section </a:t>
            </a:r>
            <a:endParaRPr lang="en-US" sz="2400" dirty="0">
              <a:solidFill>
                <a:srgbClr val="0033CC"/>
              </a:solidFill>
              <a:latin typeface="Nyala" pitchFamily="2" charset="0"/>
            </a:endParaRPr>
          </a:p>
          <a:p>
            <a:pPr lvl="1"/>
            <a:r>
              <a:rPr lang="en-US" sz="2400" dirty="0">
                <a:latin typeface="Nyala" pitchFamily="2" charset="0"/>
              </a:rPr>
              <a:t>The data section is used for </a:t>
            </a:r>
            <a:r>
              <a:rPr lang="en-US" sz="2400" dirty="0">
                <a:solidFill>
                  <a:srgbClr val="C00000"/>
                </a:solidFill>
                <a:latin typeface="Nyala" pitchFamily="2" charset="0"/>
              </a:rPr>
              <a:t>declaring initialized data or constants. </a:t>
            </a:r>
          </a:p>
          <a:p>
            <a:pPr lvl="1"/>
            <a:r>
              <a:rPr lang="en-US" sz="2400" dirty="0">
                <a:latin typeface="Nyala" pitchFamily="2" charset="0"/>
              </a:rPr>
              <a:t>This data does not change at runtime. </a:t>
            </a:r>
            <a:endParaRPr lang="en-US" sz="2400" dirty="0" smtClean="0">
              <a:latin typeface="Nyala" pitchFamily="2" charset="0"/>
            </a:endParaRPr>
          </a:p>
          <a:p>
            <a:pPr lvl="1"/>
            <a:r>
              <a:rPr lang="en-US" sz="2400" dirty="0" smtClean="0">
                <a:latin typeface="Nyala" pitchFamily="2" charset="0"/>
              </a:rPr>
              <a:t>You can </a:t>
            </a:r>
            <a:r>
              <a:rPr lang="en-US" sz="2400" dirty="0">
                <a:latin typeface="Nyala" pitchFamily="2" charset="0"/>
              </a:rPr>
              <a:t>declare various constant values, file names or buffer size etc. in this section. </a:t>
            </a:r>
          </a:p>
          <a:p>
            <a:pPr lvl="1"/>
            <a:r>
              <a:rPr lang="en-US" sz="2400" dirty="0">
                <a:latin typeface="Nyala" pitchFamily="2" charset="0"/>
              </a:rPr>
              <a:t>The syntax for declaring data section is: </a:t>
            </a:r>
          </a:p>
          <a:p>
            <a:pPr lvl="2"/>
            <a:r>
              <a:rPr lang="en-US" sz="3200" b="1" dirty="0">
                <a:solidFill>
                  <a:srgbClr val="FF0000"/>
                </a:solidFill>
                <a:latin typeface="Nyala" pitchFamily="2" charset="0"/>
              </a:rPr>
              <a:t>section .data </a:t>
            </a:r>
            <a:endParaRPr lang="en-US" sz="3200" dirty="0">
              <a:solidFill>
                <a:srgbClr val="FF0000"/>
              </a:solidFill>
              <a:latin typeface="Nyala" pitchFamily="2" charset="0"/>
            </a:endParaRPr>
          </a:p>
          <a:p>
            <a:pPr lvl="1"/>
            <a:endParaRPr lang="en-US" sz="2400" dirty="0">
              <a:latin typeface="Nyala" pitchFamily="2" charset="0"/>
            </a:endParaRPr>
          </a:p>
        </p:txBody>
      </p:sp>
      <p:sp>
        <p:nvSpPr>
          <p:cNvPr id="4" name="Slide Number Placeholder 3"/>
          <p:cNvSpPr>
            <a:spLocks noGrp="1"/>
          </p:cNvSpPr>
          <p:nvPr>
            <p:ph type="sldNum" sz="quarter" idx="12"/>
          </p:nvPr>
        </p:nvSpPr>
        <p:spPr/>
        <p:txBody>
          <a:bodyPr/>
          <a:lstStyle/>
          <a:p>
            <a:fld id="{BCEA8348-524D-4A36-8735-4EA0EBDC8BF5}" type="slidenum">
              <a:rPr lang="en-US" smtClean="0"/>
              <a:pPr/>
              <a:t>16</a:t>
            </a:fld>
            <a:endParaRPr lang="en-US"/>
          </a:p>
        </p:txBody>
      </p:sp>
      <p:sp>
        <p:nvSpPr>
          <p:cNvPr id="6" name="Footer Placeholder 5"/>
          <p:cNvSpPr>
            <a:spLocks noGrp="1"/>
          </p:cNvSpPr>
          <p:nvPr>
            <p:ph type="ftr" sz="quarter" idx="11"/>
          </p:nvPr>
        </p:nvSpPr>
        <p:spPr/>
        <p:txBody>
          <a:bodyPr/>
          <a:lstStyle/>
          <a:p>
            <a:r>
              <a:rPr lang="en-US" smtClean="0"/>
              <a:t>Compiled by Yonas A. and Hailemariam M. [2010]</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additive="base">
                                        <p:cTn id="3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3">
                                            <p:txEl>
                                              <p:pRg st="8" end="8"/>
                                            </p:txEl>
                                          </p:spTgt>
                                        </p:tgtEl>
                                        <p:attrNameLst>
                                          <p:attrName>style.visibility</p:attrName>
                                        </p:attrNameLst>
                                      </p:cBhvr>
                                      <p:to>
                                        <p:strVal val="visible"/>
                                      </p:to>
                                    </p:set>
                                    <p:anim calcmode="lin" valueType="num">
                                      <p:cBhvr additive="base">
                                        <p:cTn id="4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8" end="8"/>
                                            </p:tx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
                                            <p:txEl>
                                              <p:pRg st="9" end="9"/>
                                            </p:txEl>
                                          </p:spTgt>
                                        </p:tgtEl>
                                        <p:attrNameLst>
                                          <p:attrName>style.visibility</p:attrName>
                                        </p:attrNameLst>
                                      </p:cBhvr>
                                      <p:to>
                                        <p:strVal val="visible"/>
                                      </p:to>
                                    </p:set>
                                    <p:anim calcmode="lin" valueType="num">
                                      <p:cBhvr additive="base">
                                        <p:cTn id="45"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84632"/>
            <a:ext cx="7772400" cy="582168"/>
          </a:xfrm>
        </p:spPr>
        <p:txBody>
          <a:bodyPr>
            <a:normAutofit fontScale="90000"/>
          </a:bodyPr>
          <a:lstStyle/>
          <a:p>
            <a:pPr algn="r"/>
            <a:r>
              <a:rPr lang="en-US" sz="3600" b="1" dirty="0" smtClean="0">
                <a:solidFill>
                  <a:srgbClr val="0033CC"/>
                </a:solidFill>
                <a:latin typeface="Nyala" pitchFamily="2" charset="0"/>
              </a:rPr>
              <a:t>Program Structure</a:t>
            </a:r>
            <a:endParaRPr lang="en-US" sz="3600" b="1" dirty="0">
              <a:solidFill>
                <a:srgbClr val="0033CC"/>
              </a:solidFill>
              <a:latin typeface="Nyala" pitchFamily="2" charset="0"/>
            </a:endParaRPr>
          </a:p>
        </p:txBody>
      </p:sp>
      <p:sp>
        <p:nvSpPr>
          <p:cNvPr id="3" name="Content Placeholder 2"/>
          <p:cNvSpPr>
            <a:spLocks noGrp="1"/>
          </p:cNvSpPr>
          <p:nvPr>
            <p:ph sz="quarter" idx="1"/>
          </p:nvPr>
        </p:nvSpPr>
        <p:spPr>
          <a:xfrm>
            <a:off x="457200" y="1066800"/>
            <a:ext cx="8229600" cy="5486400"/>
          </a:xfrm>
        </p:spPr>
        <p:txBody>
          <a:bodyPr>
            <a:normAutofit lnSpcReduction="10000"/>
          </a:bodyPr>
          <a:lstStyle/>
          <a:p>
            <a:pPr lvl="0"/>
            <a:r>
              <a:rPr lang="en-US" sz="2400" b="1" dirty="0">
                <a:solidFill>
                  <a:srgbClr val="0033CC"/>
                </a:solidFill>
                <a:latin typeface="Nyala" pitchFamily="2" charset="0"/>
              </a:rPr>
              <a:t>The </a:t>
            </a:r>
            <a:r>
              <a:rPr lang="en-US" sz="2400" b="1" dirty="0" err="1">
                <a:solidFill>
                  <a:srgbClr val="0033CC"/>
                </a:solidFill>
                <a:latin typeface="Nyala" pitchFamily="2" charset="0"/>
              </a:rPr>
              <a:t>bss</a:t>
            </a:r>
            <a:r>
              <a:rPr lang="en-US" sz="2400" b="1" dirty="0">
                <a:solidFill>
                  <a:srgbClr val="0033CC"/>
                </a:solidFill>
                <a:latin typeface="Nyala" pitchFamily="2" charset="0"/>
              </a:rPr>
              <a:t> Section </a:t>
            </a:r>
          </a:p>
          <a:p>
            <a:pPr lvl="1"/>
            <a:r>
              <a:rPr lang="en-US" sz="2400" dirty="0">
                <a:latin typeface="Nyala" pitchFamily="2" charset="0"/>
              </a:rPr>
              <a:t>The </a:t>
            </a:r>
            <a:r>
              <a:rPr lang="en-US" sz="2400" dirty="0" err="1">
                <a:latin typeface="Nyala" pitchFamily="2" charset="0"/>
              </a:rPr>
              <a:t>bss</a:t>
            </a:r>
            <a:r>
              <a:rPr lang="en-US" sz="2400" dirty="0">
                <a:latin typeface="Nyala" pitchFamily="2" charset="0"/>
              </a:rPr>
              <a:t> section is used for declaring variables. </a:t>
            </a:r>
          </a:p>
          <a:p>
            <a:pPr lvl="1"/>
            <a:r>
              <a:rPr lang="en-US" sz="2400" dirty="0">
                <a:latin typeface="Nyala" pitchFamily="2" charset="0"/>
              </a:rPr>
              <a:t>The syntax for declaring </a:t>
            </a:r>
            <a:r>
              <a:rPr lang="en-US" sz="2400" dirty="0" err="1">
                <a:latin typeface="Nyala" pitchFamily="2" charset="0"/>
              </a:rPr>
              <a:t>bss</a:t>
            </a:r>
            <a:r>
              <a:rPr lang="en-US" sz="2400" dirty="0">
                <a:latin typeface="Nyala" pitchFamily="2" charset="0"/>
              </a:rPr>
              <a:t> section is: </a:t>
            </a:r>
          </a:p>
          <a:p>
            <a:pPr lvl="2"/>
            <a:r>
              <a:rPr lang="en-US" sz="2800" b="1" dirty="0">
                <a:solidFill>
                  <a:srgbClr val="FF0000"/>
                </a:solidFill>
                <a:latin typeface="Nyala" pitchFamily="2" charset="0"/>
              </a:rPr>
              <a:t>section .</a:t>
            </a:r>
            <a:r>
              <a:rPr lang="en-US" sz="2800" b="1" dirty="0" err="1">
                <a:solidFill>
                  <a:srgbClr val="FF0000"/>
                </a:solidFill>
                <a:latin typeface="Nyala" pitchFamily="2" charset="0"/>
              </a:rPr>
              <a:t>bss</a:t>
            </a:r>
            <a:r>
              <a:rPr lang="en-US" sz="2800" b="1" dirty="0">
                <a:solidFill>
                  <a:srgbClr val="FF0000"/>
                </a:solidFill>
                <a:latin typeface="Nyala" pitchFamily="2" charset="0"/>
              </a:rPr>
              <a:t> </a:t>
            </a:r>
            <a:endParaRPr lang="en-US" sz="2800" dirty="0">
              <a:solidFill>
                <a:srgbClr val="FF0000"/>
              </a:solidFill>
              <a:latin typeface="Nyala" pitchFamily="2" charset="0"/>
            </a:endParaRPr>
          </a:p>
          <a:p>
            <a:pPr lvl="0"/>
            <a:r>
              <a:rPr lang="en-US" sz="2400" b="1" dirty="0">
                <a:solidFill>
                  <a:srgbClr val="0033CC"/>
                </a:solidFill>
                <a:latin typeface="Nyala" pitchFamily="2" charset="0"/>
              </a:rPr>
              <a:t>The text section </a:t>
            </a:r>
            <a:endParaRPr lang="en-US" sz="2400" dirty="0">
              <a:solidFill>
                <a:srgbClr val="0033CC"/>
              </a:solidFill>
              <a:latin typeface="Nyala" pitchFamily="2" charset="0"/>
            </a:endParaRPr>
          </a:p>
          <a:p>
            <a:pPr lvl="1"/>
            <a:r>
              <a:rPr lang="en-US" sz="2400" dirty="0">
                <a:latin typeface="Nyala" pitchFamily="2" charset="0"/>
              </a:rPr>
              <a:t>The text section is used for keeping the actual code. </a:t>
            </a:r>
            <a:endParaRPr lang="en-US" sz="2400" dirty="0" smtClean="0">
              <a:latin typeface="Nyala" pitchFamily="2" charset="0"/>
            </a:endParaRPr>
          </a:p>
          <a:p>
            <a:pPr lvl="1"/>
            <a:r>
              <a:rPr lang="en-US" sz="2400" dirty="0" smtClean="0">
                <a:latin typeface="Nyala" pitchFamily="2" charset="0"/>
              </a:rPr>
              <a:t>This </a:t>
            </a:r>
            <a:r>
              <a:rPr lang="en-US" sz="2400" dirty="0">
                <a:latin typeface="Nyala" pitchFamily="2" charset="0"/>
              </a:rPr>
              <a:t>section must begin with the declaration </a:t>
            </a:r>
            <a:r>
              <a:rPr lang="en-US" sz="2400" dirty="0">
                <a:solidFill>
                  <a:srgbClr val="FF0000"/>
                </a:solidFill>
                <a:latin typeface="Nyala" pitchFamily="2" charset="0"/>
              </a:rPr>
              <a:t>global </a:t>
            </a:r>
            <a:r>
              <a:rPr lang="en-US" sz="2400" dirty="0" smtClean="0">
                <a:solidFill>
                  <a:srgbClr val="FF0000"/>
                </a:solidFill>
                <a:latin typeface="Nyala" pitchFamily="2" charset="0"/>
              </a:rPr>
              <a:t>main </a:t>
            </a:r>
            <a:r>
              <a:rPr lang="en-US" sz="2400" dirty="0" smtClean="0">
                <a:latin typeface="Nyala" pitchFamily="2" charset="0"/>
              </a:rPr>
              <a:t>or </a:t>
            </a:r>
            <a:r>
              <a:rPr lang="en-US" sz="2400" dirty="0" smtClean="0">
                <a:solidFill>
                  <a:srgbClr val="FF0000"/>
                </a:solidFill>
                <a:latin typeface="Nyala" pitchFamily="2" charset="0"/>
              </a:rPr>
              <a:t>global _start </a:t>
            </a:r>
            <a:r>
              <a:rPr lang="en-US" sz="2400" dirty="0" smtClean="0">
                <a:latin typeface="Nyala" pitchFamily="2" charset="0"/>
              </a:rPr>
              <a:t>which </a:t>
            </a:r>
            <a:r>
              <a:rPr lang="en-US" sz="2400" dirty="0">
                <a:latin typeface="Nyala" pitchFamily="2" charset="0"/>
              </a:rPr>
              <a:t>tells the kernel where the program execution begins. </a:t>
            </a:r>
          </a:p>
          <a:p>
            <a:pPr lvl="1"/>
            <a:r>
              <a:rPr lang="en-US" sz="2400" dirty="0">
                <a:latin typeface="Nyala" pitchFamily="2" charset="0"/>
              </a:rPr>
              <a:t>The syntax for declaring text section is: </a:t>
            </a:r>
          </a:p>
          <a:p>
            <a:pPr lvl="2"/>
            <a:r>
              <a:rPr lang="en-US" sz="2800" b="1" dirty="0">
                <a:solidFill>
                  <a:srgbClr val="FF0000"/>
                </a:solidFill>
                <a:latin typeface="Nyala" pitchFamily="2" charset="0"/>
              </a:rPr>
              <a:t>section .text </a:t>
            </a:r>
            <a:endParaRPr lang="en-US" sz="2800" dirty="0">
              <a:solidFill>
                <a:srgbClr val="FF0000"/>
              </a:solidFill>
              <a:latin typeface="Nyala" pitchFamily="2" charset="0"/>
            </a:endParaRPr>
          </a:p>
          <a:p>
            <a:pPr lvl="2"/>
            <a:r>
              <a:rPr lang="en-US" sz="2800" b="1" dirty="0" smtClean="0">
                <a:solidFill>
                  <a:srgbClr val="FF0000"/>
                </a:solidFill>
                <a:latin typeface="Nyala" pitchFamily="2" charset="0"/>
              </a:rPr>
              <a:t>global main/ _start</a:t>
            </a:r>
            <a:endParaRPr lang="en-US" sz="2800" dirty="0">
              <a:solidFill>
                <a:srgbClr val="FF0000"/>
              </a:solidFill>
              <a:latin typeface="Nyala" pitchFamily="2" charset="0"/>
            </a:endParaRPr>
          </a:p>
          <a:p>
            <a:pPr lvl="2"/>
            <a:r>
              <a:rPr lang="en-US" sz="2800" b="1" dirty="0">
                <a:solidFill>
                  <a:srgbClr val="FF0000"/>
                </a:solidFill>
                <a:latin typeface="Nyala" pitchFamily="2" charset="0"/>
              </a:rPr>
              <a:t>main</a:t>
            </a:r>
            <a:r>
              <a:rPr lang="en-US" sz="2800" b="1" dirty="0" smtClean="0">
                <a:solidFill>
                  <a:srgbClr val="FF0000"/>
                </a:solidFill>
                <a:latin typeface="Nyala" pitchFamily="2" charset="0"/>
              </a:rPr>
              <a:t>:/_start</a:t>
            </a:r>
            <a:endParaRPr lang="en-US" sz="2800" dirty="0">
              <a:solidFill>
                <a:srgbClr val="FF0000"/>
              </a:solidFill>
              <a:latin typeface="Nyala" pitchFamily="2" charset="0"/>
            </a:endParaRPr>
          </a:p>
        </p:txBody>
      </p:sp>
      <p:sp>
        <p:nvSpPr>
          <p:cNvPr id="4" name="Slide Number Placeholder 3"/>
          <p:cNvSpPr>
            <a:spLocks noGrp="1"/>
          </p:cNvSpPr>
          <p:nvPr>
            <p:ph type="sldNum" sz="quarter" idx="12"/>
          </p:nvPr>
        </p:nvSpPr>
        <p:spPr/>
        <p:txBody>
          <a:bodyPr/>
          <a:lstStyle/>
          <a:p>
            <a:fld id="{BCEA8348-524D-4A36-8735-4EA0EBDC8BF5}" type="slidenum">
              <a:rPr lang="en-US" smtClean="0"/>
              <a:pPr/>
              <a:t>17</a:t>
            </a:fld>
            <a:endParaRPr lang="en-US"/>
          </a:p>
        </p:txBody>
      </p:sp>
      <p:sp>
        <p:nvSpPr>
          <p:cNvPr id="6" name="Footer Placeholder 5"/>
          <p:cNvSpPr>
            <a:spLocks noGrp="1"/>
          </p:cNvSpPr>
          <p:nvPr>
            <p:ph type="ftr" sz="quarter" idx="11"/>
          </p:nvPr>
        </p:nvSpPr>
        <p:spPr>
          <a:xfrm>
            <a:off x="6400800" y="6519355"/>
            <a:ext cx="2057400" cy="237110"/>
          </a:xfrm>
        </p:spPr>
        <p:txBody>
          <a:bodyPr/>
          <a:lstStyle/>
          <a:p>
            <a:r>
              <a:rPr lang="en-US" smtClean="0"/>
              <a:t>Compiled by Yonas A. and Hailemariam M. [2010]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additive="base">
                                        <p:cTn id="3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3">
                                            <p:txEl>
                                              <p:pRg st="8" end="8"/>
                                            </p:txEl>
                                          </p:spTgt>
                                        </p:tgtEl>
                                        <p:attrNameLst>
                                          <p:attrName>style.visibility</p:attrName>
                                        </p:attrNameLst>
                                      </p:cBhvr>
                                      <p:to>
                                        <p:strVal val="visible"/>
                                      </p:to>
                                    </p:set>
                                    <p:anim calcmode="lin" valueType="num">
                                      <p:cBhvr additive="base">
                                        <p:cTn id="4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8" end="8"/>
                                            </p:tx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
                                            <p:txEl>
                                              <p:pRg st="9" end="9"/>
                                            </p:txEl>
                                          </p:spTgt>
                                        </p:tgtEl>
                                        <p:attrNameLst>
                                          <p:attrName>style.visibility</p:attrName>
                                        </p:attrNameLst>
                                      </p:cBhvr>
                                      <p:to>
                                        <p:strVal val="visible"/>
                                      </p:to>
                                    </p:set>
                                    <p:anim calcmode="lin" valueType="num">
                                      <p:cBhvr additive="base">
                                        <p:cTn id="45"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9" end="9"/>
                                            </p:txEl>
                                          </p:spTgt>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3">
                                            <p:txEl>
                                              <p:pRg st="10" end="10"/>
                                            </p:txEl>
                                          </p:spTgt>
                                        </p:tgtEl>
                                        <p:attrNameLst>
                                          <p:attrName>style.visibility</p:attrName>
                                        </p:attrNameLst>
                                      </p:cBhvr>
                                      <p:to>
                                        <p:strVal val="visible"/>
                                      </p:to>
                                    </p:set>
                                    <p:anim calcmode="lin" valueType="num">
                                      <p:cBhvr additive="base">
                                        <p:cTn id="49"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381000"/>
          </a:xfrm>
        </p:spPr>
        <p:txBody>
          <a:bodyPr>
            <a:noAutofit/>
          </a:bodyPr>
          <a:lstStyle/>
          <a:p>
            <a:pPr algn="r"/>
            <a:r>
              <a:rPr lang="en-US" sz="2800" dirty="0">
                <a:solidFill>
                  <a:srgbClr val="0033CC"/>
                </a:solidFill>
                <a:latin typeface="Nyala" pitchFamily="2" charset="0"/>
              </a:rPr>
              <a:t>Comments </a:t>
            </a:r>
          </a:p>
        </p:txBody>
      </p:sp>
      <p:sp>
        <p:nvSpPr>
          <p:cNvPr id="3" name="Content Placeholder 2"/>
          <p:cNvSpPr>
            <a:spLocks noGrp="1"/>
          </p:cNvSpPr>
          <p:nvPr>
            <p:ph sz="quarter" idx="1"/>
          </p:nvPr>
        </p:nvSpPr>
        <p:spPr>
          <a:xfrm>
            <a:off x="457200" y="914400"/>
            <a:ext cx="8506206" cy="5715000"/>
          </a:xfrm>
        </p:spPr>
        <p:txBody>
          <a:bodyPr>
            <a:normAutofit/>
          </a:bodyPr>
          <a:lstStyle/>
          <a:p>
            <a:pPr lvl="0"/>
            <a:r>
              <a:rPr lang="en-US" sz="2800" dirty="0" smtClean="0">
                <a:latin typeface="Nyala" pitchFamily="2" charset="0"/>
              </a:rPr>
              <a:t>Assembly </a:t>
            </a:r>
            <a:r>
              <a:rPr lang="en-US" sz="2800" dirty="0">
                <a:latin typeface="Nyala" pitchFamily="2" charset="0"/>
              </a:rPr>
              <a:t>language comment begins with a </a:t>
            </a:r>
            <a:r>
              <a:rPr lang="en-US" sz="2800" dirty="0">
                <a:solidFill>
                  <a:srgbClr val="FF0000"/>
                </a:solidFill>
                <a:latin typeface="Nyala" pitchFamily="2" charset="0"/>
              </a:rPr>
              <a:t>semicolon (;)</a:t>
            </a:r>
            <a:r>
              <a:rPr lang="en-US" sz="2800" dirty="0">
                <a:latin typeface="Nyala" pitchFamily="2" charset="0"/>
              </a:rPr>
              <a:t>. </a:t>
            </a:r>
          </a:p>
          <a:p>
            <a:pPr lvl="0"/>
            <a:r>
              <a:rPr lang="en-US" sz="2800" dirty="0">
                <a:latin typeface="Nyala" pitchFamily="2" charset="0"/>
              </a:rPr>
              <a:t>It may contain any printable character including blank. </a:t>
            </a:r>
          </a:p>
          <a:p>
            <a:pPr lvl="0"/>
            <a:r>
              <a:rPr lang="en-US" sz="2800" dirty="0">
                <a:latin typeface="Nyala" pitchFamily="2" charset="0"/>
              </a:rPr>
              <a:t>It can appear on a line by itself, like:</a:t>
            </a:r>
          </a:p>
          <a:p>
            <a:r>
              <a:rPr lang="en-US" sz="2800" dirty="0">
                <a:solidFill>
                  <a:srgbClr val="FF0000"/>
                </a:solidFill>
                <a:latin typeface="Nyala" pitchFamily="2" charset="0"/>
              </a:rPr>
              <a:t>; This program displays a message on screen</a:t>
            </a:r>
            <a:r>
              <a:rPr lang="en-US" sz="2800" dirty="0">
                <a:latin typeface="Nyala" pitchFamily="2" charset="0"/>
              </a:rPr>
              <a:t> </a:t>
            </a:r>
            <a:endParaRPr lang="en-US" sz="2800" dirty="0" smtClean="0">
              <a:latin typeface="Nyala" pitchFamily="2" charset="0"/>
            </a:endParaRPr>
          </a:p>
          <a:p>
            <a:r>
              <a:rPr lang="en-US" sz="2800" dirty="0" smtClean="0">
                <a:latin typeface="Nyala" pitchFamily="2" charset="0"/>
              </a:rPr>
              <a:t>or</a:t>
            </a:r>
            <a:r>
              <a:rPr lang="en-US" sz="2800" dirty="0">
                <a:latin typeface="Nyala" pitchFamily="2" charset="0"/>
              </a:rPr>
              <a:t>, on the same line along with an instruction, like: </a:t>
            </a:r>
          </a:p>
          <a:p>
            <a:r>
              <a:rPr lang="en-US" sz="2800" dirty="0">
                <a:solidFill>
                  <a:srgbClr val="0033CC"/>
                </a:solidFill>
                <a:latin typeface="Nyala" pitchFamily="2" charset="0"/>
              </a:rPr>
              <a:t>add </a:t>
            </a:r>
            <a:r>
              <a:rPr lang="en-US" sz="2800" dirty="0" err="1">
                <a:solidFill>
                  <a:srgbClr val="0033CC"/>
                </a:solidFill>
                <a:latin typeface="Nyala" pitchFamily="2" charset="0"/>
              </a:rPr>
              <a:t>eax</a:t>
            </a:r>
            <a:r>
              <a:rPr lang="en-US" sz="2800" dirty="0">
                <a:solidFill>
                  <a:srgbClr val="0033CC"/>
                </a:solidFill>
                <a:latin typeface="Nyala" pitchFamily="2" charset="0"/>
              </a:rPr>
              <a:t> ,</a:t>
            </a:r>
            <a:r>
              <a:rPr lang="en-US" sz="2800" dirty="0" err="1">
                <a:solidFill>
                  <a:srgbClr val="0033CC"/>
                </a:solidFill>
                <a:latin typeface="Nyala" pitchFamily="2" charset="0"/>
              </a:rPr>
              <a:t>ebx</a:t>
            </a:r>
            <a:r>
              <a:rPr lang="en-US" sz="2800" dirty="0">
                <a:solidFill>
                  <a:srgbClr val="0033CC"/>
                </a:solidFill>
                <a:latin typeface="Nyala" pitchFamily="2" charset="0"/>
              </a:rPr>
              <a:t> </a:t>
            </a:r>
            <a:r>
              <a:rPr lang="en-US" sz="2800" dirty="0">
                <a:solidFill>
                  <a:srgbClr val="FF0000"/>
                </a:solidFill>
                <a:latin typeface="Nyala" pitchFamily="2" charset="0"/>
              </a:rPr>
              <a:t>; adds </a:t>
            </a:r>
            <a:r>
              <a:rPr lang="en-US" sz="2800" dirty="0" err="1">
                <a:solidFill>
                  <a:srgbClr val="FF0000"/>
                </a:solidFill>
                <a:latin typeface="Nyala" pitchFamily="2" charset="0"/>
              </a:rPr>
              <a:t>ebx</a:t>
            </a:r>
            <a:r>
              <a:rPr lang="en-US" sz="2800" dirty="0">
                <a:solidFill>
                  <a:srgbClr val="FF0000"/>
                </a:solidFill>
                <a:latin typeface="Nyala" pitchFamily="2" charset="0"/>
              </a:rPr>
              <a:t> to </a:t>
            </a:r>
            <a:r>
              <a:rPr lang="en-US" sz="2800" dirty="0" err="1">
                <a:solidFill>
                  <a:srgbClr val="FF0000"/>
                </a:solidFill>
                <a:latin typeface="Nyala" pitchFamily="2" charset="0"/>
              </a:rPr>
              <a:t>eax</a:t>
            </a:r>
            <a:r>
              <a:rPr lang="en-US" sz="2800" dirty="0">
                <a:solidFill>
                  <a:srgbClr val="FF0000"/>
                </a:solidFill>
                <a:latin typeface="Nyala" pitchFamily="2" charset="0"/>
              </a:rPr>
              <a:t> </a:t>
            </a:r>
          </a:p>
        </p:txBody>
      </p:sp>
      <p:sp>
        <p:nvSpPr>
          <p:cNvPr id="4" name="Slide Number Placeholder 3"/>
          <p:cNvSpPr>
            <a:spLocks noGrp="1"/>
          </p:cNvSpPr>
          <p:nvPr>
            <p:ph type="sldNum" sz="quarter" idx="12"/>
          </p:nvPr>
        </p:nvSpPr>
        <p:spPr/>
        <p:txBody>
          <a:bodyPr/>
          <a:lstStyle/>
          <a:p>
            <a:fld id="{BCEA8348-524D-4A36-8735-4EA0EBDC8BF5}" type="slidenum">
              <a:rPr lang="en-US" smtClean="0"/>
              <a:pPr/>
              <a:t>18</a:t>
            </a:fld>
            <a:endParaRPr lang="en-US"/>
          </a:p>
        </p:txBody>
      </p:sp>
      <p:sp>
        <p:nvSpPr>
          <p:cNvPr id="6" name="Footer Placeholder 5"/>
          <p:cNvSpPr>
            <a:spLocks noGrp="1"/>
          </p:cNvSpPr>
          <p:nvPr>
            <p:ph type="ftr" sz="quarter" idx="11"/>
          </p:nvPr>
        </p:nvSpPr>
        <p:spPr>
          <a:xfrm>
            <a:off x="6237085" y="6477000"/>
            <a:ext cx="1981200" cy="160910"/>
          </a:xfrm>
        </p:spPr>
        <p:txBody>
          <a:bodyPr/>
          <a:lstStyle/>
          <a:p>
            <a:r>
              <a:rPr lang="en-US" smtClean="0">
                <a:latin typeface="Swis721 Cn BT" panose="020B0506020202030204" pitchFamily="34" charset="0"/>
              </a:rPr>
              <a:t>Compiled by Yonas A. and Hailemariam M. [2010]</a:t>
            </a:r>
            <a:endParaRPr lang="en-US" dirty="0">
              <a:latin typeface="Swis721 Cn BT" panose="020B0506020202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353568"/>
          </a:xfrm>
        </p:spPr>
        <p:txBody>
          <a:bodyPr>
            <a:noAutofit/>
          </a:bodyPr>
          <a:lstStyle/>
          <a:p>
            <a:pPr algn="r"/>
            <a:r>
              <a:rPr lang="en-US" sz="2800" dirty="0">
                <a:solidFill>
                  <a:srgbClr val="0033CC"/>
                </a:solidFill>
                <a:latin typeface="Comic Sans MS" panose="030F0702030302020204" pitchFamily="66" charset="0"/>
              </a:rPr>
              <a:t>Assembly Language Statements </a:t>
            </a:r>
            <a:endParaRPr lang="en-US" sz="2000" dirty="0">
              <a:solidFill>
                <a:srgbClr val="0033CC"/>
              </a:solidFill>
              <a:latin typeface="Comic Sans MS" panose="030F0702030302020204" pitchFamily="66" charset="0"/>
            </a:endParaRPr>
          </a:p>
        </p:txBody>
      </p:sp>
      <p:sp>
        <p:nvSpPr>
          <p:cNvPr id="3" name="Content Placeholder 2"/>
          <p:cNvSpPr>
            <a:spLocks noGrp="1"/>
          </p:cNvSpPr>
          <p:nvPr>
            <p:ph idx="1"/>
          </p:nvPr>
        </p:nvSpPr>
        <p:spPr>
          <a:xfrm>
            <a:off x="228600" y="685800"/>
            <a:ext cx="8734806" cy="5867400"/>
          </a:xfrm>
        </p:spPr>
        <p:txBody>
          <a:bodyPr>
            <a:noAutofit/>
          </a:bodyPr>
          <a:lstStyle/>
          <a:p>
            <a:r>
              <a:rPr lang="en-US" sz="2000" dirty="0" smtClean="0">
                <a:latin typeface="Nyala" pitchFamily="2" charset="0"/>
              </a:rPr>
              <a:t>Assembly </a:t>
            </a:r>
            <a:r>
              <a:rPr lang="en-US" sz="2000" dirty="0">
                <a:latin typeface="Nyala" pitchFamily="2" charset="0"/>
              </a:rPr>
              <a:t>language programs consist of three types of statements: </a:t>
            </a:r>
          </a:p>
          <a:p>
            <a:pPr lvl="1"/>
            <a:r>
              <a:rPr lang="en-US" sz="2000" b="1" dirty="0">
                <a:solidFill>
                  <a:srgbClr val="0033CC"/>
                </a:solidFill>
                <a:latin typeface="Nyala" pitchFamily="2" charset="0"/>
              </a:rPr>
              <a:t>Executable instructions or instructions </a:t>
            </a:r>
            <a:endParaRPr lang="en-US" sz="2000" dirty="0">
              <a:solidFill>
                <a:srgbClr val="0033CC"/>
              </a:solidFill>
              <a:latin typeface="Nyala" pitchFamily="2" charset="0"/>
            </a:endParaRPr>
          </a:p>
          <a:p>
            <a:pPr lvl="1"/>
            <a:r>
              <a:rPr lang="en-US" sz="2000" b="1" dirty="0">
                <a:solidFill>
                  <a:srgbClr val="0033CC"/>
                </a:solidFill>
                <a:latin typeface="Nyala" pitchFamily="2" charset="0"/>
              </a:rPr>
              <a:t>Assembler directives or pseudo-ops </a:t>
            </a:r>
            <a:endParaRPr lang="en-US" sz="2000" dirty="0">
              <a:solidFill>
                <a:srgbClr val="0033CC"/>
              </a:solidFill>
              <a:latin typeface="Nyala" pitchFamily="2" charset="0"/>
            </a:endParaRPr>
          </a:p>
          <a:p>
            <a:pPr lvl="1"/>
            <a:r>
              <a:rPr lang="en-US" sz="2000" b="1" dirty="0">
                <a:solidFill>
                  <a:srgbClr val="0033CC"/>
                </a:solidFill>
                <a:latin typeface="Nyala" pitchFamily="2" charset="0"/>
              </a:rPr>
              <a:t>Macros </a:t>
            </a:r>
            <a:endParaRPr lang="en-US" sz="2000" dirty="0">
              <a:solidFill>
                <a:srgbClr val="0033CC"/>
              </a:solidFill>
              <a:latin typeface="Nyala" pitchFamily="2" charset="0"/>
            </a:endParaRPr>
          </a:p>
          <a:p>
            <a:r>
              <a:rPr lang="en-US" sz="2000" b="1" dirty="0">
                <a:solidFill>
                  <a:srgbClr val="0033CC"/>
                </a:solidFill>
                <a:latin typeface="Nyala" pitchFamily="2" charset="0"/>
              </a:rPr>
              <a:t>The executable instructions</a:t>
            </a:r>
            <a:r>
              <a:rPr lang="en-US" sz="2000" dirty="0">
                <a:solidFill>
                  <a:srgbClr val="0033CC"/>
                </a:solidFill>
                <a:latin typeface="Nyala" pitchFamily="2" charset="0"/>
              </a:rPr>
              <a:t> </a:t>
            </a:r>
            <a:r>
              <a:rPr lang="en-US" sz="2000" dirty="0">
                <a:latin typeface="Nyala" pitchFamily="2" charset="0"/>
              </a:rPr>
              <a:t>or simply instructions tell the processor what to do. Each instruction consists of an operation code (opcode). Each executable instruction generates one machine language instruction. </a:t>
            </a:r>
          </a:p>
          <a:p>
            <a:r>
              <a:rPr lang="en-US" sz="2000" b="1" dirty="0">
                <a:solidFill>
                  <a:srgbClr val="0033CC"/>
                </a:solidFill>
                <a:latin typeface="Nyala" pitchFamily="2" charset="0"/>
              </a:rPr>
              <a:t>The assembler directives</a:t>
            </a:r>
            <a:r>
              <a:rPr lang="en-US" sz="2000" b="1" dirty="0">
                <a:latin typeface="Nyala" pitchFamily="2" charset="0"/>
              </a:rPr>
              <a:t> or</a:t>
            </a:r>
            <a:r>
              <a:rPr lang="en-US" sz="2000" dirty="0">
                <a:latin typeface="Nyala" pitchFamily="2" charset="0"/>
              </a:rPr>
              <a:t> pseudo-ops tell the assembler about the various aspects of the assembly process. </a:t>
            </a:r>
          </a:p>
          <a:p>
            <a:pPr lvl="2"/>
            <a:r>
              <a:rPr lang="en-US" sz="2000" dirty="0">
                <a:latin typeface="Nyala" pitchFamily="2" charset="0"/>
              </a:rPr>
              <a:t>These are non-executable and do not generate machine language instructions. </a:t>
            </a:r>
          </a:p>
          <a:p>
            <a:r>
              <a:rPr lang="en-US" sz="2000" b="1" dirty="0">
                <a:solidFill>
                  <a:srgbClr val="0033CC"/>
                </a:solidFill>
                <a:latin typeface="Nyala" pitchFamily="2" charset="0"/>
              </a:rPr>
              <a:t>Macros</a:t>
            </a:r>
            <a:r>
              <a:rPr lang="en-US" sz="2000" b="1" dirty="0">
                <a:latin typeface="Nyala" pitchFamily="2" charset="0"/>
              </a:rPr>
              <a:t> </a:t>
            </a:r>
            <a:r>
              <a:rPr lang="en-US" sz="2000" dirty="0">
                <a:latin typeface="Nyala" pitchFamily="2" charset="0"/>
              </a:rPr>
              <a:t>are basically a text substitution mechanism. </a:t>
            </a:r>
          </a:p>
          <a:p>
            <a:r>
              <a:rPr lang="en-US" sz="2000" b="1" dirty="0">
                <a:solidFill>
                  <a:srgbClr val="C00000"/>
                </a:solidFill>
                <a:latin typeface="Nyala" pitchFamily="2" charset="0"/>
              </a:rPr>
              <a:t>Syntax of Assembly Language Statements </a:t>
            </a:r>
            <a:endParaRPr lang="en-US" sz="2000" dirty="0">
              <a:solidFill>
                <a:srgbClr val="C00000"/>
              </a:solidFill>
              <a:latin typeface="Nyala" pitchFamily="2" charset="0"/>
            </a:endParaRPr>
          </a:p>
          <a:p>
            <a:pPr lvl="0"/>
            <a:r>
              <a:rPr lang="en-US" sz="2000" dirty="0">
                <a:latin typeface="Nyala" pitchFamily="2" charset="0"/>
              </a:rPr>
              <a:t>Assembly language statements are entered one statement per line. Each statement follows the following format: </a:t>
            </a:r>
          </a:p>
          <a:p>
            <a:pPr lvl="1"/>
            <a:r>
              <a:rPr lang="en-US" sz="2000" dirty="0">
                <a:solidFill>
                  <a:srgbClr val="FF0000"/>
                </a:solidFill>
                <a:latin typeface="Nyala" pitchFamily="2" charset="0"/>
              </a:rPr>
              <a:t>[label] mnemonic [operands] [; comment] </a:t>
            </a:r>
          </a:p>
          <a:p>
            <a:pPr lvl="0"/>
            <a:r>
              <a:rPr lang="en-US" sz="2000" dirty="0">
                <a:latin typeface="Nyala" pitchFamily="2" charset="0"/>
              </a:rPr>
              <a:t>The fields in the square brackets are optional. </a:t>
            </a:r>
          </a:p>
          <a:p>
            <a:r>
              <a:rPr lang="en-US" sz="2000" dirty="0">
                <a:latin typeface="Nyala" pitchFamily="2" charset="0"/>
              </a:rPr>
              <a:t>A basic instruction has two parts, the first one is the name of the instruction (or the mnemonic) which is to be executed, and the second are the operands or the parameters of the command.</a:t>
            </a:r>
          </a:p>
        </p:txBody>
      </p:sp>
      <p:sp>
        <p:nvSpPr>
          <p:cNvPr id="4" name="Footer Placeholder 3"/>
          <p:cNvSpPr>
            <a:spLocks noGrp="1"/>
          </p:cNvSpPr>
          <p:nvPr>
            <p:ph type="ftr" sz="quarter" idx="11"/>
          </p:nvPr>
        </p:nvSpPr>
        <p:spPr>
          <a:xfrm>
            <a:off x="6182707" y="6328652"/>
            <a:ext cx="2243166" cy="365125"/>
          </a:xfrm>
        </p:spPr>
        <p:txBody>
          <a:bodyPr/>
          <a:lstStyle/>
          <a:p>
            <a:r>
              <a:rPr lang="en-US" smtClean="0"/>
              <a:t>Compiled by Yonas A. and Hailemariam M. [2010]</a:t>
            </a:r>
            <a:endParaRPr lang="en-US" dirty="0"/>
          </a:p>
        </p:txBody>
      </p:sp>
      <p:sp>
        <p:nvSpPr>
          <p:cNvPr id="5" name="Slide Number Placeholder 4"/>
          <p:cNvSpPr>
            <a:spLocks noGrp="1"/>
          </p:cNvSpPr>
          <p:nvPr>
            <p:ph type="sldNum" sz="quarter" idx="12"/>
          </p:nvPr>
        </p:nvSpPr>
        <p:spPr/>
        <p:txBody>
          <a:bodyPr/>
          <a:lstStyle/>
          <a:p>
            <a:fld id="{BCEA8348-524D-4A36-8735-4EA0EBDC8BF5}" type="slidenum">
              <a:rPr lang="en-US" smtClean="0"/>
              <a:pPr/>
              <a:t>19</a:t>
            </a:fld>
            <a:endParaRPr lang="en-US"/>
          </a:p>
        </p:txBody>
      </p:sp>
    </p:spTree>
    <p:extLst>
      <p:ext uri="{BB962C8B-B14F-4D97-AF65-F5344CB8AC3E}">
        <p14:creationId xmlns:p14="http://schemas.microsoft.com/office/powerpoint/2010/main" val="28647550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 y="304800"/>
            <a:ext cx="8534400" cy="6019800"/>
          </a:xfrm>
        </p:spPr>
        <p:txBody>
          <a:bodyPr>
            <a:noAutofit/>
          </a:bodyPr>
          <a:lstStyle/>
          <a:p>
            <a:r>
              <a:rPr lang="en-US" sz="2200" b="1" i="1" dirty="0" smtClean="0">
                <a:solidFill>
                  <a:schemeClr val="tx1"/>
                </a:solidFill>
                <a:latin typeface="Nyala" pitchFamily="2" charset="0"/>
              </a:rPr>
              <a:t>Assembly Language Programming</a:t>
            </a:r>
          </a:p>
          <a:p>
            <a:pPr algn="l">
              <a:buFont typeface="Wingdings" pitchFamily="2" charset="2"/>
              <a:buChar char="§"/>
            </a:pPr>
            <a:r>
              <a:rPr lang="en-US" sz="2200" dirty="0">
                <a:solidFill>
                  <a:schemeClr val="tx1"/>
                </a:solidFill>
                <a:latin typeface="Nyala" pitchFamily="2" charset="0"/>
              </a:rPr>
              <a:t>Assembly language programming is writing machine instructions in mnemonic form, using </a:t>
            </a:r>
            <a:r>
              <a:rPr lang="en-US" sz="2200" dirty="0" smtClean="0">
                <a:solidFill>
                  <a:schemeClr val="tx1"/>
                </a:solidFill>
                <a:latin typeface="Nyala" pitchFamily="2" charset="0"/>
              </a:rPr>
              <a:t>an assembler </a:t>
            </a:r>
            <a:r>
              <a:rPr lang="en-US" sz="2200" dirty="0">
                <a:solidFill>
                  <a:schemeClr val="tx1"/>
                </a:solidFill>
                <a:latin typeface="Nyala" pitchFamily="2" charset="0"/>
              </a:rPr>
              <a:t>to convert these mnemonics into actual processor instructions and associated data. </a:t>
            </a:r>
            <a:endParaRPr lang="en-US" sz="2200" dirty="0" smtClean="0">
              <a:solidFill>
                <a:schemeClr val="tx1"/>
              </a:solidFill>
              <a:latin typeface="Nyala" pitchFamily="2" charset="0"/>
            </a:endParaRPr>
          </a:p>
          <a:p>
            <a:pPr algn="l">
              <a:buFont typeface="Wingdings" pitchFamily="2" charset="2"/>
              <a:buChar char="§"/>
            </a:pPr>
            <a:r>
              <a:rPr lang="en-US" sz="2200" dirty="0" smtClean="0">
                <a:solidFill>
                  <a:schemeClr val="tx1"/>
                </a:solidFill>
                <a:latin typeface="Nyala" pitchFamily="2" charset="0"/>
              </a:rPr>
              <a:t>An assembly </a:t>
            </a:r>
            <a:r>
              <a:rPr lang="en-US" sz="2200" dirty="0">
                <a:solidFill>
                  <a:schemeClr val="tx1"/>
                </a:solidFill>
                <a:latin typeface="Nyala" pitchFamily="2" charset="0"/>
              </a:rPr>
              <a:t>language is a low-level programming language for </a:t>
            </a:r>
            <a:r>
              <a:rPr lang="en-US" sz="2200" dirty="0" smtClean="0">
                <a:solidFill>
                  <a:schemeClr val="tx1"/>
                </a:solidFill>
                <a:latin typeface="Nyala" pitchFamily="2" charset="0"/>
              </a:rPr>
              <a:t>microprocessors </a:t>
            </a:r>
            <a:r>
              <a:rPr lang="en-US" sz="2200" dirty="0">
                <a:solidFill>
                  <a:schemeClr val="tx1"/>
                </a:solidFill>
                <a:latin typeface="Nyala" pitchFamily="2" charset="0"/>
              </a:rPr>
              <a:t>and </a:t>
            </a:r>
            <a:r>
              <a:rPr lang="en-US" sz="2200" dirty="0" smtClean="0">
                <a:solidFill>
                  <a:schemeClr val="tx1"/>
                </a:solidFill>
                <a:latin typeface="Nyala" pitchFamily="2" charset="0"/>
              </a:rPr>
              <a:t>other programmable </a:t>
            </a:r>
            <a:r>
              <a:rPr lang="en-US" sz="2200" dirty="0">
                <a:solidFill>
                  <a:schemeClr val="tx1"/>
                </a:solidFill>
                <a:latin typeface="Nyala" pitchFamily="2" charset="0"/>
              </a:rPr>
              <a:t>devices</a:t>
            </a:r>
            <a:r>
              <a:rPr lang="en-US" sz="2200" dirty="0" smtClean="0">
                <a:solidFill>
                  <a:schemeClr val="tx1"/>
                </a:solidFill>
                <a:latin typeface="Nyala" pitchFamily="2" charset="0"/>
              </a:rPr>
              <a:t>.</a:t>
            </a:r>
          </a:p>
          <a:p>
            <a:r>
              <a:rPr lang="en-US" sz="2200" b="1" i="1" dirty="0">
                <a:solidFill>
                  <a:schemeClr val="tx1"/>
                </a:solidFill>
                <a:latin typeface="Nyala" pitchFamily="2" charset="0"/>
              </a:rPr>
              <a:t>Features of assembly language programming</a:t>
            </a:r>
          </a:p>
          <a:p>
            <a:pPr algn="l">
              <a:buFont typeface="Wingdings" pitchFamily="2" charset="2"/>
              <a:buChar char="§"/>
            </a:pPr>
            <a:r>
              <a:rPr lang="en-US" sz="2200" dirty="0">
                <a:solidFill>
                  <a:schemeClr val="tx1"/>
                </a:solidFill>
                <a:latin typeface="Nyala" pitchFamily="2" charset="0"/>
              </a:rPr>
              <a:t>Assembly language is the most basic programming language available for any </a:t>
            </a:r>
            <a:r>
              <a:rPr lang="en-US" sz="2200" dirty="0" smtClean="0">
                <a:solidFill>
                  <a:schemeClr val="tx1"/>
                </a:solidFill>
                <a:latin typeface="Nyala" pitchFamily="2" charset="0"/>
              </a:rPr>
              <a:t>processor.</a:t>
            </a:r>
          </a:p>
          <a:p>
            <a:pPr algn="l">
              <a:buFont typeface="Wingdings" pitchFamily="2" charset="2"/>
              <a:buChar char="§"/>
            </a:pPr>
            <a:r>
              <a:rPr lang="en-US" sz="2200" dirty="0" smtClean="0">
                <a:solidFill>
                  <a:schemeClr val="tx1"/>
                </a:solidFill>
                <a:latin typeface="Nyala" pitchFamily="2" charset="0"/>
              </a:rPr>
              <a:t>Assembly </a:t>
            </a:r>
            <a:r>
              <a:rPr lang="en-US" sz="2200" dirty="0">
                <a:solidFill>
                  <a:schemeClr val="tx1"/>
                </a:solidFill>
                <a:latin typeface="Nyala" pitchFamily="2" charset="0"/>
              </a:rPr>
              <a:t>languages generally lack high-level conveniences such as variables and functions. </a:t>
            </a:r>
            <a:endParaRPr lang="en-US" sz="2200" dirty="0" smtClean="0">
              <a:solidFill>
                <a:schemeClr val="tx1"/>
              </a:solidFill>
              <a:latin typeface="Nyala" pitchFamily="2" charset="0"/>
            </a:endParaRPr>
          </a:p>
          <a:p>
            <a:pPr algn="l">
              <a:buFont typeface="Wingdings" pitchFamily="2" charset="2"/>
              <a:buChar char="§"/>
            </a:pPr>
            <a:r>
              <a:rPr lang="en-US" sz="2200" dirty="0" smtClean="0">
                <a:solidFill>
                  <a:schemeClr val="tx1"/>
                </a:solidFill>
                <a:latin typeface="Nyala" pitchFamily="2" charset="0"/>
              </a:rPr>
              <a:t>It has </a:t>
            </a:r>
            <a:r>
              <a:rPr lang="en-US" sz="2200" dirty="0">
                <a:solidFill>
                  <a:schemeClr val="tx1"/>
                </a:solidFill>
                <a:latin typeface="Nyala" pitchFamily="2" charset="0"/>
              </a:rPr>
              <a:t>the same structures and set of commands as machine language, but it allows a programmer </a:t>
            </a:r>
            <a:r>
              <a:rPr lang="en-US" sz="2200" dirty="0" smtClean="0">
                <a:solidFill>
                  <a:schemeClr val="tx1"/>
                </a:solidFill>
                <a:latin typeface="Nyala" pitchFamily="2" charset="0"/>
              </a:rPr>
              <a:t>to use </a:t>
            </a:r>
            <a:r>
              <a:rPr lang="en-US" sz="2200" dirty="0">
                <a:solidFill>
                  <a:schemeClr val="tx1"/>
                </a:solidFill>
                <a:latin typeface="Nyala" pitchFamily="2" charset="0"/>
              </a:rPr>
              <a:t>names instead of numbers. </a:t>
            </a:r>
            <a:endParaRPr lang="en-US" sz="2200" dirty="0" smtClean="0">
              <a:solidFill>
                <a:schemeClr val="tx1"/>
              </a:solidFill>
              <a:latin typeface="Nyala" pitchFamily="2" charset="0"/>
            </a:endParaRPr>
          </a:p>
          <a:p>
            <a:pPr algn="l">
              <a:buFont typeface="Wingdings" pitchFamily="2" charset="2"/>
              <a:buChar char="§"/>
            </a:pPr>
            <a:r>
              <a:rPr lang="en-US" sz="2200" dirty="0" smtClean="0">
                <a:solidFill>
                  <a:schemeClr val="tx1"/>
                </a:solidFill>
                <a:latin typeface="Nyala" pitchFamily="2" charset="0"/>
              </a:rPr>
              <a:t>This </a:t>
            </a:r>
            <a:r>
              <a:rPr lang="en-US" sz="2200" dirty="0">
                <a:solidFill>
                  <a:schemeClr val="tx1"/>
                </a:solidFill>
                <a:latin typeface="Nyala" pitchFamily="2" charset="0"/>
              </a:rPr>
              <a:t>language is still useful for programmers when speed </a:t>
            </a:r>
            <a:r>
              <a:rPr lang="en-US" sz="2200" dirty="0" smtClean="0">
                <a:solidFill>
                  <a:schemeClr val="tx1"/>
                </a:solidFill>
                <a:latin typeface="Nyala" pitchFamily="2" charset="0"/>
              </a:rPr>
              <a:t>is necessary </a:t>
            </a:r>
            <a:r>
              <a:rPr lang="en-US" sz="2200" dirty="0">
                <a:solidFill>
                  <a:schemeClr val="tx1"/>
                </a:solidFill>
                <a:latin typeface="Nyala" pitchFamily="2" charset="0"/>
              </a:rPr>
              <a:t>or when they need to carry out an operation that is not possible in high-level languages.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3900" y="228600"/>
            <a:ext cx="7772400" cy="533400"/>
          </a:xfrm>
        </p:spPr>
        <p:txBody>
          <a:bodyPr>
            <a:normAutofit/>
          </a:bodyPr>
          <a:lstStyle/>
          <a:p>
            <a:pPr algn="r"/>
            <a:r>
              <a:rPr lang="en-US" sz="2800" b="1" dirty="0">
                <a:solidFill>
                  <a:srgbClr val="0033CC"/>
                </a:solidFill>
                <a:latin typeface="Comic Sans MS" panose="030F0702030302020204" pitchFamily="66" charset="0"/>
              </a:rPr>
              <a:t>Symbols</a:t>
            </a:r>
            <a:endParaRPr lang="am-ET" sz="3600" b="1" dirty="0"/>
          </a:p>
        </p:txBody>
      </p:sp>
      <p:sp>
        <p:nvSpPr>
          <p:cNvPr id="3" name="Content Placeholder 2"/>
          <p:cNvSpPr>
            <a:spLocks noGrp="1"/>
          </p:cNvSpPr>
          <p:nvPr>
            <p:ph sz="quarter" idx="1"/>
          </p:nvPr>
        </p:nvSpPr>
        <p:spPr>
          <a:xfrm>
            <a:off x="381000" y="762000"/>
            <a:ext cx="8582406" cy="5943600"/>
          </a:xfrm>
        </p:spPr>
        <p:txBody>
          <a:bodyPr>
            <a:normAutofit/>
          </a:bodyPr>
          <a:lstStyle/>
          <a:p>
            <a:r>
              <a:rPr lang="en-US" sz="2400" dirty="0">
                <a:latin typeface="Nyala" pitchFamily="2" charset="0"/>
              </a:rPr>
              <a:t>A symbolic name consists of a sequence of letters, digits, and special characters, with the following restrictions:</a:t>
            </a:r>
            <a:endParaRPr lang="am-ET" sz="2400" dirty="0">
              <a:latin typeface="Nyala" pitchFamily="2" charset="0"/>
            </a:endParaRPr>
          </a:p>
          <a:p>
            <a:pPr lvl="0"/>
            <a:r>
              <a:rPr lang="en-US" sz="2400" dirty="0">
                <a:latin typeface="Nyala" pitchFamily="2" charset="0"/>
              </a:rPr>
              <a:t>A symbol cannot begin with a numeric digit.</a:t>
            </a:r>
            <a:endParaRPr lang="am-ET" sz="2400" dirty="0">
              <a:latin typeface="Nyala" pitchFamily="2" charset="0"/>
            </a:endParaRPr>
          </a:p>
          <a:p>
            <a:pPr lvl="0"/>
            <a:r>
              <a:rPr lang="en-US" sz="2400" dirty="0">
                <a:latin typeface="Nyala" pitchFamily="2" charset="0"/>
              </a:rPr>
              <a:t>A name can have any combination of upper and lower case alphabetic characters. </a:t>
            </a:r>
            <a:endParaRPr lang="am-ET" sz="2400" dirty="0">
              <a:latin typeface="Nyala" pitchFamily="2" charset="0"/>
            </a:endParaRPr>
          </a:p>
          <a:p>
            <a:pPr lvl="1"/>
            <a:r>
              <a:rPr lang="en-US" sz="2400" dirty="0">
                <a:latin typeface="Nyala" pitchFamily="2" charset="0"/>
              </a:rPr>
              <a:t>The assembler treats upper and lower case equivalently.</a:t>
            </a:r>
            <a:endParaRPr lang="am-ET" sz="2400" dirty="0">
              <a:latin typeface="Nyala" pitchFamily="2" charset="0"/>
            </a:endParaRPr>
          </a:p>
          <a:p>
            <a:pPr lvl="0"/>
            <a:r>
              <a:rPr lang="en-US" sz="2400" dirty="0">
                <a:latin typeface="Nyala" pitchFamily="2" charset="0"/>
              </a:rPr>
              <a:t>A symbol may contain any number of characters, however only the first 31 are used. </a:t>
            </a:r>
            <a:endParaRPr lang="am-ET" sz="2400" dirty="0">
              <a:latin typeface="Nyala" pitchFamily="2" charset="0"/>
            </a:endParaRPr>
          </a:p>
          <a:p>
            <a:pPr lvl="1"/>
            <a:r>
              <a:rPr lang="en-US" sz="2400" dirty="0">
                <a:latin typeface="Nyala" pitchFamily="2" charset="0"/>
              </a:rPr>
              <a:t>The assembler ignores all characters beyond the 31st.</a:t>
            </a:r>
            <a:endParaRPr lang="am-ET" sz="2400" dirty="0">
              <a:latin typeface="Nyala" pitchFamily="2" charset="0"/>
            </a:endParaRPr>
          </a:p>
          <a:p>
            <a:pPr lvl="0"/>
            <a:r>
              <a:rPr lang="en-US" sz="2400" dirty="0">
                <a:solidFill>
                  <a:srgbClr val="C00000"/>
                </a:solidFill>
                <a:latin typeface="Nyala" pitchFamily="2" charset="0"/>
              </a:rPr>
              <a:t>The _, $, ?, and @ symbols may appear anywhere within a symbol. </a:t>
            </a:r>
            <a:endParaRPr lang="am-ET" sz="2400" dirty="0">
              <a:solidFill>
                <a:srgbClr val="C00000"/>
              </a:solidFill>
              <a:latin typeface="Nyala" pitchFamily="2" charset="0"/>
            </a:endParaRPr>
          </a:p>
          <a:p>
            <a:pPr lvl="1"/>
            <a:r>
              <a:rPr lang="en-US" sz="2400" dirty="0">
                <a:solidFill>
                  <a:srgbClr val="C00000"/>
                </a:solidFill>
                <a:latin typeface="Nyala" pitchFamily="2" charset="0"/>
              </a:rPr>
              <a:t>However, $ and ? are special symbols; you cannot create a symbol made up solely of these two characters.</a:t>
            </a:r>
            <a:endParaRPr lang="am-ET" sz="2400" dirty="0">
              <a:solidFill>
                <a:srgbClr val="C00000"/>
              </a:solidFill>
              <a:latin typeface="Nyala" pitchFamily="2" charset="0"/>
            </a:endParaRPr>
          </a:p>
          <a:p>
            <a:pPr lvl="0"/>
            <a:r>
              <a:rPr lang="en-US" sz="2400" dirty="0">
                <a:latin typeface="Nyala" pitchFamily="2" charset="0"/>
              </a:rPr>
              <a:t>A symbol cannot match any name that is a reserved symbol</a:t>
            </a:r>
            <a:endParaRPr lang="am-ET" sz="2400" dirty="0">
              <a:latin typeface="Nyala" pitchFamily="2" charset="0"/>
            </a:endParaRPr>
          </a:p>
          <a:p>
            <a:endParaRPr lang="am-ET" sz="2400" dirty="0">
              <a:latin typeface="Nyala" pitchFamily="2" charset="0"/>
            </a:endParaRPr>
          </a:p>
        </p:txBody>
      </p:sp>
      <p:sp>
        <p:nvSpPr>
          <p:cNvPr id="4" name="Slide Number Placeholder 3"/>
          <p:cNvSpPr>
            <a:spLocks noGrp="1"/>
          </p:cNvSpPr>
          <p:nvPr>
            <p:ph type="sldNum" sz="quarter" idx="12"/>
          </p:nvPr>
        </p:nvSpPr>
        <p:spPr/>
        <p:txBody>
          <a:bodyPr/>
          <a:lstStyle/>
          <a:p>
            <a:fld id="{BCEA8348-524D-4A36-8735-4EA0EBDC8BF5}" type="slidenum">
              <a:rPr lang="en-US" smtClean="0"/>
              <a:pPr/>
              <a:t>20</a:t>
            </a:fld>
            <a:endParaRPr lang="en-US"/>
          </a:p>
        </p:txBody>
      </p:sp>
      <p:sp>
        <p:nvSpPr>
          <p:cNvPr id="6" name="Footer Placeholder 5"/>
          <p:cNvSpPr>
            <a:spLocks noGrp="1"/>
          </p:cNvSpPr>
          <p:nvPr>
            <p:ph type="ftr" sz="quarter" idx="11"/>
          </p:nvPr>
        </p:nvSpPr>
        <p:spPr>
          <a:xfrm>
            <a:off x="6248400" y="6341769"/>
            <a:ext cx="2057400" cy="365125"/>
          </a:xfrm>
        </p:spPr>
        <p:txBody>
          <a:bodyPr/>
          <a:lstStyle/>
          <a:p>
            <a:r>
              <a:rPr lang="en-US" smtClean="0"/>
              <a:t>Compiled by Yonas A. and Hailemariam M. [2010]</a:t>
            </a:r>
            <a:endParaRPr lang="en-US" dirty="0"/>
          </a:p>
        </p:txBody>
      </p:sp>
    </p:spTree>
    <p:extLst>
      <p:ext uri="{BB962C8B-B14F-4D97-AF65-F5344CB8AC3E}">
        <p14:creationId xmlns:p14="http://schemas.microsoft.com/office/powerpoint/2010/main" val="2960181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additive="base">
                                        <p:cTn id="3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anim calcmode="lin" valueType="num">
                                      <p:cBhvr additive="base">
                                        <p:cTn id="3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6" end="6"/>
                                            </p:txEl>
                                          </p:spTgt>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additive="base">
                                        <p:cTn id="4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8" end="8"/>
                                            </p:txEl>
                                          </p:spTgt>
                                        </p:tgtEl>
                                        <p:attrNameLst>
                                          <p:attrName>style.visibility</p:attrName>
                                        </p:attrNameLst>
                                      </p:cBhvr>
                                      <p:to>
                                        <p:strVal val="visible"/>
                                      </p:to>
                                    </p:set>
                                    <p:anim calcmode="lin" valueType="num">
                                      <p:cBhvr additive="base">
                                        <p:cTn id="49"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85800" y="484632"/>
            <a:ext cx="7772400" cy="277368"/>
          </a:xfrm>
        </p:spPr>
        <p:txBody>
          <a:bodyPr vert="horz" lIns="91440" tIns="45720" rIns="91440" bIns="45720" rtlCol="0" anchor="ctr">
            <a:noAutofit/>
          </a:bodyPr>
          <a:lstStyle/>
          <a:p>
            <a:pPr algn="r"/>
            <a:r>
              <a:rPr lang="en-US" sz="3200" dirty="0">
                <a:solidFill>
                  <a:srgbClr val="003399"/>
                </a:solidFill>
                <a:latin typeface="Nyala" pitchFamily="2" charset="0"/>
              </a:rPr>
              <a:t>Symbols</a:t>
            </a:r>
            <a:endParaRPr lang="am-ET" sz="3200" dirty="0">
              <a:solidFill>
                <a:srgbClr val="003399"/>
              </a:solidFill>
              <a:latin typeface="Nyala" pitchFamily="2" charset="0"/>
            </a:endParaRPr>
          </a:p>
        </p:txBody>
      </p:sp>
      <p:sp>
        <p:nvSpPr>
          <p:cNvPr id="3" name="Content Placeholder 2"/>
          <p:cNvSpPr>
            <a:spLocks noGrp="1"/>
          </p:cNvSpPr>
          <p:nvPr>
            <p:ph sz="quarter" idx="1"/>
          </p:nvPr>
        </p:nvSpPr>
        <p:spPr>
          <a:xfrm>
            <a:off x="76200" y="762000"/>
            <a:ext cx="8839200" cy="5791200"/>
          </a:xfrm>
        </p:spPr>
        <p:txBody>
          <a:bodyPr>
            <a:normAutofit/>
          </a:bodyPr>
          <a:lstStyle/>
          <a:p>
            <a:r>
              <a:rPr lang="en-US" sz="3200" dirty="0">
                <a:latin typeface="Nyala" pitchFamily="2" charset="0"/>
                <a:ea typeface="BreezeSans" panose="020B0503020203020204" pitchFamily="34" charset="0"/>
              </a:rPr>
              <a:t>Some examples of valid symbols include:</a:t>
            </a:r>
            <a:endParaRPr lang="am-ET" sz="3200" dirty="0">
              <a:latin typeface="Nyala" pitchFamily="2" charset="0"/>
              <a:ea typeface="BreezeSans" panose="020B0503020203020204" pitchFamily="34" charset="0"/>
            </a:endParaRPr>
          </a:p>
          <a:p>
            <a:pPr lvl="1"/>
            <a:r>
              <a:rPr lang="en-US" sz="2400" dirty="0">
                <a:solidFill>
                  <a:srgbClr val="0033CC"/>
                </a:solidFill>
                <a:latin typeface="Nyala" pitchFamily="2" charset="0"/>
                <a:ea typeface="BreezeSans" panose="020B0503020203020204" pitchFamily="34" charset="0"/>
              </a:rPr>
              <a:t>L1                          </a:t>
            </a:r>
            <a:r>
              <a:rPr lang="en-US" sz="2400" dirty="0" err="1" smtClean="0">
                <a:solidFill>
                  <a:srgbClr val="0033CC"/>
                </a:solidFill>
                <a:latin typeface="Nyala" pitchFamily="2" charset="0"/>
                <a:ea typeface="BreezeSans" panose="020B0503020203020204" pitchFamily="34" charset="0"/>
              </a:rPr>
              <a:t>Bletch</a:t>
            </a:r>
            <a:r>
              <a:rPr lang="en-US" sz="2400" dirty="0" smtClean="0">
                <a:solidFill>
                  <a:srgbClr val="0033CC"/>
                </a:solidFill>
                <a:latin typeface="Nyala" pitchFamily="2" charset="0"/>
                <a:ea typeface="BreezeSans" panose="020B0503020203020204" pitchFamily="34" charset="0"/>
              </a:rPr>
              <a:t>                                  </a:t>
            </a:r>
            <a:r>
              <a:rPr lang="en-US" sz="2400" dirty="0" err="1">
                <a:solidFill>
                  <a:srgbClr val="0033CC"/>
                </a:solidFill>
                <a:latin typeface="Nyala" pitchFamily="2" charset="0"/>
                <a:ea typeface="BreezeSans" panose="020B0503020203020204" pitchFamily="34" charset="0"/>
              </a:rPr>
              <a:t>RightHere</a:t>
            </a:r>
            <a:endParaRPr lang="am-ET" sz="2400" dirty="0">
              <a:solidFill>
                <a:srgbClr val="0033CC"/>
              </a:solidFill>
              <a:latin typeface="Nyala" pitchFamily="2" charset="0"/>
              <a:ea typeface="BreezeSans" panose="020B0503020203020204" pitchFamily="34" charset="0"/>
            </a:endParaRPr>
          </a:p>
          <a:p>
            <a:pPr lvl="1"/>
            <a:r>
              <a:rPr lang="en-US" sz="2400" dirty="0" err="1">
                <a:solidFill>
                  <a:srgbClr val="0033CC"/>
                </a:solidFill>
                <a:latin typeface="Nyala" pitchFamily="2" charset="0"/>
                <a:ea typeface="BreezeSans" panose="020B0503020203020204" pitchFamily="34" charset="0"/>
              </a:rPr>
              <a:t>Right_Here</a:t>
            </a:r>
            <a:r>
              <a:rPr lang="en-US" sz="2400" dirty="0">
                <a:solidFill>
                  <a:srgbClr val="0033CC"/>
                </a:solidFill>
                <a:latin typeface="Nyala" pitchFamily="2" charset="0"/>
                <a:ea typeface="BreezeSans" panose="020B0503020203020204" pitchFamily="34" charset="0"/>
              </a:rPr>
              <a:t> 	</a:t>
            </a:r>
            <a:r>
              <a:rPr lang="en-US" sz="2400" dirty="0" smtClean="0">
                <a:solidFill>
                  <a:srgbClr val="0033CC"/>
                </a:solidFill>
                <a:latin typeface="Nyala" pitchFamily="2" charset="0"/>
                <a:ea typeface="BreezeSans" panose="020B0503020203020204" pitchFamily="34" charset="0"/>
              </a:rPr>
              <a:t>    Item1 </a:t>
            </a:r>
            <a:r>
              <a:rPr lang="en-US" sz="2400" dirty="0">
                <a:solidFill>
                  <a:srgbClr val="0033CC"/>
                </a:solidFill>
                <a:latin typeface="Nyala" pitchFamily="2" charset="0"/>
                <a:ea typeface="BreezeSans" panose="020B0503020203020204" pitchFamily="34" charset="0"/>
              </a:rPr>
              <a:t>__Special                  </a:t>
            </a:r>
            <a:r>
              <a:rPr lang="en-US" sz="2400" dirty="0" smtClean="0">
                <a:solidFill>
                  <a:srgbClr val="0033CC"/>
                </a:solidFill>
                <a:latin typeface="Nyala" pitchFamily="2" charset="0"/>
                <a:ea typeface="BreezeSans" panose="020B0503020203020204" pitchFamily="34" charset="0"/>
              </a:rPr>
              <a:t> $</a:t>
            </a:r>
            <a:r>
              <a:rPr lang="en-US" sz="2400" dirty="0">
                <a:solidFill>
                  <a:srgbClr val="0033CC"/>
                </a:solidFill>
                <a:latin typeface="Nyala" pitchFamily="2" charset="0"/>
                <a:ea typeface="BreezeSans" panose="020B0503020203020204" pitchFamily="34" charset="0"/>
              </a:rPr>
              <a:t>1234 </a:t>
            </a:r>
            <a:endParaRPr lang="am-ET" sz="2400" dirty="0">
              <a:solidFill>
                <a:srgbClr val="0033CC"/>
              </a:solidFill>
              <a:latin typeface="Nyala" pitchFamily="2" charset="0"/>
              <a:ea typeface="BreezeSans" panose="020B0503020203020204" pitchFamily="34" charset="0"/>
            </a:endParaRPr>
          </a:p>
          <a:p>
            <a:pPr lvl="1"/>
            <a:r>
              <a:rPr lang="en-US" sz="2400" dirty="0">
                <a:solidFill>
                  <a:srgbClr val="0033CC"/>
                </a:solidFill>
                <a:latin typeface="Nyala" pitchFamily="2" charset="0"/>
                <a:ea typeface="BreezeSans" panose="020B0503020203020204" pitchFamily="34" charset="0"/>
              </a:rPr>
              <a:t>@Home		</a:t>
            </a:r>
            <a:r>
              <a:rPr lang="en-US" sz="2400" dirty="0" smtClean="0">
                <a:solidFill>
                  <a:srgbClr val="0033CC"/>
                </a:solidFill>
                <a:latin typeface="Nyala" pitchFamily="2" charset="0"/>
                <a:ea typeface="BreezeSans" panose="020B0503020203020204" pitchFamily="34" charset="0"/>
              </a:rPr>
              <a:t>    $_@</a:t>
            </a:r>
            <a:r>
              <a:rPr lang="en-US" sz="2400" dirty="0">
                <a:solidFill>
                  <a:srgbClr val="0033CC"/>
                </a:solidFill>
                <a:latin typeface="Nyala" pitchFamily="2" charset="0"/>
                <a:ea typeface="BreezeSans" panose="020B0503020203020204" pitchFamily="34" charset="0"/>
              </a:rPr>
              <a:t>1                                 </a:t>
            </a:r>
            <a:r>
              <a:rPr lang="en-US" sz="2400" dirty="0" smtClean="0">
                <a:solidFill>
                  <a:srgbClr val="0033CC"/>
                </a:solidFill>
                <a:latin typeface="Nyala" pitchFamily="2" charset="0"/>
                <a:ea typeface="BreezeSans" panose="020B0503020203020204" pitchFamily="34" charset="0"/>
              </a:rPr>
              <a:t> Dollar</a:t>
            </a:r>
            <a:r>
              <a:rPr lang="en-US" sz="2400" dirty="0">
                <a:solidFill>
                  <a:srgbClr val="0033CC"/>
                </a:solidFill>
                <a:latin typeface="Nyala" pitchFamily="2" charset="0"/>
                <a:ea typeface="BreezeSans" panose="020B0503020203020204" pitchFamily="34" charset="0"/>
              </a:rPr>
              <a:t>$ </a:t>
            </a:r>
            <a:endParaRPr lang="am-ET" sz="2400" dirty="0">
              <a:solidFill>
                <a:srgbClr val="0033CC"/>
              </a:solidFill>
              <a:latin typeface="Nyala" pitchFamily="2" charset="0"/>
              <a:ea typeface="BreezeSans" panose="020B0503020203020204" pitchFamily="34" charset="0"/>
            </a:endParaRPr>
          </a:p>
          <a:p>
            <a:pPr lvl="1"/>
            <a:r>
              <a:rPr lang="en-US" sz="2400" dirty="0" err="1">
                <a:solidFill>
                  <a:srgbClr val="0033CC"/>
                </a:solidFill>
                <a:latin typeface="Nyala" pitchFamily="2" charset="0"/>
                <a:ea typeface="BreezeSans" panose="020B0503020203020204" pitchFamily="34" charset="0"/>
              </a:rPr>
              <a:t>WhereAmI</a:t>
            </a:r>
            <a:r>
              <a:rPr lang="en-US" sz="2000" dirty="0">
                <a:solidFill>
                  <a:srgbClr val="0033CC"/>
                </a:solidFill>
                <a:latin typeface="Nyala" pitchFamily="2" charset="0"/>
                <a:ea typeface="BreezeSans" panose="020B0503020203020204" pitchFamily="34" charset="0"/>
              </a:rPr>
              <a:t>?            </a:t>
            </a:r>
            <a:r>
              <a:rPr lang="en-US" sz="2000" dirty="0" smtClean="0">
                <a:solidFill>
                  <a:srgbClr val="0033CC"/>
                </a:solidFill>
                <a:latin typeface="Nyala" pitchFamily="2" charset="0"/>
                <a:ea typeface="BreezeSans" panose="020B0503020203020204" pitchFamily="34" charset="0"/>
              </a:rPr>
              <a:t>@</a:t>
            </a:r>
            <a:r>
              <a:rPr lang="en-US" sz="2000" dirty="0">
                <a:solidFill>
                  <a:srgbClr val="0033CC"/>
                </a:solidFill>
                <a:latin typeface="Nyala" pitchFamily="2" charset="0"/>
                <a:ea typeface="BreezeSans" panose="020B0503020203020204" pitchFamily="34" charset="0"/>
              </a:rPr>
              <a:t>1234</a:t>
            </a:r>
            <a:endParaRPr lang="am-ET" sz="2000" dirty="0">
              <a:solidFill>
                <a:srgbClr val="0033CC"/>
              </a:solidFill>
              <a:latin typeface="Nyala" pitchFamily="2" charset="0"/>
              <a:ea typeface="BreezeSans" panose="020B0503020203020204" pitchFamily="34" charset="0"/>
            </a:endParaRPr>
          </a:p>
          <a:p>
            <a:r>
              <a:rPr lang="en-US" sz="2800" dirty="0">
                <a:latin typeface="Nyala" pitchFamily="2" charset="0"/>
                <a:ea typeface="BreezeSans" panose="020B0503020203020204" pitchFamily="34" charset="0"/>
              </a:rPr>
              <a:t>Some examples of illegal symbols include:</a:t>
            </a:r>
            <a:endParaRPr lang="am-ET" sz="2800" dirty="0">
              <a:latin typeface="Nyala" pitchFamily="2" charset="0"/>
              <a:ea typeface="BreezeSans" panose="020B0503020203020204" pitchFamily="34" charset="0"/>
            </a:endParaRPr>
          </a:p>
          <a:p>
            <a:pPr lvl="1"/>
            <a:r>
              <a:rPr lang="en-US" sz="2400" b="1" dirty="0">
                <a:solidFill>
                  <a:srgbClr val="FF0000"/>
                </a:solidFill>
                <a:latin typeface="Nyala" pitchFamily="2" charset="0"/>
                <a:ea typeface="BreezeSans" panose="020B0503020203020204" pitchFamily="34" charset="0"/>
              </a:rPr>
              <a:t>1TooMany</a:t>
            </a:r>
            <a:r>
              <a:rPr lang="en-US" sz="2400" dirty="0">
                <a:latin typeface="Nyala" pitchFamily="2" charset="0"/>
                <a:ea typeface="BreezeSans" panose="020B0503020203020204" pitchFamily="34" charset="0"/>
              </a:rPr>
              <a:t> 	</a:t>
            </a:r>
            <a:r>
              <a:rPr lang="en-US" sz="2400" dirty="0" smtClean="0">
                <a:latin typeface="Nyala" pitchFamily="2" charset="0"/>
                <a:ea typeface="BreezeSans" panose="020B0503020203020204" pitchFamily="34" charset="0"/>
              </a:rPr>
              <a:t>- </a:t>
            </a:r>
            <a:r>
              <a:rPr lang="en-US" sz="2400" dirty="0">
                <a:latin typeface="Nyala" pitchFamily="2" charset="0"/>
                <a:ea typeface="BreezeSans" panose="020B0503020203020204" pitchFamily="34" charset="0"/>
              </a:rPr>
              <a:t>Begins with a digit.</a:t>
            </a:r>
            <a:endParaRPr lang="am-ET" sz="2400" dirty="0">
              <a:latin typeface="Nyala" pitchFamily="2" charset="0"/>
              <a:ea typeface="BreezeSans" panose="020B0503020203020204" pitchFamily="34" charset="0"/>
            </a:endParaRPr>
          </a:p>
          <a:p>
            <a:pPr lvl="1"/>
            <a:r>
              <a:rPr lang="en-US" sz="2400" b="1" dirty="0" err="1">
                <a:solidFill>
                  <a:srgbClr val="FF0000"/>
                </a:solidFill>
                <a:latin typeface="Nyala" pitchFamily="2" charset="0"/>
                <a:ea typeface="BreezeSans" panose="020B0503020203020204" pitchFamily="34" charset="0"/>
              </a:rPr>
              <a:t>Hello.There</a:t>
            </a:r>
            <a:r>
              <a:rPr lang="en-US" sz="2400" dirty="0">
                <a:latin typeface="Nyala" pitchFamily="2" charset="0"/>
                <a:ea typeface="BreezeSans" panose="020B0503020203020204" pitchFamily="34" charset="0"/>
              </a:rPr>
              <a:t>	</a:t>
            </a:r>
            <a:r>
              <a:rPr lang="en-US" sz="2400" dirty="0" smtClean="0">
                <a:latin typeface="Nyala" pitchFamily="2" charset="0"/>
                <a:ea typeface="BreezeSans" panose="020B0503020203020204" pitchFamily="34" charset="0"/>
              </a:rPr>
              <a:t>- </a:t>
            </a:r>
            <a:r>
              <a:rPr lang="en-US" sz="2400" dirty="0">
                <a:latin typeface="Nyala" pitchFamily="2" charset="0"/>
                <a:ea typeface="BreezeSans" panose="020B0503020203020204" pitchFamily="34" charset="0"/>
              </a:rPr>
              <a:t>Contains a period in the middle of the symbol.</a:t>
            </a:r>
            <a:endParaRPr lang="am-ET" sz="2400" dirty="0">
              <a:latin typeface="Nyala" pitchFamily="2" charset="0"/>
              <a:ea typeface="BreezeSans" panose="020B0503020203020204" pitchFamily="34" charset="0"/>
            </a:endParaRPr>
          </a:p>
          <a:p>
            <a:pPr lvl="1"/>
            <a:r>
              <a:rPr lang="en-US" sz="2400" b="1" dirty="0">
                <a:solidFill>
                  <a:srgbClr val="FF0000"/>
                </a:solidFill>
                <a:latin typeface="Nyala" pitchFamily="2" charset="0"/>
                <a:ea typeface="BreezeSans" panose="020B0503020203020204" pitchFamily="34" charset="0"/>
              </a:rPr>
              <a:t>$</a:t>
            </a:r>
            <a:r>
              <a:rPr lang="en-US" sz="2400" dirty="0">
                <a:latin typeface="Nyala" pitchFamily="2" charset="0"/>
                <a:ea typeface="BreezeSans" panose="020B0503020203020204" pitchFamily="34" charset="0"/>
              </a:rPr>
              <a:t> 			- Cannot have $ or ? by itself.</a:t>
            </a:r>
            <a:endParaRPr lang="am-ET" sz="2400" dirty="0">
              <a:latin typeface="Nyala" pitchFamily="2" charset="0"/>
              <a:ea typeface="BreezeSans" panose="020B0503020203020204" pitchFamily="34" charset="0"/>
            </a:endParaRPr>
          </a:p>
          <a:p>
            <a:pPr lvl="1"/>
            <a:r>
              <a:rPr lang="en-US" sz="2400" b="1" dirty="0">
                <a:solidFill>
                  <a:srgbClr val="FF0000"/>
                </a:solidFill>
                <a:latin typeface="Nyala" pitchFamily="2" charset="0"/>
                <a:ea typeface="BreezeSans" panose="020B0503020203020204" pitchFamily="34" charset="0"/>
              </a:rPr>
              <a:t>LABEL</a:t>
            </a:r>
            <a:r>
              <a:rPr lang="en-US" sz="2400" dirty="0">
                <a:latin typeface="Nyala" pitchFamily="2" charset="0"/>
                <a:ea typeface="BreezeSans" panose="020B0503020203020204" pitchFamily="34" charset="0"/>
              </a:rPr>
              <a:t> 		- Assembler reserved word.</a:t>
            </a:r>
            <a:endParaRPr lang="am-ET" sz="2400" dirty="0">
              <a:latin typeface="Nyala" pitchFamily="2" charset="0"/>
              <a:ea typeface="BreezeSans" panose="020B0503020203020204" pitchFamily="34" charset="0"/>
            </a:endParaRPr>
          </a:p>
          <a:p>
            <a:pPr lvl="1"/>
            <a:r>
              <a:rPr lang="en-US" sz="2400" b="1" dirty="0">
                <a:solidFill>
                  <a:srgbClr val="FF0000"/>
                </a:solidFill>
                <a:latin typeface="Nyala" pitchFamily="2" charset="0"/>
                <a:ea typeface="BreezeSans" panose="020B0503020203020204" pitchFamily="34" charset="0"/>
              </a:rPr>
              <a:t>Right Here</a:t>
            </a:r>
            <a:r>
              <a:rPr lang="en-US" sz="2400" dirty="0">
                <a:latin typeface="Nyala" pitchFamily="2" charset="0"/>
                <a:ea typeface="BreezeSans" panose="020B0503020203020204" pitchFamily="34" charset="0"/>
              </a:rPr>
              <a:t>	</a:t>
            </a:r>
            <a:r>
              <a:rPr lang="en-US" sz="2400" dirty="0" smtClean="0">
                <a:latin typeface="Nyala" pitchFamily="2" charset="0"/>
                <a:ea typeface="BreezeSans" panose="020B0503020203020204" pitchFamily="34" charset="0"/>
              </a:rPr>
              <a:t>- </a:t>
            </a:r>
            <a:r>
              <a:rPr lang="en-US" sz="2400" dirty="0">
                <a:latin typeface="Nyala" pitchFamily="2" charset="0"/>
                <a:ea typeface="BreezeSans" panose="020B0503020203020204" pitchFamily="34" charset="0"/>
              </a:rPr>
              <a:t>Symbols cannot contain spaces.</a:t>
            </a:r>
            <a:endParaRPr lang="am-ET" sz="2400" dirty="0">
              <a:latin typeface="Nyala" pitchFamily="2" charset="0"/>
              <a:ea typeface="BreezeSans" panose="020B0503020203020204" pitchFamily="34" charset="0"/>
            </a:endParaRPr>
          </a:p>
          <a:p>
            <a:pPr lvl="1"/>
            <a:r>
              <a:rPr lang="en-US" sz="2400" b="1" dirty="0" err="1">
                <a:solidFill>
                  <a:srgbClr val="FF0000"/>
                </a:solidFill>
                <a:latin typeface="Nyala" pitchFamily="2" charset="0"/>
                <a:ea typeface="BreezeSans" panose="020B0503020203020204" pitchFamily="34" charset="0"/>
              </a:rPr>
              <a:t>Hi,There</a:t>
            </a:r>
            <a:r>
              <a:rPr lang="en-US" sz="2400" b="1" dirty="0">
                <a:solidFill>
                  <a:srgbClr val="FF0000"/>
                </a:solidFill>
                <a:latin typeface="Nyala" pitchFamily="2" charset="0"/>
                <a:ea typeface="BreezeSans" panose="020B0503020203020204" pitchFamily="34" charset="0"/>
              </a:rPr>
              <a:t> </a:t>
            </a:r>
            <a:r>
              <a:rPr lang="en-US" sz="2400" dirty="0">
                <a:latin typeface="Nyala" pitchFamily="2" charset="0"/>
                <a:ea typeface="BreezeSans" panose="020B0503020203020204" pitchFamily="34" charset="0"/>
              </a:rPr>
              <a:t>	</a:t>
            </a:r>
            <a:r>
              <a:rPr lang="en-US" sz="2400" dirty="0" smtClean="0">
                <a:latin typeface="Nyala" pitchFamily="2" charset="0"/>
                <a:ea typeface="BreezeSans" panose="020B0503020203020204" pitchFamily="34" charset="0"/>
              </a:rPr>
              <a:t>- </a:t>
            </a:r>
            <a:r>
              <a:rPr lang="en-US" sz="2400" dirty="0">
                <a:latin typeface="Nyala" pitchFamily="2" charset="0"/>
                <a:ea typeface="BreezeSans" panose="020B0503020203020204" pitchFamily="34" charset="0"/>
              </a:rPr>
              <a:t>or other special symbols besides _, ?, $, and @.</a:t>
            </a:r>
            <a:endParaRPr lang="am-ET" sz="2400" dirty="0">
              <a:latin typeface="Nyala" pitchFamily="2" charset="0"/>
              <a:ea typeface="BreezeSans" panose="020B0503020203020204" pitchFamily="34" charset="0"/>
            </a:endParaRPr>
          </a:p>
          <a:p>
            <a:endParaRPr lang="am-ET" sz="2400" dirty="0">
              <a:latin typeface="Nyala" pitchFamily="2" charset="0"/>
              <a:ea typeface="BreezeSans" panose="020B0503020203020204" pitchFamily="34" charset="0"/>
            </a:endParaRPr>
          </a:p>
        </p:txBody>
      </p:sp>
      <p:sp>
        <p:nvSpPr>
          <p:cNvPr id="5" name="Slide Number Placeholder 4"/>
          <p:cNvSpPr>
            <a:spLocks noGrp="1"/>
          </p:cNvSpPr>
          <p:nvPr>
            <p:ph type="sldNum" sz="quarter" idx="12"/>
          </p:nvPr>
        </p:nvSpPr>
        <p:spPr/>
        <p:txBody>
          <a:bodyPr/>
          <a:lstStyle/>
          <a:p>
            <a:fld id="{BCEA8348-524D-4A36-8735-4EA0EBDC8BF5}" type="slidenum">
              <a:rPr lang="en-US" smtClean="0"/>
              <a:pPr/>
              <a:t>21</a:t>
            </a:fld>
            <a:endParaRPr lang="en-US"/>
          </a:p>
        </p:txBody>
      </p:sp>
      <p:sp>
        <p:nvSpPr>
          <p:cNvPr id="2" name="Footer Placeholder 1"/>
          <p:cNvSpPr>
            <a:spLocks noGrp="1"/>
          </p:cNvSpPr>
          <p:nvPr>
            <p:ph type="ftr" sz="quarter" idx="11"/>
          </p:nvPr>
        </p:nvSpPr>
        <p:spPr/>
        <p:txBody>
          <a:bodyPr/>
          <a:lstStyle/>
          <a:p>
            <a:r>
              <a:rPr lang="en-US" smtClean="0"/>
              <a:t>Compiled by Yonas A. and Hailemariam M. [2010]</a:t>
            </a:r>
            <a:endParaRPr lang="en-US"/>
          </a:p>
        </p:txBody>
      </p:sp>
    </p:spTree>
    <p:extLst>
      <p:ext uri="{BB962C8B-B14F-4D97-AF65-F5344CB8AC3E}">
        <p14:creationId xmlns:p14="http://schemas.microsoft.com/office/powerpoint/2010/main" val="950383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10" end="10"/>
                                            </p:txEl>
                                          </p:spTgt>
                                        </p:tgtEl>
                                        <p:attrNameLst>
                                          <p:attrName>style.visibility</p:attrName>
                                        </p:attrNameLst>
                                      </p:cBhvr>
                                      <p:to>
                                        <p:strVal val="visible"/>
                                      </p:to>
                                    </p:set>
                                    <p:anim calcmode="lin" valueType="num">
                                      <p:cBhvr additive="base">
                                        <p:cTn id="6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
                                            <p:txEl>
                                              <p:pRg st="11" end="11"/>
                                            </p:txEl>
                                          </p:spTgt>
                                        </p:tgtEl>
                                        <p:attrNameLst>
                                          <p:attrName>style.visibility</p:attrName>
                                        </p:attrNameLst>
                                      </p:cBhvr>
                                      <p:to>
                                        <p:strVal val="visible"/>
                                      </p:to>
                                    </p:set>
                                    <p:anim calcmode="lin" valueType="num">
                                      <p:cBhvr additive="base">
                                        <p:cTn id="7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84632"/>
            <a:ext cx="7772400" cy="886968"/>
          </a:xfrm>
        </p:spPr>
        <p:txBody>
          <a:bodyPr>
            <a:normAutofit/>
          </a:bodyPr>
          <a:lstStyle/>
          <a:p>
            <a:r>
              <a:rPr lang="en-US" sz="3200" b="1" dirty="0">
                <a:solidFill>
                  <a:srgbClr val="0033CC"/>
                </a:solidFill>
                <a:latin typeface="Nyala" pitchFamily="2" charset="0"/>
              </a:rPr>
              <a:t>Variables</a:t>
            </a:r>
            <a:endParaRPr lang="en-US" sz="3200" dirty="0">
              <a:solidFill>
                <a:srgbClr val="0033CC"/>
              </a:solidFill>
              <a:latin typeface="Nyala" pitchFamily="2" charset="0"/>
            </a:endParaRPr>
          </a:p>
        </p:txBody>
      </p:sp>
      <p:sp>
        <p:nvSpPr>
          <p:cNvPr id="3" name="Content Placeholder 2"/>
          <p:cNvSpPr>
            <a:spLocks noGrp="1"/>
          </p:cNvSpPr>
          <p:nvPr>
            <p:ph sz="quarter" idx="1"/>
          </p:nvPr>
        </p:nvSpPr>
        <p:spPr>
          <a:xfrm>
            <a:off x="685800" y="1371600"/>
            <a:ext cx="7772400" cy="4800600"/>
          </a:xfrm>
        </p:spPr>
        <p:txBody>
          <a:bodyPr>
            <a:normAutofit/>
          </a:bodyPr>
          <a:lstStyle/>
          <a:p>
            <a:r>
              <a:rPr lang="en-US" sz="2800" dirty="0">
                <a:latin typeface="Nyala" pitchFamily="2" charset="0"/>
              </a:rPr>
              <a:t>Here we will simply use the 8086 registers as the variables in our programs. </a:t>
            </a:r>
          </a:p>
          <a:p>
            <a:r>
              <a:rPr lang="en-US" sz="2800" dirty="0">
                <a:latin typeface="Nyala" pitchFamily="2" charset="0"/>
              </a:rPr>
              <a:t>Registers have predefined names and do not need to be declared.</a:t>
            </a:r>
          </a:p>
          <a:p>
            <a:endParaRPr lang="en-US" sz="2800" dirty="0">
              <a:latin typeface="Nyala" pitchFamily="2" charset="0"/>
            </a:endParaRPr>
          </a:p>
        </p:txBody>
      </p:sp>
      <p:sp>
        <p:nvSpPr>
          <p:cNvPr id="4" name="Slide Number Placeholder 3"/>
          <p:cNvSpPr>
            <a:spLocks noGrp="1"/>
          </p:cNvSpPr>
          <p:nvPr>
            <p:ph type="sldNum" sz="quarter" idx="12"/>
          </p:nvPr>
        </p:nvSpPr>
        <p:spPr/>
        <p:txBody>
          <a:bodyPr/>
          <a:lstStyle/>
          <a:p>
            <a:fld id="{BCEA8348-524D-4A36-8735-4EA0EBDC8BF5}" type="slidenum">
              <a:rPr lang="en-US" smtClean="0"/>
              <a:pPr/>
              <a:t>22</a:t>
            </a:fld>
            <a:endParaRPr lang="en-US"/>
          </a:p>
        </p:txBody>
      </p:sp>
      <p:sp>
        <p:nvSpPr>
          <p:cNvPr id="6" name="Footer Placeholder 5"/>
          <p:cNvSpPr>
            <a:spLocks noGrp="1"/>
          </p:cNvSpPr>
          <p:nvPr>
            <p:ph type="ftr" sz="quarter" idx="11"/>
          </p:nvPr>
        </p:nvSpPr>
        <p:spPr/>
        <p:txBody>
          <a:bodyPr/>
          <a:lstStyle/>
          <a:p>
            <a:r>
              <a:rPr lang="en-US" smtClean="0"/>
              <a:t>Compiled by Yonas A. and Hailemariam M. [2010]</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3253"/>
            <a:ext cx="7772400" cy="201168"/>
          </a:xfrm>
        </p:spPr>
        <p:txBody>
          <a:bodyPr>
            <a:noAutofit/>
          </a:bodyPr>
          <a:lstStyle/>
          <a:p>
            <a:pPr algn="r"/>
            <a:r>
              <a:rPr lang="en-US" sz="2800" dirty="0" smtClean="0">
                <a:solidFill>
                  <a:srgbClr val="0033CC"/>
                </a:solidFill>
                <a:latin typeface="Comic Sans MS" panose="030F0702030302020204" pitchFamily="66" charset="0"/>
              </a:rPr>
              <a:t>Variable Declaration</a:t>
            </a:r>
            <a:endParaRPr lang="en-US" sz="2800" dirty="0">
              <a:solidFill>
                <a:srgbClr val="0033CC"/>
              </a:solidFill>
              <a:latin typeface="Comic Sans MS" panose="030F0702030302020204" pitchFamily="66" charset="0"/>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720283227"/>
              </p:ext>
            </p:extLst>
          </p:nvPr>
        </p:nvGraphicFramePr>
        <p:xfrm>
          <a:off x="685800" y="4114800"/>
          <a:ext cx="7187946" cy="2133600"/>
        </p:xfrm>
        <a:graphic>
          <a:graphicData uri="http://schemas.openxmlformats.org/drawingml/2006/table">
            <a:tbl>
              <a:tblPr firstRow="1" firstCol="1" bandRow="1">
                <a:tableStyleId>{BC89EF96-8CEA-46FF-86C4-4CE0E7609802}</a:tableStyleId>
              </a:tblPr>
              <a:tblGrid>
                <a:gridCol w="1358920">
                  <a:extLst>
                    <a:ext uri="{9D8B030D-6E8A-4147-A177-3AD203B41FA5}">
                      <a16:colId xmlns="" xmlns:a16="http://schemas.microsoft.com/office/drawing/2014/main" val="2082348663"/>
                    </a:ext>
                  </a:extLst>
                </a:gridCol>
                <a:gridCol w="2469714">
                  <a:extLst>
                    <a:ext uri="{9D8B030D-6E8A-4147-A177-3AD203B41FA5}">
                      <a16:colId xmlns="" xmlns:a16="http://schemas.microsoft.com/office/drawing/2014/main" val="724299318"/>
                    </a:ext>
                  </a:extLst>
                </a:gridCol>
                <a:gridCol w="3359312">
                  <a:extLst>
                    <a:ext uri="{9D8B030D-6E8A-4147-A177-3AD203B41FA5}">
                      <a16:colId xmlns="" xmlns:a16="http://schemas.microsoft.com/office/drawing/2014/main" val="1489331241"/>
                    </a:ext>
                  </a:extLst>
                </a:gridCol>
              </a:tblGrid>
              <a:tr h="355095">
                <a:tc>
                  <a:txBody>
                    <a:bodyPr/>
                    <a:lstStyle/>
                    <a:p>
                      <a:pPr marL="0" marR="0" algn="just">
                        <a:lnSpc>
                          <a:spcPct val="107000"/>
                        </a:lnSpc>
                        <a:spcBef>
                          <a:spcPts val="0"/>
                        </a:spcBef>
                        <a:spcAft>
                          <a:spcPts val="0"/>
                        </a:spcAft>
                      </a:pPr>
                      <a:r>
                        <a:rPr lang="en-US" sz="1800" dirty="0">
                          <a:solidFill>
                            <a:srgbClr val="0033CC"/>
                          </a:solidFill>
                          <a:effectLst/>
                          <a:latin typeface="Nyala" pitchFamily="2" charset="0"/>
                        </a:rPr>
                        <a:t>Directive</a:t>
                      </a:r>
                      <a:endParaRPr lang="en-US" sz="1600" b="1" dirty="0">
                        <a:solidFill>
                          <a:srgbClr val="0033CC"/>
                        </a:solidFill>
                        <a:effectLst/>
                        <a:latin typeface="Nyala" pitchFamily="2"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just">
                        <a:lnSpc>
                          <a:spcPct val="107000"/>
                        </a:lnSpc>
                        <a:spcBef>
                          <a:spcPts val="0"/>
                        </a:spcBef>
                        <a:spcAft>
                          <a:spcPts val="0"/>
                        </a:spcAft>
                      </a:pPr>
                      <a:r>
                        <a:rPr lang="en-US" sz="1800" dirty="0">
                          <a:solidFill>
                            <a:srgbClr val="C00000"/>
                          </a:solidFill>
                          <a:effectLst/>
                          <a:latin typeface="Nyala" pitchFamily="2" charset="0"/>
                        </a:rPr>
                        <a:t> Purpose</a:t>
                      </a:r>
                      <a:endParaRPr lang="en-US" sz="1600" b="1" dirty="0">
                        <a:solidFill>
                          <a:srgbClr val="C00000"/>
                        </a:solidFill>
                        <a:effectLst/>
                        <a:latin typeface="Nyala" pitchFamily="2"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just">
                        <a:lnSpc>
                          <a:spcPct val="107000"/>
                        </a:lnSpc>
                        <a:spcBef>
                          <a:spcPts val="0"/>
                        </a:spcBef>
                        <a:spcAft>
                          <a:spcPts val="0"/>
                        </a:spcAft>
                      </a:pPr>
                      <a:r>
                        <a:rPr lang="en-US" sz="1800" dirty="0">
                          <a:solidFill>
                            <a:srgbClr val="FF0000"/>
                          </a:solidFill>
                          <a:effectLst/>
                          <a:latin typeface="Nyala" pitchFamily="2" charset="0"/>
                        </a:rPr>
                        <a:t> Storage Space </a:t>
                      </a:r>
                      <a:endParaRPr lang="en-US" sz="1600" b="1" dirty="0">
                        <a:solidFill>
                          <a:srgbClr val="FF0000"/>
                        </a:solidFill>
                        <a:effectLst/>
                        <a:latin typeface="Nyala" pitchFamily="2"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450025781"/>
                  </a:ext>
                </a:extLst>
              </a:tr>
              <a:tr h="355701">
                <a:tc>
                  <a:txBody>
                    <a:bodyPr/>
                    <a:lstStyle/>
                    <a:p>
                      <a:pPr marL="0" marR="0" algn="ctr">
                        <a:lnSpc>
                          <a:spcPct val="107000"/>
                        </a:lnSpc>
                        <a:spcBef>
                          <a:spcPts val="0"/>
                        </a:spcBef>
                        <a:spcAft>
                          <a:spcPts val="0"/>
                        </a:spcAft>
                      </a:pPr>
                      <a:r>
                        <a:rPr lang="en-US" sz="1800" dirty="0">
                          <a:solidFill>
                            <a:srgbClr val="0033CC"/>
                          </a:solidFill>
                          <a:effectLst/>
                          <a:latin typeface="Nyala" pitchFamily="2" charset="0"/>
                        </a:rPr>
                        <a:t>DB</a:t>
                      </a:r>
                      <a:endParaRPr lang="en-US" sz="1600" b="1" dirty="0">
                        <a:solidFill>
                          <a:srgbClr val="0033CC"/>
                        </a:solidFill>
                        <a:effectLst/>
                        <a:latin typeface="Nyala" pitchFamily="2"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just">
                        <a:lnSpc>
                          <a:spcPct val="107000"/>
                        </a:lnSpc>
                        <a:spcBef>
                          <a:spcPts val="0"/>
                        </a:spcBef>
                        <a:spcAft>
                          <a:spcPts val="0"/>
                        </a:spcAft>
                      </a:pPr>
                      <a:r>
                        <a:rPr lang="en-US" sz="1800" dirty="0">
                          <a:solidFill>
                            <a:srgbClr val="C00000"/>
                          </a:solidFill>
                          <a:effectLst/>
                          <a:latin typeface="Nyala" pitchFamily="2" charset="0"/>
                        </a:rPr>
                        <a:t> Define Byte</a:t>
                      </a:r>
                      <a:endParaRPr lang="en-US" sz="1600" b="1" dirty="0">
                        <a:solidFill>
                          <a:srgbClr val="C00000"/>
                        </a:solidFill>
                        <a:effectLst/>
                        <a:latin typeface="Nyala" pitchFamily="2"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just">
                        <a:lnSpc>
                          <a:spcPct val="107000"/>
                        </a:lnSpc>
                        <a:spcBef>
                          <a:spcPts val="0"/>
                        </a:spcBef>
                        <a:spcAft>
                          <a:spcPts val="0"/>
                        </a:spcAft>
                      </a:pPr>
                      <a:r>
                        <a:rPr lang="en-US" sz="1800" dirty="0">
                          <a:solidFill>
                            <a:srgbClr val="FF0000"/>
                          </a:solidFill>
                          <a:effectLst/>
                          <a:latin typeface="Nyala" pitchFamily="2" charset="0"/>
                        </a:rPr>
                        <a:t> allocates 1 byte </a:t>
                      </a:r>
                      <a:endParaRPr lang="en-US" sz="1600" b="1" dirty="0">
                        <a:solidFill>
                          <a:srgbClr val="FF0000"/>
                        </a:solidFill>
                        <a:effectLst/>
                        <a:latin typeface="Nyala" pitchFamily="2"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2696911589"/>
                  </a:ext>
                </a:extLst>
              </a:tr>
              <a:tr h="355701">
                <a:tc>
                  <a:txBody>
                    <a:bodyPr/>
                    <a:lstStyle/>
                    <a:p>
                      <a:pPr marL="0" marR="0" algn="ctr">
                        <a:lnSpc>
                          <a:spcPct val="107000"/>
                        </a:lnSpc>
                        <a:spcBef>
                          <a:spcPts val="0"/>
                        </a:spcBef>
                        <a:spcAft>
                          <a:spcPts val="0"/>
                        </a:spcAft>
                      </a:pPr>
                      <a:r>
                        <a:rPr lang="en-US" sz="1800" dirty="0">
                          <a:solidFill>
                            <a:srgbClr val="0033CC"/>
                          </a:solidFill>
                          <a:effectLst/>
                          <a:latin typeface="Nyala" pitchFamily="2" charset="0"/>
                        </a:rPr>
                        <a:t>DW</a:t>
                      </a:r>
                      <a:endParaRPr lang="en-US" sz="1600" b="1" dirty="0">
                        <a:solidFill>
                          <a:srgbClr val="0033CC"/>
                        </a:solidFill>
                        <a:effectLst/>
                        <a:latin typeface="Nyala" pitchFamily="2"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just">
                        <a:lnSpc>
                          <a:spcPct val="107000"/>
                        </a:lnSpc>
                        <a:spcBef>
                          <a:spcPts val="0"/>
                        </a:spcBef>
                        <a:spcAft>
                          <a:spcPts val="0"/>
                        </a:spcAft>
                      </a:pPr>
                      <a:r>
                        <a:rPr lang="en-US" sz="1800" dirty="0">
                          <a:solidFill>
                            <a:srgbClr val="C00000"/>
                          </a:solidFill>
                          <a:effectLst/>
                          <a:latin typeface="Nyala" pitchFamily="2" charset="0"/>
                        </a:rPr>
                        <a:t> Define Word</a:t>
                      </a:r>
                      <a:endParaRPr lang="en-US" sz="1600" b="1" dirty="0">
                        <a:solidFill>
                          <a:srgbClr val="C00000"/>
                        </a:solidFill>
                        <a:effectLst/>
                        <a:latin typeface="Nyala" pitchFamily="2"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just">
                        <a:lnSpc>
                          <a:spcPct val="107000"/>
                        </a:lnSpc>
                        <a:spcBef>
                          <a:spcPts val="0"/>
                        </a:spcBef>
                        <a:spcAft>
                          <a:spcPts val="0"/>
                        </a:spcAft>
                      </a:pPr>
                      <a:r>
                        <a:rPr lang="en-US" sz="1800" dirty="0">
                          <a:solidFill>
                            <a:srgbClr val="FF0000"/>
                          </a:solidFill>
                          <a:effectLst/>
                          <a:latin typeface="Nyala" pitchFamily="2" charset="0"/>
                        </a:rPr>
                        <a:t> allocates 2 bytes </a:t>
                      </a:r>
                      <a:endParaRPr lang="en-US" sz="1600" b="1" dirty="0">
                        <a:solidFill>
                          <a:srgbClr val="FF0000"/>
                        </a:solidFill>
                        <a:effectLst/>
                        <a:latin typeface="Nyala" pitchFamily="2"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1286276861"/>
                  </a:ext>
                </a:extLst>
              </a:tr>
              <a:tr h="355701">
                <a:tc>
                  <a:txBody>
                    <a:bodyPr/>
                    <a:lstStyle/>
                    <a:p>
                      <a:pPr marL="0" marR="0" algn="ctr">
                        <a:lnSpc>
                          <a:spcPct val="107000"/>
                        </a:lnSpc>
                        <a:spcBef>
                          <a:spcPts val="0"/>
                        </a:spcBef>
                        <a:spcAft>
                          <a:spcPts val="0"/>
                        </a:spcAft>
                      </a:pPr>
                      <a:r>
                        <a:rPr lang="en-US" sz="1800" dirty="0">
                          <a:solidFill>
                            <a:srgbClr val="0033CC"/>
                          </a:solidFill>
                          <a:effectLst/>
                          <a:latin typeface="Nyala" pitchFamily="2" charset="0"/>
                        </a:rPr>
                        <a:t>DD</a:t>
                      </a:r>
                      <a:endParaRPr lang="en-US" sz="1600" b="1" dirty="0">
                        <a:solidFill>
                          <a:srgbClr val="0033CC"/>
                        </a:solidFill>
                        <a:effectLst/>
                        <a:latin typeface="Nyala" pitchFamily="2"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just">
                        <a:lnSpc>
                          <a:spcPct val="107000"/>
                        </a:lnSpc>
                        <a:spcBef>
                          <a:spcPts val="0"/>
                        </a:spcBef>
                        <a:spcAft>
                          <a:spcPts val="0"/>
                        </a:spcAft>
                      </a:pPr>
                      <a:r>
                        <a:rPr lang="en-US" sz="1800" dirty="0">
                          <a:solidFill>
                            <a:srgbClr val="C00000"/>
                          </a:solidFill>
                          <a:effectLst/>
                          <a:latin typeface="Nyala" pitchFamily="2" charset="0"/>
                        </a:rPr>
                        <a:t> Define </a:t>
                      </a:r>
                      <a:r>
                        <a:rPr lang="en-US" sz="1800" dirty="0" err="1">
                          <a:solidFill>
                            <a:srgbClr val="C00000"/>
                          </a:solidFill>
                          <a:effectLst/>
                          <a:latin typeface="Nyala" pitchFamily="2" charset="0"/>
                        </a:rPr>
                        <a:t>Doubleword</a:t>
                      </a:r>
                      <a:endParaRPr lang="en-US" sz="1600" b="1" dirty="0">
                        <a:solidFill>
                          <a:srgbClr val="C00000"/>
                        </a:solidFill>
                        <a:effectLst/>
                        <a:latin typeface="Nyala" pitchFamily="2"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just">
                        <a:lnSpc>
                          <a:spcPct val="107000"/>
                        </a:lnSpc>
                        <a:spcBef>
                          <a:spcPts val="0"/>
                        </a:spcBef>
                        <a:spcAft>
                          <a:spcPts val="0"/>
                        </a:spcAft>
                      </a:pPr>
                      <a:r>
                        <a:rPr lang="en-US" sz="1800" dirty="0">
                          <a:solidFill>
                            <a:srgbClr val="FF0000"/>
                          </a:solidFill>
                          <a:effectLst/>
                          <a:latin typeface="Nyala" pitchFamily="2" charset="0"/>
                        </a:rPr>
                        <a:t> allocates 4 bytes </a:t>
                      </a:r>
                      <a:endParaRPr lang="en-US" sz="1600" b="1" dirty="0">
                        <a:solidFill>
                          <a:srgbClr val="FF0000"/>
                        </a:solidFill>
                        <a:effectLst/>
                        <a:latin typeface="Nyala" pitchFamily="2"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2062758650"/>
                  </a:ext>
                </a:extLst>
              </a:tr>
              <a:tr h="355701">
                <a:tc>
                  <a:txBody>
                    <a:bodyPr/>
                    <a:lstStyle/>
                    <a:p>
                      <a:pPr marL="0" marR="0" algn="ctr">
                        <a:lnSpc>
                          <a:spcPct val="107000"/>
                        </a:lnSpc>
                        <a:spcBef>
                          <a:spcPts val="0"/>
                        </a:spcBef>
                        <a:spcAft>
                          <a:spcPts val="0"/>
                        </a:spcAft>
                      </a:pPr>
                      <a:r>
                        <a:rPr lang="en-US" sz="1800" dirty="0">
                          <a:solidFill>
                            <a:srgbClr val="0033CC"/>
                          </a:solidFill>
                          <a:effectLst/>
                          <a:latin typeface="Nyala" pitchFamily="2" charset="0"/>
                        </a:rPr>
                        <a:t>DQ</a:t>
                      </a:r>
                      <a:endParaRPr lang="en-US" sz="1600" b="1" dirty="0">
                        <a:solidFill>
                          <a:srgbClr val="0033CC"/>
                        </a:solidFill>
                        <a:effectLst/>
                        <a:latin typeface="Nyala" pitchFamily="2"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just">
                        <a:lnSpc>
                          <a:spcPct val="107000"/>
                        </a:lnSpc>
                        <a:spcBef>
                          <a:spcPts val="0"/>
                        </a:spcBef>
                        <a:spcAft>
                          <a:spcPts val="0"/>
                        </a:spcAft>
                      </a:pPr>
                      <a:r>
                        <a:rPr lang="en-US" sz="1800" dirty="0">
                          <a:solidFill>
                            <a:srgbClr val="C00000"/>
                          </a:solidFill>
                          <a:effectLst/>
                          <a:latin typeface="Nyala" pitchFamily="2" charset="0"/>
                        </a:rPr>
                        <a:t> Define </a:t>
                      </a:r>
                      <a:r>
                        <a:rPr lang="en-US" sz="1800" dirty="0" err="1">
                          <a:solidFill>
                            <a:srgbClr val="C00000"/>
                          </a:solidFill>
                          <a:effectLst/>
                          <a:latin typeface="Nyala" pitchFamily="2" charset="0"/>
                        </a:rPr>
                        <a:t>Quadword</a:t>
                      </a:r>
                      <a:endParaRPr lang="en-US" sz="1600" b="1" dirty="0">
                        <a:solidFill>
                          <a:srgbClr val="C00000"/>
                        </a:solidFill>
                        <a:effectLst/>
                        <a:latin typeface="Nyala" pitchFamily="2"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just">
                        <a:lnSpc>
                          <a:spcPct val="107000"/>
                        </a:lnSpc>
                        <a:spcBef>
                          <a:spcPts val="0"/>
                        </a:spcBef>
                        <a:spcAft>
                          <a:spcPts val="0"/>
                        </a:spcAft>
                      </a:pPr>
                      <a:r>
                        <a:rPr lang="en-US" sz="1800" dirty="0">
                          <a:solidFill>
                            <a:srgbClr val="FF0000"/>
                          </a:solidFill>
                          <a:effectLst/>
                          <a:latin typeface="Nyala" pitchFamily="2" charset="0"/>
                        </a:rPr>
                        <a:t> allocates 8 bytes </a:t>
                      </a:r>
                      <a:endParaRPr lang="en-US" sz="1600" b="1" dirty="0">
                        <a:solidFill>
                          <a:srgbClr val="FF0000"/>
                        </a:solidFill>
                        <a:effectLst/>
                        <a:latin typeface="Nyala" pitchFamily="2"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411237259"/>
                  </a:ext>
                </a:extLst>
              </a:tr>
              <a:tr h="355701">
                <a:tc>
                  <a:txBody>
                    <a:bodyPr/>
                    <a:lstStyle/>
                    <a:p>
                      <a:pPr marL="0" marR="0" algn="ctr">
                        <a:lnSpc>
                          <a:spcPct val="107000"/>
                        </a:lnSpc>
                        <a:spcBef>
                          <a:spcPts val="0"/>
                        </a:spcBef>
                        <a:spcAft>
                          <a:spcPts val="0"/>
                        </a:spcAft>
                      </a:pPr>
                      <a:r>
                        <a:rPr lang="en-US" sz="1800" dirty="0">
                          <a:solidFill>
                            <a:srgbClr val="0033CC"/>
                          </a:solidFill>
                          <a:effectLst/>
                          <a:latin typeface="Nyala" pitchFamily="2" charset="0"/>
                        </a:rPr>
                        <a:t>DT</a:t>
                      </a:r>
                      <a:endParaRPr lang="en-US" sz="1600" b="1" dirty="0">
                        <a:solidFill>
                          <a:srgbClr val="0033CC"/>
                        </a:solidFill>
                        <a:effectLst/>
                        <a:latin typeface="Nyala" pitchFamily="2"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just">
                        <a:lnSpc>
                          <a:spcPct val="107000"/>
                        </a:lnSpc>
                        <a:spcBef>
                          <a:spcPts val="0"/>
                        </a:spcBef>
                        <a:spcAft>
                          <a:spcPts val="0"/>
                        </a:spcAft>
                      </a:pPr>
                      <a:r>
                        <a:rPr lang="en-US" sz="1800" dirty="0">
                          <a:solidFill>
                            <a:srgbClr val="C00000"/>
                          </a:solidFill>
                          <a:effectLst/>
                          <a:latin typeface="Nyala" pitchFamily="2" charset="0"/>
                        </a:rPr>
                        <a:t> Define Ten Bytes</a:t>
                      </a:r>
                      <a:endParaRPr lang="en-US" sz="1600" b="1" dirty="0">
                        <a:solidFill>
                          <a:srgbClr val="C00000"/>
                        </a:solidFill>
                        <a:effectLst/>
                        <a:latin typeface="Nyala" pitchFamily="2"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just">
                        <a:lnSpc>
                          <a:spcPct val="107000"/>
                        </a:lnSpc>
                        <a:spcBef>
                          <a:spcPts val="0"/>
                        </a:spcBef>
                        <a:spcAft>
                          <a:spcPts val="0"/>
                        </a:spcAft>
                      </a:pPr>
                      <a:r>
                        <a:rPr lang="en-US" sz="1800" dirty="0">
                          <a:solidFill>
                            <a:srgbClr val="FF0000"/>
                          </a:solidFill>
                          <a:effectLst/>
                          <a:latin typeface="Nyala" pitchFamily="2" charset="0"/>
                        </a:rPr>
                        <a:t> allocates 10 bytes</a:t>
                      </a:r>
                      <a:endParaRPr lang="en-US" sz="1600" b="1" dirty="0">
                        <a:solidFill>
                          <a:srgbClr val="FF0000"/>
                        </a:solidFill>
                        <a:effectLst/>
                        <a:latin typeface="Nyala" pitchFamily="2"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131442255"/>
                  </a:ext>
                </a:extLst>
              </a:tr>
            </a:tbl>
          </a:graphicData>
        </a:graphic>
      </p:graphicFrame>
      <p:sp>
        <p:nvSpPr>
          <p:cNvPr id="4" name="Footer Placeholder 3"/>
          <p:cNvSpPr>
            <a:spLocks noGrp="1"/>
          </p:cNvSpPr>
          <p:nvPr>
            <p:ph type="ftr" sz="quarter" idx="11"/>
          </p:nvPr>
        </p:nvSpPr>
        <p:spPr/>
        <p:txBody>
          <a:bodyPr/>
          <a:lstStyle/>
          <a:p>
            <a:r>
              <a:rPr lang="en-US" smtClean="0"/>
              <a:t>Compiled by Yonas A. and Hailemariam M. [2010]</a:t>
            </a:r>
            <a:endParaRPr lang="en-US"/>
          </a:p>
        </p:txBody>
      </p:sp>
      <p:sp>
        <p:nvSpPr>
          <p:cNvPr id="5" name="Slide Number Placeholder 4"/>
          <p:cNvSpPr>
            <a:spLocks noGrp="1"/>
          </p:cNvSpPr>
          <p:nvPr>
            <p:ph type="sldNum" sz="quarter" idx="12"/>
          </p:nvPr>
        </p:nvSpPr>
        <p:spPr/>
        <p:txBody>
          <a:bodyPr/>
          <a:lstStyle/>
          <a:p>
            <a:fld id="{BCEA8348-524D-4A36-8735-4EA0EBDC8BF5}" type="slidenum">
              <a:rPr lang="en-US" smtClean="0"/>
              <a:pPr/>
              <a:t>23</a:t>
            </a:fld>
            <a:endParaRPr lang="en-US"/>
          </a:p>
        </p:txBody>
      </p:sp>
      <p:sp>
        <p:nvSpPr>
          <p:cNvPr id="7" name="Rectangle 1"/>
          <p:cNvSpPr>
            <a:spLocks noChangeArrowheads="1"/>
          </p:cNvSpPr>
          <p:nvPr/>
        </p:nvSpPr>
        <p:spPr bwMode="auto">
          <a:xfrm>
            <a:off x="304801" y="783057"/>
            <a:ext cx="8658605" cy="29854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000" b="0" i="0" u="none" strike="noStrike" cap="none" normalizeH="0" baseline="0" dirty="0" smtClean="0">
                <a:ln>
                  <a:noFill/>
                </a:ln>
                <a:solidFill>
                  <a:schemeClr val="tx1"/>
                </a:solidFill>
                <a:effectLst/>
                <a:latin typeface="Nyala" pitchFamily="2" charset="0"/>
                <a:ea typeface="Calibri" panose="020F0502020204030204" pitchFamily="34" charset="0"/>
                <a:cs typeface="Times New Roman" panose="02020603050405020304" pitchFamily="18" charset="0"/>
              </a:rPr>
              <a:t>NASM provides various define directives for reserving storage space for variables. The define assembler directive is used for allocation of storage space.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000" b="0" i="0" u="none" strike="noStrike" cap="none" normalizeH="0" baseline="0" dirty="0" smtClean="0">
                <a:ln>
                  <a:noFill/>
                </a:ln>
                <a:solidFill>
                  <a:schemeClr val="tx1"/>
                </a:solidFill>
                <a:effectLst/>
                <a:latin typeface="Nyala" pitchFamily="2" charset="0"/>
                <a:ea typeface="Calibri" panose="020F0502020204030204" pitchFamily="34" charset="0"/>
                <a:cs typeface="Times New Roman" panose="02020603050405020304" pitchFamily="18" charset="0"/>
              </a:rPr>
              <a:t>It can be used to reserve as well as initialize one or more bytes. </a:t>
            </a:r>
            <a:endParaRPr kumimoji="0" lang="en-US" altLang="en-US" sz="1000" b="0" i="0" u="none" strike="noStrike" cap="none" normalizeH="0" baseline="0" dirty="0" smtClean="0">
              <a:ln>
                <a:noFill/>
              </a:ln>
              <a:solidFill>
                <a:schemeClr val="tx1"/>
              </a:solidFill>
              <a:effectLst/>
              <a:latin typeface="Nyala" pitchFamily="2"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en-US" altLang="en-US" sz="2800" b="1" i="0" u="none" strike="noStrike" cap="none" normalizeH="0" baseline="0" dirty="0" smtClean="0">
                <a:ln>
                  <a:noFill/>
                </a:ln>
                <a:solidFill>
                  <a:srgbClr val="0033CC"/>
                </a:solidFill>
                <a:effectLst/>
                <a:latin typeface="Nyala" pitchFamily="2" charset="0"/>
                <a:ea typeface="Calibri" panose="020F0502020204030204" pitchFamily="34" charset="0"/>
                <a:cs typeface="Times New Roman" panose="02020603050405020304" pitchFamily="18" charset="0"/>
              </a:rPr>
              <a:t>Allocating Storage Space for Initialized Data </a:t>
            </a:r>
            <a:endParaRPr kumimoji="0" lang="en-US" altLang="en-US" sz="1050" b="0" i="0" u="none" strike="noStrike" cap="none" normalizeH="0" baseline="0" dirty="0" smtClean="0">
              <a:ln>
                <a:noFill/>
              </a:ln>
              <a:solidFill>
                <a:srgbClr val="0033CC"/>
              </a:solidFill>
              <a:effectLst/>
              <a:latin typeface="Nyala" pitchFamily="2"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000" b="0" i="0" u="none" strike="noStrike" cap="none" normalizeH="0" baseline="0" dirty="0" smtClean="0">
                <a:ln>
                  <a:noFill/>
                </a:ln>
                <a:solidFill>
                  <a:schemeClr val="tx1"/>
                </a:solidFill>
                <a:effectLst/>
                <a:latin typeface="Nyala" pitchFamily="2" charset="0"/>
                <a:ea typeface="Calibri" panose="020F0502020204030204" pitchFamily="34" charset="0"/>
                <a:cs typeface="Times New Roman" panose="02020603050405020304" pitchFamily="18" charset="0"/>
              </a:rPr>
              <a:t>The syntax for storage allocation statement for initialized data is: </a:t>
            </a:r>
            <a:endParaRPr kumimoji="0" lang="en-US" altLang="en-US" sz="1000" b="0" i="0" u="none" strike="noStrike" cap="none" normalizeH="0" baseline="0" dirty="0" smtClean="0">
              <a:ln>
                <a:noFill/>
              </a:ln>
              <a:solidFill>
                <a:schemeClr val="tx1"/>
              </a:solidFill>
              <a:effectLst/>
              <a:latin typeface="Nyala"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1" i="0" u="none" strike="noStrike" cap="none" normalizeH="0" baseline="0" dirty="0" smtClean="0">
                <a:ln>
                  <a:noFill/>
                </a:ln>
                <a:solidFill>
                  <a:srgbClr val="FF0000"/>
                </a:solidFill>
                <a:effectLst/>
                <a:latin typeface="Nyala" pitchFamily="2" charset="0"/>
                <a:ea typeface="Calibri" panose="020F0502020204030204" pitchFamily="34" charset="0"/>
                <a:cs typeface="Consolas" panose="020B0609020204030204" pitchFamily="49" charset="0"/>
              </a:rPr>
              <a:t>[variable-name] define-directive initial-value [, initial-value] ... </a:t>
            </a:r>
            <a:endParaRPr kumimoji="0" lang="en-US" altLang="en-US" sz="1000" b="1" i="0" u="none" strike="noStrike" cap="none" normalizeH="0" baseline="0" dirty="0" smtClean="0">
              <a:ln>
                <a:noFill/>
              </a:ln>
              <a:solidFill>
                <a:srgbClr val="FF0000"/>
              </a:solidFill>
              <a:effectLst/>
              <a:latin typeface="Nyala" pitchFamily="2"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000" b="0" i="0" u="none" strike="noStrike" cap="none" normalizeH="0" baseline="0" dirty="0" smtClean="0">
                <a:ln>
                  <a:noFill/>
                </a:ln>
                <a:solidFill>
                  <a:schemeClr val="tx1"/>
                </a:solidFill>
                <a:effectLst/>
                <a:latin typeface="Nyala" pitchFamily="2" charset="0"/>
                <a:ea typeface="Calibri" panose="020F0502020204030204" pitchFamily="34" charset="0"/>
                <a:cs typeface="Times New Roman" panose="02020603050405020304" pitchFamily="18" charset="0"/>
              </a:rPr>
              <a:t>Where, </a:t>
            </a:r>
            <a:r>
              <a:rPr kumimoji="0" lang="en-US" altLang="en-US" sz="2000" b="0" i="0" u="none" strike="noStrike" cap="none" normalizeH="0" baseline="0" dirty="0" smtClean="0">
                <a:ln>
                  <a:noFill/>
                </a:ln>
                <a:solidFill>
                  <a:schemeClr val="tx1"/>
                </a:solidFill>
                <a:effectLst/>
                <a:latin typeface="Nyala" pitchFamily="2" charset="0"/>
                <a:ea typeface="Calibri" panose="020F0502020204030204" pitchFamily="34" charset="0"/>
                <a:cs typeface="Consolas" panose="020B0609020204030204" pitchFamily="49" charset="0"/>
              </a:rPr>
              <a:t>variable-name</a:t>
            </a:r>
            <a:r>
              <a:rPr kumimoji="0" lang="en-US" altLang="en-US" sz="2000" b="0" i="0" u="none" strike="noStrike" cap="none" normalizeH="0" baseline="0" dirty="0" smtClean="0">
                <a:ln>
                  <a:noFill/>
                </a:ln>
                <a:solidFill>
                  <a:schemeClr val="tx1"/>
                </a:solidFill>
                <a:effectLst/>
                <a:latin typeface="Nyala" pitchFamily="2" charset="0"/>
                <a:ea typeface="Calibri" panose="020F0502020204030204" pitchFamily="34" charset="0"/>
                <a:cs typeface="Times New Roman" panose="02020603050405020304" pitchFamily="18" charset="0"/>
              </a:rPr>
              <a:t> is the identifier for each storage space. The assembler associates an offset value for each variable name defined in the data segment.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000" b="0" i="0" u="none" strike="noStrike" cap="none" normalizeH="0" baseline="0" dirty="0" smtClean="0">
                <a:ln>
                  <a:noFill/>
                </a:ln>
                <a:solidFill>
                  <a:schemeClr val="tx1"/>
                </a:solidFill>
                <a:effectLst/>
                <a:latin typeface="Nyala" pitchFamily="2" charset="0"/>
                <a:ea typeface="Calibri" panose="020F0502020204030204" pitchFamily="34" charset="0"/>
                <a:cs typeface="Times New Roman" panose="02020603050405020304" pitchFamily="18" charset="0"/>
              </a:rPr>
              <a:t>There are five basic forms of the define directive:</a:t>
            </a:r>
            <a:endParaRPr kumimoji="0" lang="en-US" altLang="en-US" sz="1000" b="0" i="0" u="none" strike="noStrike" cap="none" normalizeH="0" baseline="0" dirty="0" smtClean="0">
              <a:ln>
                <a:noFill/>
              </a:ln>
              <a:solidFill>
                <a:schemeClr val="tx1"/>
              </a:solidFill>
              <a:effectLst/>
              <a:latin typeface="Nyala" pitchFamily="2" charset="0"/>
            </a:endParaRPr>
          </a:p>
        </p:txBody>
      </p:sp>
    </p:spTree>
    <p:extLst>
      <p:ext uri="{BB962C8B-B14F-4D97-AF65-F5344CB8AC3E}">
        <p14:creationId xmlns:p14="http://schemas.microsoft.com/office/powerpoint/2010/main" val="334615999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7700" y="76200"/>
            <a:ext cx="8191500" cy="533400"/>
          </a:xfrm>
        </p:spPr>
        <p:txBody>
          <a:bodyPr>
            <a:noAutofit/>
          </a:bodyPr>
          <a:lstStyle/>
          <a:p>
            <a:pPr algn="r"/>
            <a:r>
              <a:rPr lang="en-US" sz="3200" dirty="0">
                <a:latin typeface="Nyala" pitchFamily="2" charset="0"/>
              </a:rPr>
              <a:t>VARIABLE DECLARATION </a:t>
            </a:r>
          </a:p>
        </p:txBody>
      </p:sp>
      <p:sp>
        <p:nvSpPr>
          <p:cNvPr id="3" name="Content Placeholder 2"/>
          <p:cNvSpPr>
            <a:spLocks noGrp="1"/>
          </p:cNvSpPr>
          <p:nvPr>
            <p:ph sz="quarter" idx="1"/>
          </p:nvPr>
        </p:nvSpPr>
        <p:spPr>
          <a:xfrm>
            <a:off x="152400" y="533400"/>
            <a:ext cx="8686800" cy="6248400"/>
          </a:xfrm>
        </p:spPr>
        <p:txBody>
          <a:bodyPr>
            <a:noAutofit/>
          </a:bodyPr>
          <a:lstStyle/>
          <a:p>
            <a:r>
              <a:rPr lang="en-US" sz="2800" dirty="0">
                <a:latin typeface="Nyala" pitchFamily="2" charset="0"/>
              </a:rPr>
              <a:t>Each variable has a type and assigned a memory address. </a:t>
            </a:r>
          </a:p>
          <a:p>
            <a:r>
              <a:rPr lang="en-US" sz="2800" b="1" dirty="0" smtClean="0">
                <a:latin typeface="Nyala" pitchFamily="2" charset="0"/>
              </a:rPr>
              <a:t>Example </a:t>
            </a:r>
          </a:p>
          <a:p>
            <a:r>
              <a:rPr lang="en-US" sz="2800" b="1" dirty="0" smtClean="0">
                <a:latin typeface="Nyala" pitchFamily="2" charset="0"/>
              </a:rPr>
              <a:t>Byte </a:t>
            </a:r>
            <a:r>
              <a:rPr lang="en-US" sz="2800" b="1" dirty="0">
                <a:latin typeface="Nyala" pitchFamily="2" charset="0"/>
              </a:rPr>
              <a:t>Variables </a:t>
            </a:r>
          </a:p>
          <a:p>
            <a:pPr lvl="1"/>
            <a:r>
              <a:rPr lang="en-US" sz="3200" dirty="0">
                <a:latin typeface="Nyala" pitchFamily="2" charset="0"/>
              </a:rPr>
              <a:t>Assembler directive format assigning a byte variable </a:t>
            </a:r>
          </a:p>
          <a:p>
            <a:pPr lvl="2"/>
            <a:r>
              <a:rPr lang="en-US" sz="2800" b="1" i="1" dirty="0">
                <a:latin typeface="Nyala" pitchFamily="2" charset="0"/>
              </a:rPr>
              <a:t> </a:t>
            </a:r>
            <a:r>
              <a:rPr lang="en-US" sz="2800" b="1" i="1" dirty="0" smtClean="0">
                <a:solidFill>
                  <a:srgbClr val="002060"/>
                </a:solidFill>
                <a:latin typeface="Nyala" pitchFamily="2" charset="0"/>
              </a:rPr>
              <a:t>Syntax</a:t>
            </a:r>
            <a:r>
              <a:rPr lang="en-US" sz="2800" b="1" i="1" dirty="0">
                <a:solidFill>
                  <a:srgbClr val="002060"/>
                </a:solidFill>
                <a:latin typeface="Nyala" pitchFamily="2" charset="0"/>
              </a:rPr>
              <a:t>: </a:t>
            </a:r>
            <a:r>
              <a:rPr lang="en-US" sz="2800" b="1" i="1" dirty="0">
                <a:solidFill>
                  <a:srgbClr val="0033CC"/>
                </a:solidFill>
                <a:latin typeface="Nyala" pitchFamily="2" charset="0"/>
              </a:rPr>
              <a:t>Name</a:t>
            </a:r>
            <a:r>
              <a:rPr lang="en-US" sz="2800" b="1" i="1" dirty="0">
                <a:solidFill>
                  <a:srgbClr val="FF0000"/>
                </a:solidFill>
                <a:latin typeface="Nyala" pitchFamily="2" charset="0"/>
              </a:rPr>
              <a:t> DB </a:t>
            </a:r>
            <a:r>
              <a:rPr lang="en-US" sz="2800" b="1" i="1" dirty="0">
                <a:solidFill>
                  <a:srgbClr val="003399"/>
                </a:solidFill>
                <a:latin typeface="Nyala" pitchFamily="2" charset="0"/>
              </a:rPr>
              <a:t>initial value </a:t>
            </a:r>
          </a:p>
          <a:p>
            <a:pPr lvl="1"/>
            <a:r>
              <a:rPr lang="en-US" dirty="0">
                <a:latin typeface="Nyala" pitchFamily="2" charset="0"/>
              </a:rPr>
              <a:t>A question mark (“?”) place in initial value leaves variable uninitialized </a:t>
            </a:r>
          </a:p>
          <a:p>
            <a:pPr lvl="2"/>
            <a:r>
              <a:rPr lang="en-US" sz="2800" b="1" dirty="0">
                <a:solidFill>
                  <a:srgbClr val="C00000"/>
                </a:solidFill>
                <a:latin typeface="Nyala" pitchFamily="2" charset="0"/>
              </a:rPr>
              <a:t>L DB 4 </a:t>
            </a:r>
            <a:r>
              <a:rPr lang="en-US" sz="2800" dirty="0">
                <a:latin typeface="Nyala" pitchFamily="2" charset="0"/>
              </a:rPr>
              <a:t>;define variable L with initial value 4 </a:t>
            </a:r>
          </a:p>
          <a:p>
            <a:pPr lvl="2"/>
            <a:r>
              <a:rPr lang="en-US" sz="2800" b="1" dirty="0">
                <a:solidFill>
                  <a:srgbClr val="C00000"/>
                </a:solidFill>
                <a:latin typeface="Nyala" pitchFamily="2" charset="0"/>
              </a:rPr>
              <a:t>J DB ? </a:t>
            </a:r>
            <a:r>
              <a:rPr lang="en-US" sz="2800" dirty="0">
                <a:latin typeface="Nyala" pitchFamily="2" charset="0"/>
              </a:rPr>
              <a:t>;Define variable J with uninitialized value </a:t>
            </a:r>
          </a:p>
          <a:p>
            <a:pPr lvl="2"/>
            <a:r>
              <a:rPr lang="en-US" sz="2800" b="1" dirty="0">
                <a:solidFill>
                  <a:srgbClr val="C00000"/>
                </a:solidFill>
                <a:latin typeface="Nyala" pitchFamily="2" charset="0"/>
              </a:rPr>
              <a:t>Name DB "Course" </a:t>
            </a:r>
            <a:r>
              <a:rPr lang="en-US" sz="2800" dirty="0">
                <a:latin typeface="Nyala" pitchFamily="2" charset="0"/>
              </a:rPr>
              <a:t>;allocate 6 bytes for name </a:t>
            </a:r>
          </a:p>
          <a:p>
            <a:pPr lvl="2"/>
            <a:r>
              <a:rPr lang="en-US" sz="2800" b="1" dirty="0">
                <a:solidFill>
                  <a:srgbClr val="C00000"/>
                </a:solidFill>
                <a:latin typeface="Nyala" pitchFamily="2" charset="0"/>
              </a:rPr>
              <a:t>K DB 5, 3,-1 </a:t>
            </a:r>
            <a:r>
              <a:rPr lang="en-US" sz="2800" dirty="0">
                <a:latin typeface="Nyala" pitchFamily="2" charset="0"/>
              </a:rPr>
              <a:t>;allocate </a:t>
            </a:r>
            <a:r>
              <a:rPr lang="en-US" dirty="0">
                <a:latin typeface="Nyala" pitchFamily="2" charset="0"/>
              </a:rPr>
              <a:t>3 bytes</a:t>
            </a:r>
          </a:p>
          <a:p>
            <a:pPr marL="0" indent="0">
              <a:buNone/>
            </a:pPr>
            <a:endParaRPr lang="en-US" sz="3600" dirty="0">
              <a:latin typeface="Nyala" pitchFamily="2" charset="0"/>
            </a:endParaRPr>
          </a:p>
        </p:txBody>
      </p:sp>
      <p:sp>
        <p:nvSpPr>
          <p:cNvPr id="4" name="Slide Number Placeholder 3"/>
          <p:cNvSpPr>
            <a:spLocks noGrp="1"/>
          </p:cNvSpPr>
          <p:nvPr>
            <p:ph type="sldNum" sz="quarter" idx="12"/>
          </p:nvPr>
        </p:nvSpPr>
        <p:spPr/>
        <p:txBody>
          <a:bodyPr/>
          <a:lstStyle/>
          <a:p>
            <a:fld id="{BCEA8348-524D-4A36-8735-4EA0EBDC8BF5}" type="slidenum">
              <a:rPr lang="en-US" smtClean="0"/>
              <a:pPr/>
              <a:t>24</a:t>
            </a:fld>
            <a:endParaRPr lang="en-US"/>
          </a:p>
        </p:txBody>
      </p:sp>
      <p:sp>
        <p:nvSpPr>
          <p:cNvPr id="6" name="Footer Placeholder 5"/>
          <p:cNvSpPr>
            <a:spLocks noGrp="1"/>
          </p:cNvSpPr>
          <p:nvPr>
            <p:ph type="ftr" sz="quarter" idx="11"/>
          </p:nvPr>
        </p:nvSpPr>
        <p:spPr>
          <a:xfrm>
            <a:off x="6553200" y="6634875"/>
            <a:ext cx="2078736" cy="182562"/>
          </a:xfrm>
        </p:spPr>
        <p:txBody>
          <a:bodyPr/>
          <a:lstStyle/>
          <a:p>
            <a:r>
              <a:rPr lang="en-US" smtClean="0"/>
              <a:t>Compiled by Yonas A. and Hailemariam M. [2010]</a:t>
            </a:r>
            <a:endParaRPr lang="en-US" dirty="0"/>
          </a:p>
        </p:txBody>
      </p:sp>
    </p:spTree>
    <p:extLst>
      <p:ext uri="{BB962C8B-B14F-4D97-AF65-F5344CB8AC3E}">
        <p14:creationId xmlns:p14="http://schemas.microsoft.com/office/powerpoint/2010/main" val="3690527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7772400" cy="353568"/>
          </a:xfrm>
        </p:spPr>
        <p:txBody>
          <a:bodyPr>
            <a:noAutofit/>
          </a:bodyPr>
          <a:lstStyle/>
          <a:p>
            <a:pPr algn="r"/>
            <a:r>
              <a:rPr lang="en-US" sz="2400" dirty="0">
                <a:solidFill>
                  <a:srgbClr val="0033CC"/>
                </a:solidFill>
                <a:latin typeface="Comic Sans MS" panose="030F0702030302020204" pitchFamily="66" charset="0"/>
              </a:rPr>
              <a:t>VARIABLE DECLARATION </a:t>
            </a:r>
            <a:endParaRPr lang="am-ET" sz="2400" dirty="0">
              <a:solidFill>
                <a:srgbClr val="0033CC"/>
              </a:solidFill>
            </a:endParaRPr>
          </a:p>
        </p:txBody>
      </p:sp>
      <p:sp>
        <p:nvSpPr>
          <p:cNvPr id="3" name="Content Placeholder 2"/>
          <p:cNvSpPr>
            <a:spLocks noGrp="1"/>
          </p:cNvSpPr>
          <p:nvPr>
            <p:ph sz="quarter" idx="1"/>
          </p:nvPr>
        </p:nvSpPr>
        <p:spPr>
          <a:xfrm>
            <a:off x="76200" y="505968"/>
            <a:ext cx="8991600" cy="6352032"/>
          </a:xfrm>
        </p:spPr>
        <p:txBody>
          <a:bodyPr>
            <a:normAutofit lnSpcReduction="10000"/>
          </a:bodyPr>
          <a:lstStyle/>
          <a:p>
            <a:pPr lvl="0"/>
            <a:r>
              <a:rPr lang="en-US" sz="2400" b="1" dirty="0">
                <a:solidFill>
                  <a:srgbClr val="C00000"/>
                </a:solidFill>
                <a:latin typeface="Nyala" pitchFamily="2" charset="0"/>
              </a:rPr>
              <a:t>L1 </a:t>
            </a:r>
            <a:r>
              <a:rPr lang="en-US" sz="2400" b="1" dirty="0" err="1">
                <a:solidFill>
                  <a:srgbClr val="C00000"/>
                </a:solidFill>
                <a:latin typeface="Nyala" pitchFamily="2" charset="0"/>
              </a:rPr>
              <a:t>db</a:t>
            </a:r>
            <a:r>
              <a:rPr lang="en-US" sz="2400" b="1" dirty="0">
                <a:solidFill>
                  <a:srgbClr val="C00000"/>
                </a:solidFill>
                <a:latin typeface="Nyala" pitchFamily="2" charset="0"/>
              </a:rPr>
              <a:t> 0 </a:t>
            </a:r>
            <a:r>
              <a:rPr lang="en-US" sz="2400" b="1" dirty="0">
                <a:latin typeface="Nyala" pitchFamily="2" charset="0"/>
              </a:rPr>
              <a:t>	; byte labeled L1 with initial value 0</a:t>
            </a:r>
            <a:endParaRPr lang="am-ET" sz="2400" b="1" dirty="0">
              <a:latin typeface="Nyala" pitchFamily="2" charset="0"/>
            </a:endParaRPr>
          </a:p>
          <a:p>
            <a:pPr lvl="0"/>
            <a:r>
              <a:rPr lang="en-US" sz="2400" b="1" dirty="0">
                <a:solidFill>
                  <a:srgbClr val="C00000"/>
                </a:solidFill>
                <a:latin typeface="Nyala" pitchFamily="2" charset="0"/>
              </a:rPr>
              <a:t>L2 </a:t>
            </a:r>
            <a:r>
              <a:rPr lang="en-US" sz="2400" b="1" dirty="0" err="1">
                <a:solidFill>
                  <a:srgbClr val="C00000"/>
                </a:solidFill>
                <a:latin typeface="Nyala" pitchFamily="2" charset="0"/>
              </a:rPr>
              <a:t>dw</a:t>
            </a:r>
            <a:r>
              <a:rPr lang="en-US" sz="2400" b="1" dirty="0">
                <a:solidFill>
                  <a:srgbClr val="C00000"/>
                </a:solidFill>
                <a:latin typeface="Nyala" pitchFamily="2" charset="0"/>
              </a:rPr>
              <a:t> 1000 </a:t>
            </a:r>
            <a:r>
              <a:rPr lang="en-US" sz="2400" b="1" dirty="0">
                <a:latin typeface="Nyala" pitchFamily="2" charset="0"/>
              </a:rPr>
              <a:t>	; word labeled L2 with initial value 1000</a:t>
            </a:r>
            <a:endParaRPr lang="am-ET" sz="2400" b="1" dirty="0">
              <a:latin typeface="Nyala" pitchFamily="2" charset="0"/>
            </a:endParaRPr>
          </a:p>
          <a:p>
            <a:pPr lvl="0"/>
            <a:r>
              <a:rPr lang="en-US" sz="2400" b="1" dirty="0">
                <a:solidFill>
                  <a:srgbClr val="C00000"/>
                </a:solidFill>
                <a:latin typeface="Nyala" pitchFamily="2" charset="0"/>
              </a:rPr>
              <a:t>L3 </a:t>
            </a:r>
            <a:r>
              <a:rPr lang="en-US" sz="2400" b="1" dirty="0" err="1">
                <a:solidFill>
                  <a:srgbClr val="C00000"/>
                </a:solidFill>
                <a:latin typeface="Nyala" pitchFamily="2" charset="0"/>
              </a:rPr>
              <a:t>db</a:t>
            </a:r>
            <a:r>
              <a:rPr lang="en-US" sz="2400" b="1" dirty="0">
                <a:solidFill>
                  <a:srgbClr val="C00000"/>
                </a:solidFill>
                <a:latin typeface="Nyala" pitchFamily="2" charset="0"/>
              </a:rPr>
              <a:t> 110101b </a:t>
            </a:r>
            <a:r>
              <a:rPr lang="en-US" sz="2400" b="1" dirty="0" smtClean="0">
                <a:latin typeface="Nyala" pitchFamily="2" charset="0"/>
              </a:rPr>
              <a:t>; </a:t>
            </a:r>
            <a:r>
              <a:rPr lang="en-US" sz="2400" b="1" dirty="0">
                <a:latin typeface="Nyala" pitchFamily="2" charset="0"/>
              </a:rPr>
              <a:t>byte initialized to binary 110101 </a:t>
            </a:r>
            <a:endParaRPr lang="en-US" sz="2400" b="1" dirty="0" smtClean="0">
              <a:latin typeface="Nyala" pitchFamily="2" charset="0"/>
            </a:endParaRPr>
          </a:p>
          <a:p>
            <a:pPr lvl="0"/>
            <a:r>
              <a:rPr lang="en-US" sz="2400" b="1" dirty="0" smtClean="0">
                <a:solidFill>
                  <a:srgbClr val="C00000"/>
                </a:solidFill>
                <a:latin typeface="Nyala" pitchFamily="2" charset="0"/>
              </a:rPr>
              <a:t>L4 </a:t>
            </a:r>
            <a:r>
              <a:rPr lang="en-US" sz="2400" b="1" dirty="0" err="1">
                <a:solidFill>
                  <a:srgbClr val="C00000"/>
                </a:solidFill>
                <a:latin typeface="Nyala" pitchFamily="2" charset="0"/>
              </a:rPr>
              <a:t>db</a:t>
            </a:r>
            <a:r>
              <a:rPr lang="en-US" sz="2400" b="1" dirty="0">
                <a:solidFill>
                  <a:srgbClr val="C00000"/>
                </a:solidFill>
                <a:latin typeface="Nyala" pitchFamily="2" charset="0"/>
              </a:rPr>
              <a:t> 12h </a:t>
            </a:r>
            <a:r>
              <a:rPr lang="en-US" sz="2400" b="1" dirty="0">
                <a:latin typeface="Nyala" pitchFamily="2" charset="0"/>
              </a:rPr>
              <a:t>	; byte initialized to hex 12 (18 in decimal)</a:t>
            </a:r>
            <a:endParaRPr lang="am-ET" sz="2400" b="1" dirty="0">
              <a:latin typeface="Nyala" pitchFamily="2" charset="0"/>
            </a:endParaRPr>
          </a:p>
          <a:p>
            <a:pPr lvl="0"/>
            <a:r>
              <a:rPr lang="en-US" sz="2400" b="1" dirty="0">
                <a:solidFill>
                  <a:srgbClr val="C00000"/>
                </a:solidFill>
                <a:latin typeface="Nyala" pitchFamily="2" charset="0"/>
              </a:rPr>
              <a:t>L5 </a:t>
            </a:r>
            <a:r>
              <a:rPr lang="en-US" sz="2400" b="1" dirty="0" err="1">
                <a:solidFill>
                  <a:srgbClr val="C00000"/>
                </a:solidFill>
                <a:latin typeface="Nyala" pitchFamily="2" charset="0"/>
              </a:rPr>
              <a:t>db</a:t>
            </a:r>
            <a:r>
              <a:rPr lang="en-US" sz="2400" b="1" dirty="0">
                <a:solidFill>
                  <a:srgbClr val="C00000"/>
                </a:solidFill>
                <a:latin typeface="Nyala" pitchFamily="2" charset="0"/>
              </a:rPr>
              <a:t> 17o </a:t>
            </a:r>
            <a:r>
              <a:rPr lang="en-US" sz="2400" b="1" dirty="0">
                <a:latin typeface="Nyala" pitchFamily="2" charset="0"/>
              </a:rPr>
              <a:t>	; byte initialized to octal 17 (15 in decimal)</a:t>
            </a:r>
            <a:endParaRPr lang="am-ET" sz="2400" b="1" dirty="0">
              <a:latin typeface="Nyala" pitchFamily="2" charset="0"/>
            </a:endParaRPr>
          </a:p>
          <a:p>
            <a:pPr lvl="0"/>
            <a:r>
              <a:rPr lang="en-US" sz="2400" b="1" dirty="0">
                <a:solidFill>
                  <a:srgbClr val="C00000"/>
                </a:solidFill>
                <a:latin typeface="Nyala" pitchFamily="2" charset="0"/>
              </a:rPr>
              <a:t>L6 </a:t>
            </a:r>
            <a:r>
              <a:rPr lang="en-US" sz="2400" b="1" dirty="0" err="1">
                <a:solidFill>
                  <a:srgbClr val="C00000"/>
                </a:solidFill>
                <a:latin typeface="Nyala" pitchFamily="2" charset="0"/>
              </a:rPr>
              <a:t>dd</a:t>
            </a:r>
            <a:r>
              <a:rPr lang="en-US" sz="2400" b="1" dirty="0">
                <a:solidFill>
                  <a:srgbClr val="C00000"/>
                </a:solidFill>
                <a:latin typeface="Nyala" pitchFamily="2" charset="0"/>
              </a:rPr>
              <a:t> 1A92h </a:t>
            </a:r>
            <a:r>
              <a:rPr lang="en-US" sz="2400" b="1" dirty="0" smtClean="0">
                <a:latin typeface="Nyala" pitchFamily="2" charset="0"/>
              </a:rPr>
              <a:t>; </a:t>
            </a:r>
            <a:r>
              <a:rPr lang="en-US" sz="2400" b="1" dirty="0">
                <a:latin typeface="Nyala" pitchFamily="2" charset="0"/>
              </a:rPr>
              <a:t>double word initialized to hex 1A92</a:t>
            </a:r>
            <a:endParaRPr lang="am-ET" sz="2400" b="1" dirty="0">
              <a:latin typeface="Nyala" pitchFamily="2" charset="0"/>
            </a:endParaRPr>
          </a:p>
          <a:p>
            <a:pPr lvl="0"/>
            <a:r>
              <a:rPr lang="en-US" sz="2400" b="1" dirty="0">
                <a:solidFill>
                  <a:srgbClr val="C00000"/>
                </a:solidFill>
                <a:latin typeface="Nyala" pitchFamily="2" charset="0"/>
              </a:rPr>
              <a:t>L7 </a:t>
            </a:r>
            <a:r>
              <a:rPr lang="en-US" sz="2400" b="1" dirty="0" err="1">
                <a:solidFill>
                  <a:srgbClr val="C00000"/>
                </a:solidFill>
                <a:latin typeface="Nyala" pitchFamily="2" charset="0"/>
              </a:rPr>
              <a:t>resb</a:t>
            </a:r>
            <a:r>
              <a:rPr lang="en-US" sz="2400" b="1" dirty="0">
                <a:solidFill>
                  <a:srgbClr val="C00000"/>
                </a:solidFill>
                <a:latin typeface="Nyala" pitchFamily="2" charset="0"/>
              </a:rPr>
              <a:t> 1 </a:t>
            </a:r>
            <a:r>
              <a:rPr lang="en-US" sz="2400" b="1" dirty="0">
                <a:latin typeface="Nyala" pitchFamily="2" charset="0"/>
              </a:rPr>
              <a:t>	; 1 uninitialized byte</a:t>
            </a:r>
            <a:endParaRPr lang="am-ET" sz="2400" b="1" dirty="0">
              <a:latin typeface="Nyala" pitchFamily="2" charset="0"/>
            </a:endParaRPr>
          </a:p>
          <a:p>
            <a:pPr lvl="0"/>
            <a:r>
              <a:rPr lang="en-US" sz="2400" b="1" dirty="0">
                <a:solidFill>
                  <a:srgbClr val="C00000"/>
                </a:solidFill>
                <a:latin typeface="Nyala" pitchFamily="2" charset="0"/>
              </a:rPr>
              <a:t>L8 </a:t>
            </a:r>
            <a:r>
              <a:rPr lang="en-US" sz="2400" b="1" dirty="0" err="1">
                <a:solidFill>
                  <a:srgbClr val="C00000"/>
                </a:solidFill>
                <a:latin typeface="Nyala" pitchFamily="2" charset="0"/>
              </a:rPr>
              <a:t>db</a:t>
            </a:r>
            <a:r>
              <a:rPr lang="en-US" sz="2400" b="1" dirty="0">
                <a:solidFill>
                  <a:srgbClr val="C00000"/>
                </a:solidFill>
                <a:latin typeface="Nyala" pitchFamily="2" charset="0"/>
              </a:rPr>
              <a:t> "A" </a:t>
            </a:r>
            <a:r>
              <a:rPr lang="en-US" sz="2400" b="1" dirty="0">
                <a:latin typeface="Nyala" pitchFamily="2" charset="0"/>
              </a:rPr>
              <a:t>	; byte initialized to ASCII code for A (65)</a:t>
            </a:r>
            <a:endParaRPr lang="am-ET" sz="2400" b="1" dirty="0">
              <a:latin typeface="Nyala" pitchFamily="2" charset="0"/>
            </a:endParaRPr>
          </a:p>
          <a:p>
            <a:r>
              <a:rPr lang="en-US" sz="2400" b="1" dirty="0">
                <a:latin typeface="Nyala" pitchFamily="2" charset="0"/>
              </a:rPr>
              <a:t>Double quotes and single quotes are treated the same</a:t>
            </a:r>
            <a:r>
              <a:rPr lang="en-US" sz="2400" b="1" dirty="0">
                <a:solidFill>
                  <a:srgbClr val="00B0F0"/>
                </a:solidFill>
                <a:latin typeface="Nyala" pitchFamily="2" charset="0"/>
              </a:rPr>
              <a:t>. </a:t>
            </a:r>
            <a:r>
              <a:rPr lang="en-US" sz="2400" b="1" dirty="0">
                <a:solidFill>
                  <a:srgbClr val="7030A0"/>
                </a:solidFill>
                <a:latin typeface="Nyala" pitchFamily="2" charset="0"/>
              </a:rPr>
              <a:t>Consecutive data definitions are stored sequentially in memory. That is, the word L2 is stored immediately after L1 in memory.</a:t>
            </a:r>
            <a:r>
              <a:rPr lang="en-US" sz="2400" b="1" dirty="0">
                <a:latin typeface="Nyala" pitchFamily="2" charset="0"/>
              </a:rPr>
              <a:t> </a:t>
            </a:r>
            <a:r>
              <a:rPr lang="en-US" sz="2400" b="1" dirty="0">
                <a:solidFill>
                  <a:srgbClr val="FF0000"/>
                </a:solidFill>
                <a:latin typeface="Nyala" pitchFamily="2" charset="0"/>
              </a:rPr>
              <a:t>Sequences of memory may also be defined.</a:t>
            </a:r>
            <a:endParaRPr lang="am-ET" sz="2400" b="1" dirty="0">
              <a:solidFill>
                <a:srgbClr val="FF0000"/>
              </a:solidFill>
              <a:latin typeface="Nyala" pitchFamily="2" charset="0"/>
            </a:endParaRPr>
          </a:p>
          <a:p>
            <a:pPr lvl="0"/>
            <a:r>
              <a:rPr lang="en-US" sz="2400" b="1" dirty="0">
                <a:solidFill>
                  <a:srgbClr val="C00000"/>
                </a:solidFill>
                <a:latin typeface="Nyala" pitchFamily="2" charset="0"/>
              </a:rPr>
              <a:t>L9 </a:t>
            </a:r>
            <a:r>
              <a:rPr lang="en-US" sz="2400" b="1" dirty="0" err="1">
                <a:solidFill>
                  <a:srgbClr val="C00000"/>
                </a:solidFill>
                <a:latin typeface="Nyala" pitchFamily="2" charset="0"/>
              </a:rPr>
              <a:t>db</a:t>
            </a:r>
            <a:r>
              <a:rPr lang="en-US" sz="2400" b="1" dirty="0">
                <a:solidFill>
                  <a:srgbClr val="C00000"/>
                </a:solidFill>
                <a:latin typeface="Nyala" pitchFamily="2" charset="0"/>
              </a:rPr>
              <a:t> 0, 1, 2, 3 </a:t>
            </a:r>
            <a:r>
              <a:rPr lang="en-US" sz="2400" b="1" dirty="0">
                <a:latin typeface="Nyala" pitchFamily="2" charset="0"/>
              </a:rPr>
              <a:t>	; defines 4 bytes</a:t>
            </a:r>
            <a:endParaRPr lang="am-ET" sz="2400" b="1" dirty="0">
              <a:latin typeface="Nyala" pitchFamily="2" charset="0"/>
            </a:endParaRPr>
          </a:p>
          <a:p>
            <a:pPr lvl="0"/>
            <a:r>
              <a:rPr lang="en-US" sz="2400" b="1" dirty="0">
                <a:solidFill>
                  <a:srgbClr val="C00000"/>
                </a:solidFill>
                <a:latin typeface="Nyala" pitchFamily="2" charset="0"/>
              </a:rPr>
              <a:t>L10 </a:t>
            </a:r>
            <a:r>
              <a:rPr lang="en-US" sz="2400" b="1" dirty="0" err="1">
                <a:solidFill>
                  <a:srgbClr val="C00000"/>
                </a:solidFill>
                <a:latin typeface="Nyala" pitchFamily="2" charset="0"/>
              </a:rPr>
              <a:t>db</a:t>
            </a:r>
            <a:r>
              <a:rPr lang="en-US" sz="2400" b="1" dirty="0">
                <a:solidFill>
                  <a:srgbClr val="C00000"/>
                </a:solidFill>
                <a:latin typeface="Nyala" pitchFamily="2" charset="0"/>
              </a:rPr>
              <a:t> "w", "o", "r", ’d’, </a:t>
            </a:r>
            <a:r>
              <a:rPr lang="en-US" sz="2400" b="1" dirty="0" smtClean="0">
                <a:solidFill>
                  <a:srgbClr val="C00000"/>
                </a:solidFill>
                <a:latin typeface="Nyala" pitchFamily="2" charset="0"/>
              </a:rPr>
              <a:t>0</a:t>
            </a:r>
            <a:r>
              <a:rPr lang="en-US" sz="2400" b="1" dirty="0">
                <a:latin typeface="Nyala" pitchFamily="2" charset="0"/>
              </a:rPr>
              <a:t> </a:t>
            </a:r>
            <a:r>
              <a:rPr lang="en-US" sz="2400" b="1" dirty="0" smtClean="0">
                <a:latin typeface="Nyala" pitchFamily="2" charset="0"/>
              </a:rPr>
              <a:t>; </a:t>
            </a:r>
            <a:r>
              <a:rPr lang="en-US" sz="2400" b="1" dirty="0">
                <a:latin typeface="Nyala" pitchFamily="2" charset="0"/>
              </a:rPr>
              <a:t>defines a C string = "word"</a:t>
            </a:r>
            <a:endParaRPr lang="am-ET" sz="2400" b="1" dirty="0">
              <a:latin typeface="Nyala" pitchFamily="2" charset="0"/>
            </a:endParaRPr>
          </a:p>
          <a:p>
            <a:pPr lvl="0"/>
            <a:r>
              <a:rPr lang="en-US" sz="2400" b="1" dirty="0">
                <a:solidFill>
                  <a:srgbClr val="C00000"/>
                </a:solidFill>
                <a:latin typeface="Nyala" pitchFamily="2" charset="0"/>
              </a:rPr>
              <a:t>L11 </a:t>
            </a:r>
            <a:r>
              <a:rPr lang="en-US" sz="2400" b="1" dirty="0" err="1">
                <a:solidFill>
                  <a:srgbClr val="C00000"/>
                </a:solidFill>
                <a:latin typeface="Nyala" pitchFamily="2" charset="0"/>
              </a:rPr>
              <a:t>db</a:t>
            </a:r>
            <a:r>
              <a:rPr lang="en-US" sz="2400" b="1" dirty="0">
                <a:solidFill>
                  <a:srgbClr val="C00000"/>
                </a:solidFill>
                <a:latin typeface="Nyala" pitchFamily="2" charset="0"/>
              </a:rPr>
              <a:t> ’word’, 0</a:t>
            </a:r>
            <a:r>
              <a:rPr lang="en-US" sz="2400" b="1" dirty="0">
                <a:latin typeface="Nyala" pitchFamily="2" charset="0"/>
              </a:rPr>
              <a:t>	 ; same as </a:t>
            </a:r>
            <a:r>
              <a:rPr lang="en-US" sz="2400" b="1" dirty="0" smtClean="0">
                <a:latin typeface="Nyala" pitchFamily="2" charset="0"/>
              </a:rPr>
              <a:t>L10</a:t>
            </a:r>
            <a:endParaRPr lang="am-ET" sz="2400" b="1" dirty="0">
              <a:latin typeface="Nyala" pitchFamily="2" charset="0"/>
            </a:endParaRPr>
          </a:p>
        </p:txBody>
      </p:sp>
      <p:sp>
        <p:nvSpPr>
          <p:cNvPr id="4" name="Slide Number Placeholder 3"/>
          <p:cNvSpPr>
            <a:spLocks noGrp="1"/>
          </p:cNvSpPr>
          <p:nvPr>
            <p:ph type="sldNum" sz="quarter" idx="12"/>
          </p:nvPr>
        </p:nvSpPr>
        <p:spPr/>
        <p:txBody>
          <a:bodyPr/>
          <a:lstStyle/>
          <a:p>
            <a:fld id="{BCEA8348-524D-4A36-8735-4EA0EBDC8BF5}" type="slidenum">
              <a:rPr lang="en-US" smtClean="0"/>
              <a:pPr/>
              <a:t>25</a:t>
            </a:fld>
            <a:endParaRPr lang="en-US"/>
          </a:p>
        </p:txBody>
      </p:sp>
      <p:sp>
        <p:nvSpPr>
          <p:cNvPr id="6" name="Footer Placeholder 5"/>
          <p:cNvSpPr>
            <a:spLocks noGrp="1"/>
          </p:cNvSpPr>
          <p:nvPr>
            <p:ph type="ftr" sz="quarter" idx="11"/>
          </p:nvPr>
        </p:nvSpPr>
        <p:spPr>
          <a:xfrm>
            <a:off x="6345613" y="6456641"/>
            <a:ext cx="2057400" cy="365125"/>
          </a:xfrm>
        </p:spPr>
        <p:txBody>
          <a:bodyPr/>
          <a:lstStyle/>
          <a:p>
            <a:r>
              <a:rPr lang="en-US" smtClean="0"/>
              <a:t>Compiled by Yonas A. and Hailemariam M. [2010]</a:t>
            </a:r>
            <a:endParaRPr lang="en-US" dirty="0"/>
          </a:p>
        </p:txBody>
      </p:sp>
    </p:spTree>
    <p:extLst>
      <p:ext uri="{BB962C8B-B14F-4D97-AF65-F5344CB8AC3E}">
        <p14:creationId xmlns:p14="http://schemas.microsoft.com/office/powerpoint/2010/main" val="3836746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10" end="10"/>
                                            </p:txEl>
                                          </p:spTgt>
                                        </p:tgtEl>
                                        <p:attrNameLst>
                                          <p:attrName>style.visibility</p:attrName>
                                        </p:attrNameLst>
                                      </p:cBhvr>
                                      <p:to>
                                        <p:strVal val="visible"/>
                                      </p:to>
                                    </p:set>
                                    <p:anim calcmode="lin" valueType="num">
                                      <p:cBhvr additive="base">
                                        <p:cTn id="6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
                                            <p:txEl>
                                              <p:pRg st="11" end="11"/>
                                            </p:txEl>
                                          </p:spTgt>
                                        </p:tgtEl>
                                        <p:attrNameLst>
                                          <p:attrName>style.visibility</p:attrName>
                                        </p:attrNameLst>
                                      </p:cBhvr>
                                      <p:to>
                                        <p:strVal val="visible"/>
                                      </p:to>
                                    </p:set>
                                    <p:anim calcmode="lin" valueType="num">
                                      <p:cBhvr additive="base">
                                        <p:cTn id="7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39283"/>
            <a:ext cx="7772400" cy="429768"/>
          </a:xfrm>
        </p:spPr>
        <p:txBody>
          <a:bodyPr>
            <a:normAutofit fontScale="90000"/>
          </a:bodyPr>
          <a:lstStyle/>
          <a:p>
            <a:r>
              <a:rPr lang="en-US" altLang="en-US" sz="2700" dirty="0">
                <a:solidFill>
                  <a:srgbClr val="003399"/>
                </a:solidFill>
                <a:latin typeface="Comic Sans MS" panose="030F0702030302020204" pitchFamily="66" charset="0"/>
                <a:ea typeface="Calibri" panose="020F0502020204030204" pitchFamily="34" charset="0"/>
                <a:cs typeface="Times New Roman" panose="02020603050405020304" pitchFamily="18" charset="0"/>
              </a:rPr>
              <a:t>Allocating Storage Space for Uninitialized Data </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4071080027"/>
              </p:ext>
            </p:extLst>
          </p:nvPr>
        </p:nvGraphicFramePr>
        <p:xfrm>
          <a:off x="685800" y="3352800"/>
          <a:ext cx="6781800" cy="2590800"/>
        </p:xfrm>
        <a:graphic>
          <a:graphicData uri="http://schemas.openxmlformats.org/drawingml/2006/table">
            <a:tbl>
              <a:tblPr firstRow="1" firstCol="1" bandRow="1">
                <a:tableStyleId>{69CF1AB2-1976-4502-BF36-3FF5EA218861}</a:tableStyleId>
              </a:tblPr>
              <a:tblGrid>
                <a:gridCol w="1624807">
                  <a:extLst>
                    <a:ext uri="{9D8B030D-6E8A-4147-A177-3AD203B41FA5}">
                      <a16:colId xmlns="" xmlns:a16="http://schemas.microsoft.com/office/drawing/2014/main" val="3749555229"/>
                    </a:ext>
                  </a:extLst>
                </a:gridCol>
                <a:gridCol w="5156993">
                  <a:extLst>
                    <a:ext uri="{9D8B030D-6E8A-4147-A177-3AD203B41FA5}">
                      <a16:colId xmlns="" xmlns:a16="http://schemas.microsoft.com/office/drawing/2014/main" val="1776530423"/>
                    </a:ext>
                  </a:extLst>
                </a:gridCol>
              </a:tblGrid>
              <a:tr h="431800">
                <a:tc>
                  <a:txBody>
                    <a:bodyPr/>
                    <a:lstStyle/>
                    <a:p>
                      <a:pPr marL="0" marR="0" algn="ctr">
                        <a:lnSpc>
                          <a:spcPct val="107000"/>
                        </a:lnSpc>
                        <a:spcBef>
                          <a:spcPts val="0"/>
                        </a:spcBef>
                        <a:spcAft>
                          <a:spcPts val="0"/>
                        </a:spcAft>
                      </a:pPr>
                      <a:r>
                        <a:rPr lang="en-US" sz="2000" dirty="0">
                          <a:solidFill>
                            <a:srgbClr val="003399"/>
                          </a:solidFill>
                          <a:effectLst/>
                          <a:latin typeface="Nyala" pitchFamily="2" charset="0"/>
                        </a:rPr>
                        <a:t>Directive</a:t>
                      </a:r>
                      <a:endParaRPr lang="en-US" sz="1800" b="1" dirty="0">
                        <a:solidFill>
                          <a:srgbClr val="003399"/>
                        </a:solidFill>
                        <a:effectLst/>
                        <a:latin typeface="Nyala" pitchFamily="2"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b="1" dirty="0">
                          <a:solidFill>
                            <a:srgbClr val="003399"/>
                          </a:solidFill>
                          <a:effectLst/>
                          <a:latin typeface="Nyala" pitchFamily="2" charset="0"/>
                        </a:rPr>
                        <a:t>Purpose</a:t>
                      </a:r>
                      <a:endParaRPr lang="en-US" sz="1800" b="1" dirty="0">
                        <a:solidFill>
                          <a:srgbClr val="003399"/>
                        </a:solidFill>
                        <a:effectLst/>
                        <a:latin typeface="Nyala" pitchFamily="2"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169769924"/>
                  </a:ext>
                </a:extLst>
              </a:tr>
              <a:tr h="431800">
                <a:tc>
                  <a:txBody>
                    <a:bodyPr/>
                    <a:lstStyle/>
                    <a:p>
                      <a:pPr marL="0" marR="0" algn="ctr">
                        <a:lnSpc>
                          <a:spcPct val="107000"/>
                        </a:lnSpc>
                        <a:spcBef>
                          <a:spcPts val="0"/>
                        </a:spcBef>
                        <a:spcAft>
                          <a:spcPts val="0"/>
                        </a:spcAft>
                      </a:pPr>
                      <a:r>
                        <a:rPr lang="en-US" sz="2000" dirty="0">
                          <a:effectLst/>
                          <a:latin typeface="Nyala" pitchFamily="2" charset="0"/>
                        </a:rPr>
                        <a:t>RESB </a:t>
                      </a:r>
                      <a:endParaRPr lang="en-US" sz="1800" b="1" dirty="0">
                        <a:solidFill>
                          <a:srgbClr val="003399"/>
                        </a:solidFill>
                        <a:effectLst/>
                        <a:latin typeface="Nyala" pitchFamily="2"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b="1">
                          <a:effectLst/>
                          <a:latin typeface="Nyala" pitchFamily="2" charset="0"/>
                        </a:rPr>
                        <a:t>Reserve a Byte </a:t>
                      </a:r>
                      <a:endParaRPr lang="en-US" sz="1800" b="1">
                        <a:effectLst/>
                        <a:latin typeface="Nyala" pitchFamily="2"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4228794528"/>
                  </a:ext>
                </a:extLst>
              </a:tr>
              <a:tr h="431800">
                <a:tc>
                  <a:txBody>
                    <a:bodyPr/>
                    <a:lstStyle/>
                    <a:p>
                      <a:pPr marL="0" marR="0" algn="ctr">
                        <a:lnSpc>
                          <a:spcPct val="107000"/>
                        </a:lnSpc>
                        <a:spcBef>
                          <a:spcPts val="0"/>
                        </a:spcBef>
                        <a:spcAft>
                          <a:spcPts val="0"/>
                        </a:spcAft>
                      </a:pPr>
                      <a:r>
                        <a:rPr lang="en-US" sz="2000" dirty="0">
                          <a:effectLst/>
                          <a:latin typeface="Nyala" pitchFamily="2" charset="0"/>
                        </a:rPr>
                        <a:t>RESW </a:t>
                      </a:r>
                      <a:endParaRPr lang="en-US" sz="1800" b="1" dirty="0">
                        <a:solidFill>
                          <a:srgbClr val="003399"/>
                        </a:solidFill>
                        <a:effectLst/>
                        <a:latin typeface="Nyala" pitchFamily="2"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b="1">
                          <a:effectLst/>
                          <a:latin typeface="Nyala" pitchFamily="2" charset="0"/>
                        </a:rPr>
                        <a:t>Reserve a Word </a:t>
                      </a:r>
                      <a:endParaRPr lang="en-US" sz="1800" b="1">
                        <a:effectLst/>
                        <a:latin typeface="Nyala" pitchFamily="2"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3009352774"/>
                  </a:ext>
                </a:extLst>
              </a:tr>
              <a:tr h="431800">
                <a:tc>
                  <a:txBody>
                    <a:bodyPr/>
                    <a:lstStyle/>
                    <a:p>
                      <a:pPr marL="0" marR="0" algn="ctr">
                        <a:lnSpc>
                          <a:spcPct val="107000"/>
                        </a:lnSpc>
                        <a:spcBef>
                          <a:spcPts val="0"/>
                        </a:spcBef>
                        <a:spcAft>
                          <a:spcPts val="0"/>
                        </a:spcAft>
                      </a:pPr>
                      <a:r>
                        <a:rPr lang="en-US" sz="2000" dirty="0">
                          <a:effectLst/>
                          <a:latin typeface="Nyala" pitchFamily="2" charset="0"/>
                        </a:rPr>
                        <a:t>RESD </a:t>
                      </a:r>
                      <a:endParaRPr lang="en-US" sz="1800" b="1" dirty="0">
                        <a:solidFill>
                          <a:srgbClr val="003399"/>
                        </a:solidFill>
                        <a:effectLst/>
                        <a:latin typeface="Nyala" pitchFamily="2"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b="1">
                          <a:effectLst/>
                          <a:latin typeface="Nyala" pitchFamily="2" charset="0"/>
                        </a:rPr>
                        <a:t>Reserve a Doubleword </a:t>
                      </a:r>
                      <a:endParaRPr lang="en-US" sz="1800" b="1">
                        <a:effectLst/>
                        <a:latin typeface="Nyala" pitchFamily="2"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1161206430"/>
                  </a:ext>
                </a:extLst>
              </a:tr>
              <a:tr h="431800">
                <a:tc>
                  <a:txBody>
                    <a:bodyPr/>
                    <a:lstStyle/>
                    <a:p>
                      <a:pPr marL="0" marR="0" algn="ctr">
                        <a:lnSpc>
                          <a:spcPct val="107000"/>
                        </a:lnSpc>
                        <a:spcBef>
                          <a:spcPts val="0"/>
                        </a:spcBef>
                        <a:spcAft>
                          <a:spcPts val="0"/>
                        </a:spcAft>
                      </a:pPr>
                      <a:r>
                        <a:rPr lang="en-US" sz="2000" dirty="0">
                          <a:effectLst/>
                          <a:latin typeface="Nyala" pitchFamily="2" charset="0"/>
                        </a:rPr>
                        <a:t>RESQ </a:t>
                      </a:r>
                      <a:endParaRPr lang="en-US" sz="1800" b="1" dirty="0">
                        <a:solidFill>
                          <a:srgbClr val="003399"/>
                        </a:solidFill>
                        <a:effectLst/>
                        <a:latin typeface="Nyala" pitchFamily="2"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b="1">
                          <a:effectLst/>
                          <a:latin typeface="Nyala" pitchFamily="2" charset="0"/>
                        </a:rPr>
                        <a:t>Reserve a Quadword </a:t>
                      </a:r>
                      <a:endParaRPr lang="en-US" sz="1800" b="1">
                        <a:effectLst/>
                        <a:latin typeface="Nyala" pitchFamily="2"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2439181393"/>
                  </a:ext>
                </a:extLst>
              </a:tr>
              <a:tr h="431800">
                <a:tc>
                  <a:txBody>
                    <a:bodyPr/>
                    <a:lstStyle/>
                    <a:p>
                      <a:pPr marL="0" marR="0" algn="ctr">
                        <a:lnSpc>
                          <a:spcPct val="107000"/>
                        </a:lnSpc>
                        <a:spcBef>
                          <a:spcPts val="0"/>
                        </a:spcBef>
                        <a:spcAft>
                          <a:spcPts val="0"/>
                        </a:spcAft>
                      </a:pPr>
                      <a:r>
                        <a:rPr lang="en-US" sz="2000" dirty="0">
                          <a:effectLst/>
                          <a:latin typeface="Nyala" pitchFamily="2" charset="0"/>
                        </a:rPr>
                        <a:t>REST </a:t>
                      </a:r>
                      <a:endParaRPr lang="en-US" sz="1800" b="1" dirty="0">
                        <a:solidFill>
                          <a:srgbClr val="003399"/>
                        </a:solidFill>
                        <a:effectLst/>
                        <a:latin typeface="Nyala" pitchFamily="2"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b="1" dirty="0">
                          <a:effectLst/>
                          <a:latin typeface="Nyala" pitchFamily="2" charset="0"/>
                        </a:rPr>
                        <a:t>Reserve a Ten Bytes</a:t>
                      </a:r>
                      <a:endParaRPr lang="en-US" sz="1800" b="1" dirty="0">
                        <a:effectLst/>
                        <a:latin typeface="Nyala" pitchFamily="2"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3676555265"/>
                  </a:ext>
                </a:extLst>
              </a:tr>
            </a:tbl>
          </a:graphicData>
        </a:graphic>
      </p:graphicFrame>
      <p:sp>
        <p:nvSpPr>
          <p:cNvPr id="4" name="Footer Placeholder 3"/>
          <p:cNvSpPr>
            <a:spLocks noGrp="1"/>
          </p:cNvSpPr>
          <p:nvPr>
            <p:ph type="ftr" sz="quarter" idx="11"/>
          </p:nvPr>
        </p:nvSpPr>
        <p:spPr/>
        <p:txBody>
          <a:bodyPr/>
          <a:lstStyle/>
          <a:p>
            <a:r>
              <a:rPr lang="en-US" smtClean="0"/>
              <a:t>Compiled by Yonas A. and Hailemariam M. [2010]</a:t>
            </a:r>
            <a:endParaRPr lang="en-US"/>
          </a:p>
        </p:txBody>
      </p:sp>
      <p:sp>
        <p:nvSpPr>
          <p:cNvPr id="5" name="Slide Number Placeholder 4"/>
          <p:cNvSpPr>
            <a:spLocks noGrp="1"/>
          </p:cNvSpPr>
          <p:nvPr>
            <p:ph type="sldNum" sz="quarter" idx="12"/>
          </p:nvPr>
        </p:nvSpPr>
        <p:spPr/>
        <p:txBody>
          <a:bodyPr/>
          <a:lstStyle/>
          <a:p>
            <a:fld id="{BCEA8348-524D-4A36-8735-4EA0EBDC8BF5}" type="slidenum">
              <a:rPr lang="en-US" smtClean="0"/>
              <a:pPr/>
              <a:t>26</a:t>
            </a:fld>
            <a:endParaRPr lang="en-US"/>
          </a:p>
        </p:txBody>
      </p:sp>
      <p:sp>
        <p:nvSpPr>
          <p:cNvPr id="7" name="Rectangle 1"/>
          <p:cNvSpPr>
            <a:spLocks noChangeArrowheads="1"/>
          </p:cNvSpPr>
          <p:nvPr/>
        </p:nvSpPr>
        <p:spPr bwMode="auto">
          <a:xfrm>
            <a:off x="228600" y="683352"/>
            <a:ext cx="8582406"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2400" b="0" i="0" u="none" strike="noStrike" cap="none" normalizeH="0" baseline="0" dirty="0" smtClean="0">
                <a:ln>
                  <a:noFill/>
                </a:ln>
                <a:solidFill>
                  <a:schemeClr val="tx1"/>
                </a:solidFill>
                <a:effectLst/>
                <a:latin typeface="Nyala" pitchFamily="2" charset="0"/>
                <a:ea typeface="Calibri" panose="020F0502020204030204" pitchFamily="34" charset="0"/>
                <a:cs typeface="Times New Roman" panose="02020603050405020304" pitchFamily="18" charset="0"/>
              </a:rPr>
              <a:t>The reserve directives are used for reserving space for uninitialized data. </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2400" b="0" i="0" u="none" strike="noStrike" cap="none" normalizeH="0" baseline="0" dirty="0" smtClean="0">
                <a:ln>
                  <a:noFill/>
                </a:ln>
                <a:solidFill>
                  <a:schemeClr val="tx1"/>
                </a:solidFill>
                <a:effectLst/>
                <a:latin typeface="Nyala" pitchFamily="2" charset="0"/>
                <a:ea typeface="Calibri" panose="020F0502020204030204" pitchFamily="34" charset="0"/>
                <a:cs typeface="Times New Roman" panose="02020603050405020304" pitchFamily="18" charset="0"/>
              </a:rPr>
              <a:t>The reserve directives take a single operand that specifies the number of units of space to be reserved. </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2400" b="0" i="0" u="none" strike="noStrike" cap="none" normalizeH="0" baseline="0" dirty="0" smtClean="0">
                <a:ln>
                  <a:noFill/>
                </a:ln>
                <a:solidFill>
                  <a:schemeClr val="tx1"/>
                </a:solidFill>
                <a:effectLst/>
                <a:latin typeface="Nyala" pitchFamily="2" charset="0"/>
                <a:ea typeface="Calibri" panose="020F0502020204030204" pitchFamily="34" charset="0"/>
                <a:cs typeface="Times New Roman" panose="02020603050405020304" pitchFamily="18" charset="0"/>
              </a:rPr>
              <a:t>Each define directive has a related reserve directive. </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2400" b="0" i="0" u="none" strike="noStrike" cap="none" normalizeH="0" baseline="0" dirty="0" smtClean="0">
                <a:ln>
                  <a:noFill/>
                </a:ln>
                <a:solidFill>
                  <a:schemeClr val="tx1"/>
                </a:solidFill>
                <a:effectLst/>
                <a:latin typeface="Nyala" pitchFamily="2" charset="0"/>
                <a:ea typeface="Calibri" panose="020F0502020204030204" pitchFamily="34" charset="0"/>
                <a:cs typeface="Times New Roman" panose="02020603050405020304" pitchFamily="18" charset="0"/>
              </a:rPr>
              <a:t>There are five basic forms of the reserve directive:</a:t>
            </a:r>
            <a:endParaRPr kumimoji="0" lang="en-US" altLang="en-US" sz="3600" b="0" i="0" u="none" strike="noStrike" cap="none" normalizeH="0" baseline="0" dirty="0" smtClean="0">
              <a:ln>
                <a:noFill/>
              </a:ln>
              <a:solidFill>
                <a:schemeClr val="tx1"/>
              </a:solidFill>
              <a:effectLst/>
              <a:latin typeface="Nyala" pitchFamily="2" charset="0"/>
            </a:endParaRPr>
          </a:p>
        </p:txBody>
      </p:sp>
    </p:spTree>
    <p:extLst>
      <p:ext uri="{BB962C8B-B14F-4D97-AF65-F5344CB8AC3E}">
        <p14:creationId xmlns:p14="http://schemas.microsoft.com/office/powerpoint/2010/main" val="11386617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7772400" cy="457200"/>
          </a:xfrm>
        </p:spPr>
        <p:txBody>
          <a:bodyPr>
            <a:noAutofit/>
          </a:bodyPr>
          <a:lstStyle/>
          <a:p>
            <a:pPr algn="r"/>
            <a:r>
              <a:rPr lang="en-US" altLang="en-US" sz="2400" dirty="0">
                <a:solidFill>
                  <a:srgbClr val="003399"/>
                </a:solidFill>
                <a:latin typeface="Comic Sans MS" panose="030F0702030302020204" pitchFamily="66" charset="0"/>
                <a:ea typeface="Calibri" panose="020F0502020204030204" pitchFamily="34" charset="0"/>
                <a:cs typeface="Times New Roman" panose="02020603050405020304" pitchFamily="18" charset="0"/>
              </a:rPr>
              <a:t>Allocating Storage Space for Uninitialized Data </a:t>
            </a:r>
            <a:endParaRPr lang="en-US" sz="2400" dirty="0"/>
          </a:p>
        </p:txBody>
      </p:sp>
      <p:sp>
        <p:nvSpPr>
          <p:cNvPr id="3" name="Content Placeholder 2"/>
          <p:cNvSpPr>
            <a:spLocks noGrp="1"/>
          </p:cNvSpPr>
          <p:nvPr>
            <p:ph idx="1"/>
          </p:nvPr>
        </p:nvSpPr>
        <p:spPr>
          <a:xfrm>
            <a:off x="228600" y="838200"/>
            <a:ext cx="8610600" cy="5334000"/>
          </a:xfrm>
        </p:spPr>
        <p:txBody>
          <a:bodyPr>
            <a:normAutofit fontScale="85000" lnSpcReduction="20000"/>
          </a:bodyPr>
          <a:lstStyle/>
          <a:p>
            <a:r>
              <a:rPr lang="en-US" b="1" dirty="0">
                <a:solidFill>
                  <a:srgbClr val="003399"/>
                </a:solidFill>
                <a:latin typeface="Nyala" pitchFamily="2" charset="0"/>
              </a:rPr>
              <a:t>Multiple Definitions </a:t>
            </a:r>
            <a:endParaRPr lang="en-US" dirty="0">
              <a:solidFill>
                <a:srgbClr val="003399"/>
              </a:solidFill>
              <a:latin typeface="Nyala" pitchFamily="2" charset="0"/>
            </a:endParaRPr>
          </a:p>
          <a:p>
            <a:pPr lvl="1"/>
            <a:r>
              <a:rPr lang="en-US" dirty="0">
                <a:latin typeface="Nyala" pitchFamily="2" charset="0"/>
              </a:rPr>
              <a:t>You can have multiple data definition statements in a program. For example: </a:t>
            </a:r>
          </a:p>
          <a:p>
            <a:pPr lvl="2"/>
            <a:r>
              <a:rPr lang="en-US" b="1" dirty="0">
                <a:solidFill>
                  <a:srgbClr val="003399"/>
                </a:solidFill>
                <a:latin typeface="Nyala" pitchFamily="2" charset="0"/>
              </a:rPr>
              <a:t>choice DB 'Y' </a:t>
            </a:r>
            <a:r>
              <a:rPr lang="en-US" b="1" dirty="0">
                <a:latin typeface="Nyala" pitchFamily="2" charset="0"/>
              </a:rPr>
              <a:t>;ASCII of y = 79H </a:t>
            </a:r>
          </a:p>
          <a:p>
            <a:pPr lvl="2"/>
            <a:r>
              <a:rPr lang="en-US" b="1" dirty="0">
                <a:solidFill>
                  <a:srgbClr val="003399"/>
                </a:solidFill>
                <a:latin typeface="Nyala" pitchFamily="2" charset="0"/>
              </a:rPr>
              <a:t>number1 DW 12345 </a:t>
            </a:r>
            <a:r>
              <a:rPr lang="en-US" b="1" dirty="0">
                <a:latin typeface="Nyala" pitchFamily="2" charset="0"/>
              </a:rPr>
              <a:t>;12345D = 3039H </a:t>
            </a:r>
          </a:p>
          <a:p>
            <a:pPr lvl="2"/>
            <a:r>
              <a:rPr lang="en-US" b="1" dirty="0">
                <a:solidFill>
                  <a:srgbClr val="003399"/>
                </a:solidFill>
                <a:latin typeface="Nyala" pitchFamily="2" charset="0"/>
              </a:rPr>
              <a:t>number2 DD 12345679 </a:t>
            </a:r>
            <a:r>
              <a:rPr lang="en-US" b="1" dirty="0">
                <a:latin typeface="Nyala" pitchFamily="2" charset="0"/>
              </a:rPr>
              <a:t>;123456789D = 75BCD15H </a:t>
            </a:r>
          </a:p>
          <a:p>
            <a:pPr lvl="0"/>
            <a:r>
              <a:rPr lang="en-US" dirty="0">
                <a:latin typeface="Nyala" pitchFamily="2" charset="0"/>
              </a:rPr>
              <a:t>The assembler allocates contiguous memory for multiple variable definitions. </a:t>
            </a:r>
          </a:p>
          <a:p>
            <a:r>
              <a:rPr lang="en-US" b="1" dirty="0">
                <a:solidFill>
                  <a:srgbClr val="003399"/>
                </a:solidFill>
                <a:latin typeface="Nyala" pitchFamily="2" charset="0"/>
              </a:rPr>
              <a:t>Multiple Initializations </a:t>
            </a:r>
            <a:endParaRPr lang="en-US" dirty="0">
              <a:solidFill>
                <a:srgbClr val="003399"/>
              </a:solidFill>
              <a:latin typeface="Nyala" pitchFamily="2" charset="0"/>
            </a:endParaRPr>
          </a:p>
          <a:p>
            <a:pPr lvl="0"/>
            <a:r>
              <a:rPr lang="en-US" dirty="0">
                <a:latin typeface="Nyala" pitchFamily="2" charset="0"/>
              </a:rPr>
              <a:t>The </a:t>
            </a:r>
            <a:r>
              <a:rPr lang="en-US" b="1" dirty="0">
                <a:solidFill>
                  <a:srgbClr val="FF0000"/>
                </a:solidFill>
                <a:latin typeface="Nyala" pitchFamily="2" charset="0"/>
              </a:rPr>
              <a:t>TIMES</a:t>
            </a:r>
            <a:r>
              <a:rPr lang="en-US" dirty="0">
                <a:latin typeface="Nyala" pitchFamily="2" charset="0"/>
              </a:rPr>
              <a:t> directive allows multiple initializations to the same value. </a:t>
            </a:r>
          </a:p>
          <a:p>
            <a:pPr lvl="0"/>
            <a:r>
              <a:rPr lang="en-US" dirty="0">
                <a:latin typeface="Nyala" pitchFamily="2" charset="0"/>
              </a:rPr>
              <a:t>For example, </a:t>
            </a:r>
            <a:r>
              <a:rPr lang="en-US" b="1" dirty="0">
                <a:solidFill>
                  <a:srgbClr val="FF0000"/>
                </a:solidFill>
                <a:latin typeface="Nyala" pitchFamily="2" charset="0"/>
              </a:rPr>
              <a:t>an array named marks of size 9 </a:t>
            </a:r>
            <a:r>
              <a:rPr lang="en-US" dirty="0">
                <a:latin typeface="Nyala" pitchFamily="2" charset="0"/>
              </a:rPr>
              <a:t>can be defined and initialized to zero using the following statement: </a:t>
            </a:r>
          </a:p>
          <a:p>
            <a:pPr lvl="1"/>
            <a:r>
              <a:rPr lang="en-US" sz="2000" b="1" dirty="0">
                <a:solidFill>
                  <a:srgbClr val="FF0000"/>
                </a:solidFill>
                <a:latin typeface="Nyala" pitchFamily="2" charset="0"/>
              </a:rPr>
              <a:t>marks TIMES 9 DW 0 </a:t>
            </a:r>
            <a:endParaRPr lang="en-US" sz="2000" dirty="0">
              <a:solidFill>
                <a:srgbClr val="FF0000"/>
              </a:solidFill>
              <a:latin typeface="Nyala" pitchFamily="2" charset="0"/>
            </a:endParaRPr>
          </a:p>
          <a:p>
            <a:pPr lvl="0"/>
            <a:r>
              <a:rPr lang="en-US" dirty="0">
                <a:solidFill>
                  <a:srgbClr val="7030A0"/>
                </a:solidFill>
                <a:latin typeface="Nyala" pitchFamily="2" charset="0"/>
              </a:rPr>
              <a:t>The TIMES directive is useful in defining arrays and tables. </a:t>
            </a:r>
          </a:p>
        </p:txBody>
      </p:sp>
      <p:sp>
        <p:nvSpPr>
          <p:cNvPr id="4" name="Footer Placeholder 3"/>
          <p:cNvSpPr>
            <a:spLocks noGrp="1"/>
          </p:cNvSpPr>
          <p:nvPr>
            <p:ph type="ftr" sz="quarter" idx="11"/>
          </p:nvPr>
        </p:nvSpPr>
        <p:spPr/>
        <p:txBody>
          <a:bodyPr/>
          <a:lstStyle/>
          <a:p>
            <a:r>
              <a:rPr lang="en-US" smtClean="0"/>
              <a:t>Compiled by Yonas A. and Hailemariam M. [2010]</a:t>
            </a:r>
            <a:endParaRPr lang="en-US"/>
          </a:p>
        </p:txBody>
      </p:sp>
      <p:sp>
        <p:nvSpPr>
          <p:cNvPr id="5" name="Slide Number Placeholder 4"/>
          <p:cNvSpPr>
            <a:spLocks noGrp="1"/>
          </p:cNvSpPr>
          <p:nvPr>
            <p:ph type="sldNum" sz="quarter" idx="12"/>
          </p:nvPr>
        </p:nvSpPr>
        <p:spPr/>
        <p:txBody>
          <a:bodyPr/>
          <a:lstStyle/>
          <a:p>
            <a:fld id="{BCEA8348-524D-4A36-8735-4EA0EBDC8BF5}" type="slidenum">
              <a:rPr lang="en-US" smtClean="0"/>
              <a:pPr/>
              <a:t>27</a:t>
            </a:fld>
            <a:endParaRPr lang="en-US"/>
          </a:p>
        </p:txBody>
      </p:sp>
    </p:spTree>
    <p:extLst>
      <p:ext uri="{BB962C8B-B14F-4D97-AF65-F5344CB8AC3E}">
        <p14:creationId xmlns:p14="http://schemas.microsoft.com/office/powerpoint/2010/main" val="134090675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4782" y="152400"/>
            <a:ext cx="7772400" cy="277368"/>
          </a:xfrm>
        </p:spPr>
        <p:txBody>
          <a:bodyPr>
            <a:noAutofit/>
          </a:bodyPr>
          <a:lstStyle/>
          <a:p>
            <a:pPr algn="r"/>
            <a:r>
              <a:rPr lang="en-US" sz="2800" dirty="0">
                <a:latin typeface="Comic Sans MS" panose="030F0702030302020204" pitchFamily="66" charset="0"/>
              </a:rPr>
              <a:t>CONSTANTS</a:t>
            </a:r>
            <a:endParaRPr lang="en-US" sz="2000" dirty="0">
              <a:latin typeface="Comic Sans MS" panose="030F0702030302020204" pitchFamily="66" charset="0"/>
            </a:endParaRPr>
          </a:p>
        </p:txBody>
      </p:sp>
      <p:sp>
        <p:nvSpPr>
          <p:cNvPr id="3" name="Content Placeholder 2"/>
          <p:cNvSpPr>
            <a:spLocks noGrp="1"/>
          </p:cNvSpPr>
          <p:nvPr>
            <p:ph idx="1"/>
          </p:nvPr>
        </p:nvSpPr>
        <p:spPr>
          <a:xfrm>
            <a:off x="228600" y="429768"/>
            <a:ext cx="8734806" cy="6208142"/>
          </a:xfrm>
        </p:spPr>
        <p:txBody>
          <a:bodyPr>
            <a:noAutofit/>
          </a:bodyPr>
          <a:lstStyle/>
          <a:p>
            <a:r>
              <a:rPr lang="en-US" sz="2000" dirty="0" smtClean="0">
                <a:latin typeface="Nyala" pitchFamily="2" charset="0"/>
              </a:rPr>
              <a:t>There </a:t>
            </a:r>
            <a:r>
              <a:rPr lang="en-US" sz="2000" dirty="0">
                <a:latin typeface="Nyala" pitchFamily="2" charset="0"/>
              </a:rPr>
              <a:t>are several directives provided by NASM that define constants. Some of them are : </a:t>
            </a:r>
          </a:p>
          <a:p>
            <a:pPr lvl="1"/>
            <a:r>
              <a:rPr lang="en-US" sz="2000" b="1" dirty="0">
                <a:solidFill>
                  <a:srgbClr val="7030A0"/>
                </a:solidFill>
                <a:latin typeface="Nyala" pitchFamily="2" charset="0"/>
              </a:rPr>
              <a:t>EQU </a:t>
            </a:r>
          </a:p>
          <a:p>
            <a:pPr lvl="1"/>
            <a:r>
              <a:rPr lang="en-US" sz="2000" b="1" dirty="0">
                <a:solidFill>
                  <a:srgbClr val="7030A0"/>
                </a:solidFill>
                <a:latin typeface="Nyala" pitchFamily="2" charset="0"/>
              </a:rPr>
              <a:t>%assign </a:t>
            </a:r>
          </a:p>
          <a:p>
            <a:pPr lvl="1"/>
            <a:r>
              <a:rPr lang="en-US" sz="2000" b="1" dirty="0">
                <a:solidFill>
                  <a:srgbClr val="7030A0"/>
                </a:solidFill>
                <a:latin typeface="Nyala" pitchFamily="2" charset="0"/>
              </a:rPr>
              <a:t>%define </a:t>
            </a:r>
          </a:p>
          <a:p>
            <a:r>
              <a:rPr lang="en-US" sz="2000" b="1" dirty="0">
                <a:solidFill>
                  <a:srgbClr val="0033CC"/>
                </a:solidFill>
                <a:latin typeface="Nyala" pitchFamily="2" charset="0"/>
              </a:rPr>
              <a:t>The EQU Directive </a:t>
            </a:r>
          </a:p>
          <a:p>
            <a:pPr lvl="1"/>
            <a:r>
              <a:rPr lang="en-US" sz="2000" dirty="0">
                <a:latin typeface="Nyala" pitchFamily="2" charset="0"/>
              </a:rPr>
              <a:t>The EQU directive is used for defining constants. </a:t>
            </a:r>
          </a:p>
          <a:p>
            <a:pPr lvl="1"/>
            <a:r>
              <a:rPr lang="en-US" sz="2000" dirty="0">
                <a:latin typeface="Nyala" pitchFamily="2" charset="0"/>
              </a:rPr>
              <a:t>The syntax of the EQU directive is as follows: </a:t>
            </a:r>
          </a:p>
          <a:p>
            <a:pPr lvl="2"/>
            <a:r>
              <a:rPr lang="en-US" sz="2000" b="1" i="1" dirty="0">
                <a:solidFill>
                  <a:srgbClr val="FF0000"/>
                </a:solidFill>
                <a:latin typeface="Nyala" pitchFamily="2" charset="0"/>
              </a:rPr>
              <a:t>CONSTANT_NAME EQU expression </a:t>
            </a:r>
            <a:endParaRPr lang="en-US" sz="2000" dirty="0">
              <a:solidFill>
                <a:srgbClr val="FF0000"/>
              </a:solidFill>
              <a:latin typeface="Nyala" pitchFamily="2" charset="0"/>
            </a:endParaRPr>
          </a:p>
          <a:p>
            <a:pPr lvl="1"/>
            <a:r>
              <a:rPr lang="en-US" sz="2000" dirty="0">
                <a:latin typeface="Nyala" pitchFamily="2" charset="0"/>
              </a:rPr>
              <a:t>For example, </a:t>
            </a:r>
            <a:r>
              <a:rPr lang="en-US" sz="2000" b="1" i="1" dirty="0" smtClean="0">
                <a:solidFill>
                  <a:srgbClr val="FF0000"/>
                </a:solidFill>
                <a:latin typeface="Nyala" pitchFamily="2" charset="0"/>
              </a:rPr>
              <a:t>TOTAL_STUDENTS </a:t>
            </a:r>
            <a:r>
              <a:rPr lang="en-US" sz="2000" b="1" i="1" dirty="0" err="1">
                <a:solidFill>
                  <a:srgbClr val="FF0000"/>
                </a:solidFill>
                <a:latin typeface="Nyala" pitchFamily="2" charset="0"/>
              </a:rPr>
              <a:t>equ</a:t>
            </a:r>
            <a:r>
              <a:rPr lang="en-US" sz="2000" b="1" i="1" dirty="0">
                <a:solidFill>
                  <a:srgbClr val="FF0000"/>
                </a:solidFill>
                <a:latin typeface="Nyala" pitchFamily="2" charset="0"/>
              </a:rPr>
              <a:t> 50 </a:t>
            </a:r>
            <a:endParaRPr lang="en-US" sz="2000" dirty="0">
              <a:solidFill>
                <a:srgbClr val="FF0000"/>
              </a:solidFill>
              <a:latin typeface="Nyala" pitchFamily="2" charset="0"/>
            </a:endParaRPr>
          </a:p>
          <a:p>
            <a:pPr lvl="1"/>
            <a:r>
              <a:rPr lang="en-US" sz="2000" dirty="0">
                <a:latin typeface="Nyala" pitchFamily="2" charset="0"/>
              </a:rPr>
              <a:t>You can then use this constant value in your code, like: </a:t>
            </a:r>
          </a:p>
          <a:p>
            <a:pPr lvl="2"/>
            <a:r>
              <a:rPr lang="en-US" sz="2000" dirty="0" err="1">
                <a:solidFill>
                  <a:srgbClr val="FF0000"/>
                </a:solidFill>
                <a:latin typeface="Nyala" pitchFamily="2" charset="0"/>
              </a:rPr>
              <a:t>mov</a:t>
            </a:r>
            <a:r>
              <a:rPr lang="en-US" sz="2000" dirty="0">
                <a:solidFill>
                  <a:srgbClr val="FF0000"/>
                </a:solidFill>
                <a:latin typeface="Nyala" pitchFamily="2" charset="0"/>
              </a:rPr>
              <a:t> </a:t>
            </a:r>
            <a:r>
              <a:rPr lang="en-US" sz="2000" dirty="0" err="1">
                <a:solidFill>
                  <a:srgbClr val="FF0000"/>
                </a:solidFill>
                <a:latin typeface="Nyala" pitchFamily="2" charset="0"/>
              </a:rPr>
              <a:t>ecx</a:t>
            </a:r>
            <a:r>
              <a:rPr lang="en-US" sz="2000" dirty="0">
                <a:solidFill>
                  <a:srgbClr val="FF0000"/>
                </a:solidFill>
                <a:latin typeface="Nyala" pitchFamily="2" charset="0"/>
              </a:rPr>
              <a:t>, TOTAL_STUDENTS </a:t>
            </a:r>
          </a:p>
          <a:p>
            <a:pPr lvl="2"/>
            <a:r>
              <a:rPr lang="en-US" sz="2000" dirty="0" err="1">
                <a:solidFill>
                  <a:srgbClr val="FF0000"/>
                </a:solidFill>
                <a:latin typeface="Nyala" pitchFamily="2" charset="0"/>
              </a:rPr>
              <a:t>cmp</a:t>
            </a:r>
            <a:r>
              <a:rPr lang="en-US" sz="2000" dirty="0">
                <a:solidFill>
                  <a:srgbClr val="FF0000"/>
                </a:solidFill>
                <a:latin typeface="Nyala" pitchFamily="2" charset="0"/>
              </a:rPr>
              <a:t> </a:t>
            </a:r>
            <a:r>
              <a:rPr lang="en-US" sz="2000" dirty="0" err="1">
                <a:solidFill>
                  <a:srgbClr val="FF0000"/>
                </a:solidFill>
                <a:latin typeface="Nyala" pitchFamily="2" charset="0"/>
              </a:rPr>
              <a:t>eax</a:t>
            </a:r>
            <a:r>
              <a:rPr lang="en-US" sz="2000" dirty="0">
                <a:solidFill>
                  <a:srgbClr val="FF0000"/>
                </a:solidFill>
                <a:latin typeface="Nyala" pitchFamily="2" charset="0"/>
              </a:rPr>
              <a:t>, TOTAL_STUDENTS </a:t>
            </a:r>
          </a:p>
          <a:p>
            <a:r>
              <a:rPr lang="en-US" sz="2000" dirty="0">
                <a:latin typeface="Nyala" pitchFamily="2" charset="0"/>
              </a:rPr>
              <a:t>The operand of an EQU statement can be an expression: </a:t>
            </a:r>
          </a:p>
          <a:p>
            <a:pPr lvl="2"/>
            <a:r>
              <a:rPr lang="en-US" sz="2000" b="1" dirty="0">
                <a:solidFill>
                  <a:srgbClr val="FF0000"/>
                </a:solidFill>
                <a:latin typeface="Nyala" pitchFamily="2" charset="0"/>
              </a:rPr>
              <a:t>LENGTH </a:t>
            </a:r>
            <a:r>
              <a:rPr lang="en-US" sz="2000" b="1" dirty="0" err="1">
                <a:solidFill>
                  <a:srgbClr val="FF0000"/>
                </a:solidFill>
                <a:latin typeface="Nyala" pitchFamily="2" charset="0"/>
              </a:rPr>
              <a:t>equ</a:t>
            </a:r>
            <a:r>
              <a:rPr lang="en-US" sz="2000" b="1" dirty="0">
                <a:solidFill>
                  <a:srgbClr val="FF0000"/>
                </a:solidFill>
                <a:latin typeface="Nyala" pitchFamily="2" charset="0"/>
              </a:rPr>
              <a:t> 20 </a:t>
            </a:r>
          </a:p>
          <a:p>
            <a:pPr lvl="2"/>
            <a:r>
              <a:rPr lang="en-US" sz="2000" b="1" dirty="0">
                <a:solidFill>
                  <a:srgbClr val="FF0000"/>
                </a:solidFill>
                <a:latin typeface="Nyala" pitchFamily="2" charset="0"/>
              </a:rPr>
              <a:t>WIDTH </a:t>
            </a:r>
            <a:r>
              <a:rPr lang="en-US" sz="2000" b="1" dirty="0" err="1">
                <a:solidFill>
                  <a:srgbClr val="FF0000"/>
                </a:solidFill>
                <a:latin typeface="Nyala" pitchFamily="2" charset="0"/>
              </a:rPr>
              <a:t>equ</a:t>
            </a:r>
            <a:r>
              <a:rPr lang="en-US" sz="2000" b="1" dirty="0">
                <a:solidFill>
                  <a:srgbClr val="FF0000"/>
                </a:solidFill>
                <a:latin typeface="Nyala" pitchFamily="2" charset="0"/>
              </a:rPr>
              <a:t> 10 </a:t>
            </a:r>
          </a:p>
          <a:p>
            <a:pPr lvl="2"/>
            <a:r>
              <a:rPr lang="en-US" sz="2000" b="1" dirty="0">
                <a:solidFill>
                  <a:srgbClr val="FF0000"/>
                </a:solidFill>
                <a:latin typeface="Nyala" pitchFamily="2" charset="0"/>
              </a:rPr>
              <a:t>AREA </a:t>
            </a:r>
            <a:r>
              <a:rPr lang="en-US" sz="2000" b="1" dirty="0" err="1">
                <a:solidFill>
                  <a:srgbClr val="FF0000"/>
                </a:solidFill>
                <a:latin typeface="Nyala" pitchFamily="2" charset="0"/>
              </a:rPr>
              <a:t>equ</a:t>
            </a:r>
            <a:r>
              <a:rPr lang="en-US" sz="2000" b="1" dirty="0">
                <a:solidFill>
                  <a:srgbClr val="FF0000"/>
                </a:solidFill>
                <a:latin typeface="Nyala" pitchFamily="2" charset="0"/>
              </a:rPr>
              <a:t> length * width </a:t>
            </a:r>
            <a:r>
              <a:rPr lang="en-US" sz="2000" b="1" dirty="0" smtClean="0">
                <a:solidFill>
                  <a:srgbClr val="FF0000"/>
                </a:solidFill>
                <a:latin typeface="Nyala" pitchFamily="2" charset="0"/>
              </a:rPr>
              <a:t> </a:t>
            </a:r>
            <a:r>
              <a:rPr lang="en-US" sz="2000" dirty="0" smtClean="0">
                <a:latin typeface="Nyala" pitchFamily="2" charset="0"/>
              </a:rPr>
              <a:t>Above </a:t>
            </a:r>
            <a:r>
              <a:rPr lang="en-US" sz="2000" dirty="0">
                <a:latin typeface="Nyala" pitchFamily="2" charset="0"/>
              </a:rPr>
              <a:t>code segment would define </a:t>
            </a:r>
            <a:r>
              <a:rPr lang="en-US" sz="2000" dirty="0">
                <a:solidFill>
                  <a:srgbClr val="FF0000"/>
                </a:solidFill>
                <a:latin typeface="Nyala" pitchFamily="2" charset="0"/>
              </a:rPr>
              <a:t>AREA as 200</a:t>
            </a:r>
            <a:r>
              <a:rPr lang="en-US" sz="2000" dirty="0">
                <a:latin typeface="Nyala" pitchFamily="2" charset="0"/>
              </a:rPr>
              <a:t>. </a:t>
            </a:r>
          </a:p>
        </p:txBody>
      </p:sp>
    </p:spTree>
    <p:extLst>
      <p:ext uri="{BB962C8B-B14F-4D97-AF65-F5344CB8AC3E}">
        <p14:creationId xmlns:p14="http://schemas.microsoft.com/office/powerpoint/2010/main" val="343686315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0946" y="152400"/>
            <a:ext cx="7772400" cy="353569"/>
          </a:xfrm>
        </p:spPr>
        <p:txBody>
          <a:bodyPr>
            <a:noAutofit/>
          </a:bodyPr>
          <a:lstStyle/>
          <a:p>
            <a:pPr algn="r"/>
            <a:r>
              <a:rPr lang="en-US" sz="2800" dirty="0">
                <a:latin typeface="Comic Sans MS" panose="030F0702030302020204" pitchFamily="66" charset="0"/>
              </a:rPr>
              <a:t>CONSTANTS</a:t>
            </a:r>
            <a:endParaRPr lang="en-US" sz="2800" dirty="0"/>
          </a:p>
        </p:txBody>
      </p:sp>
      <p:sp>
        <p:nvSpPr>
          <p:cNvPr id="3" name="Content Placeholder 2"/>
          <p:cNvSpPr>
            <a:spLocks noGrp="1"/>
          </p:cNvSpPr>
          <p:nvPr>
            <p:ph idx="1"/>
          </p:nvPr>
        </p:nvSpPr>
        <p:spPr>
          <a:xfrm>
            <a:off x="228600" y="609600"/>
            <a:ext cx="8734806" cy="5562600"/>
          </a:xfrm>
        </p:spPr>
        <p:txBody>
          <a:bodyPr>
            <a:normAutofit/>
          </a:bodyPr>
          <a:lstStyle/>
          <a:p>
            <a:pPr>
              <a:lnSpc>
                <a:spcPct val="110000"/>
              </a:lnSpc>
            </a:pPr>
            <a:r>
              <a:rPr lang="en-US" sz="2000" b="1" dirty="0">
                <a:solidFill>
                  <a:srgbClr val="0033CC"/>
                </a:solidFill>
                <a:latin typeface="Nyala" pitchFamily="2" charset="0"/>
              </a:rPr>
              <a:t>The %assign Directive </a:t>
            </a:r>
          </a:p>
          <a:p>
            <a:pPr lvl="1"/>
            <a:r>
              <a:rPr lang="en-US" sz="2000" dirty="0">
                <a:latin typeface="Nyala" pitchFamily="2" charset="0"/>
              </a:rPr>
              <a:t>The %assign directive can be used to </a:t>
            </a:r>
            <a:r>
              <a:rPr lang="en-US" sz="2000" dirty="0">
                <a:solidFill>
                  <a:srgbClr val="0033CC"/>
                </a:solidFill>
                <a:latin typeface="Nyala" pitchFamily="2" charset="0"/>
              </a:rPr>
              <a:t>define numeric constants </a:t>
            </a:r>
            <a:r>
              <a:rPr lang="en-US" sz="2000" dirty="0">
                <a:latin typeface="Nyala" pitchFamily="2" charset="0"/>
              </a:rPr>
              <a:t>like the EQU directive. </a:t>
            </a:r>
            <a:r>
              <a:rPr lang="en-US" sz="2000" dirty="0">
                <a:solidFill>
                  <a:srgbClr val="0033CC"/>
                </a:solidFill>
                <a:latin typeface="Nyala" pitchFamily="2" charset="0"/>
              </a:rPr>
              <a:t>This directive allows </a:t>
            </a:r>
            <a:r>
              <a:rPr lang="en-US" sz="2000" u="sng" dirty="0">
                <a:solidFill>
                  <a:srgbClr val="0033CC"/>
                </a:solidFill>
                <a:latin typeface="Nyala" pitchFamily="2" charset="0"/>
              </a:rPr>
              <a:t>redefinition</a:t>
            </a:r>
            <a:r>
              <a:rPr lang="en-US" sz="2000" dirty="0">
                <a:solidFill>
                  <a:srgbClr val="0033CC"/>
                </a:solidFill>
                <a:latin typeface="Nyala" pitchFamily="2" charset="0"/>
              </a:rPr>
              <a:t>. </a:t>
            </a:r>
          </a:p>
          <a:p>
            <a:pPr lvl="1"/>
            <a:r>
              <a:rPr lang="en-US" sz="2000" dirty="0">
                <a:latin typeface="Nyala" pitchFamily="2" charset="0"/>
              </a:rPr>
              <a:t>For example, you may define the </a:t>
            </a:r>
            <a:r>
              <a:rPr lang="en-US" sz="2000" b="1" dirty="0" smtClean="0">
                <a:solidFill>
                  <a:srgbClr val="FF0000"/>
                </a:solidFill>
                <a:latin typeface="Nyala" pitchFamily="2" charset="0"/>
              </a:rPr>
              <a:t>constant </a:t>
            </a:r>
            <a:r>
              <a:rPr lang="en-US" sz="2000" b="1" dirty="0">
                <a:solidFill>
                  <a:srgbClr val="FF0000"/>
                </a:solidFill>
                <a:latin typeface="Nyala" pitchFamily="2" charset="0"/>
              </a:rPr>
              <a:t>TOTAL as: </a:t>
            </a:r>
          </a:p>
          <a:p>
            <a:pPr lvl="2"/>
            <a:r>
              <a:rPr lang="en-US" sz="2000" b="1" dirty="0">
                <a:solidFill>
                  <a:srgbClr val="FF0000"/>
                </a:solidFill>
                <a:latin typeface="Nyala" pitchFamily="2" charset="0"/>
              </a:rPr>
              <a:t>%assign TOTAL 10 </a:t>
            </a:r>
          </a:p>
          <a:p>
            <a:pPr lvl="2"/>
            <a:r>
              <a:rPr lang="en-US" sz="2000" b="1" dirty="0">
                <a:solidFill>
                  <a:srgbClr val="FF0000"/>
                </a:solidFill>
                <a:latin typeface="Nyala" pitchFamily="2" charset="0"/>
              </a:rPr>
              <a:t>Later in the code, you can redefine it as: </a:t>
            </a:r>
          </a:p>
          <a:p>
            <a:pPr lvl="2"/>
            <a:r>
              <a:rPr lang="en-US" sz="2000" b="1" dirty="0">
                <a:solidFill>
                  <a:srgbClr val="FF0000"/>
                </a:solidFill>
                <a:latin typeface="Nyala" pitchFamily="2" charset="0"/>
              </a:rPr>
              <a:t>%assign TOTAL 20 </a:t>
            </a:r>
          </a:p>
          <a:p>
            <a:pPr lvl="1"/>
            <a:r>
              <a:rPr lang="en-US" sz="2000" dirty="0">
                <a:latin typeface="Nyala" pitchFamily="2" charset="0"/>
              </a:rPr>
              <a:t>This directive is case-sensitive. </a:t>
            </a:r>
          </a:p>
          <a:p>
            <a:pPr>
              <a:lnSpc>
                <a:spcPct val="110000"/>
              </a:lnSpc>
            </a:pPr>
            <a:r>
              <a:rPr lang="en-US" sz="2000" b="1" dirty="0">
                <a:solidFill>
                  <a:srgbClr val="0033CC"/>
                </a:solidFill>
                <a:latin typeface="Nyala" pitchFamily="2" charset="0"/>
              </a:rPr>
              <a:t>The %define Directive </a:t>
            </a:r>
          </a:p>
          <a:p>
            <a:pPr lvl="1"/>
            <a:r>
              <a:rPr lang="en-US" sz="2000" dirty="0">
                <a:latin typeface="Nyala" pitchFamily="2" charset="0"/>
              </a:rPr>
              <a:t>The %define directive allows defining </a:t>
            </a:r>
            <a:r>
              <a:rPr lang="en-US" sz="2000" dirty="0">
                <a:solidFill>
                  <a:srgbClr val="0033CC"/>
                </a:solidFill>
                <a:latin typeface="Nyala" pitchFamily="2" charset="0"/>
              </a:rPr>
              <a:t>both numeric and string constants.</a:t>
            </a:r>
            <a:r>
              <a:rPr lang="en-US" sz="2000" dirty="0">
                <a:latin typeface="Nyala" pitchFamily="2" charset="0"/>
              </a:rPr>
              <a:t> This directive is similar to the #define in C. </a:t>
            </a:r>
          </a:p>
          <a:p>
            <a:pPr lvl="1"/>
            <a:r>
              <a:rPr lang="en-US" sz="2000" dirty="0">
                <a:latin typeface="Nyala" pitchFamily="2" charset="0"/>
              </a:rPr>
              <a:t>For example, you may define the </a:t>
            </a:r>
            <a:r>
              <a:rPr lang="en-US" sz="2000" dirty="0" smtClean="0">
                <a:latin typeface="Nyala" pitchFamily="2" charset="0"/>
              </a:rPr>
              <a:t>constant </a:t>
            </a:r>
            <a:r>
              <a:rPr lang="en-US" sz="2000" dirty="0">
                <a:latin typeface="Nyala" pitchFamily="2" charset="0"/>
              </a:rPr>
              <a:t>PTR as: </a:t>
            </a:r>
          </a:p>
          <a:p>
            <a:pPr lvl="2"/>
            <a:r>
              <a:rPr lang="en-US" sz="2000" dirty="0">
                <a:latin typeface="Nyala" pitchFamily="2" charset="0"/>
              </a:rPr>
              <a:t>%define PTR [EBP+4] </a:t>
            </a:r>
          </a:p>
          <a:p>
            <a:pPr lvl="1"/>
            <a:r>
              <a:rPr lang="en-US" sz="2000" dirty="0">
                <a:latin typeface="Nyala" pitchFamily="2" charset="0"/>
              </a:rPr>
              <a:t>The above code replaces PTR by [EBP+4]. </a:t>
            </a:r>
          </a:p>
          <a:p>
            <a:pPr lvl="1"/>
            <a:r>
              <a:rPr lang="en-US" sz="2000" dirty="0">
                <a:latin typeface="Nyala" pitchFamily="2" charset="0"/>
              </a:rPr>
              <a:t>This directive also allows redefinition and it is case-sensitive.</a:t>
            </a:r>
          </a:p>
        </p:txBody>
      </p:sp>
      <p:sp>
        <p:nvSpPr>
          <p:cNvPr id="5" name="Slide Number Placeholder 4"/>
          <p:cNvSpPr>
            <a:spLocks noGrp="1"/>
          </p:cNvSpPr>
          <p:nvPr>
            <p:ph type="sldNum" sz="quarter" idx="12"/>
          </p:nvPr>
        </p:nvSpPr>
        <p:spPr/>
        <p:txBody>
          <a:bodyPr/>
          <a:lstStyle/>
          <a:p>
            <a:fld id="{BCEA8348-524D-4A36-8735-4EA0EBDC8BF5}" type="slidenum">
              <a:rPr lang="en-US" smtClean="0"/>
              <a:pPr/>
              <a:t>29</a:t>
            </a:fld>
            <a:endParaRPr lang="en-US"/>
          </a:p>
        </p:txBody>
      </p:sp>
    </p:spTree>
    <p:extLst>
      <p:ext uri="{BB962C8B-B14F-4D97-AF65-F5344CB8AC3E}">
        <p14:creationId xmlns:p14="http://schemas.microsoft.com/office/powerpoint/2010/main" val="35972662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 y="304800"/>
            <a:ext cx="8534400" cy="6019800"/>
          </a:xfrm>
        </p:spPr>
        <p:txBody>
          <a:bodyPr>
            <a:noAutofit/>
          </a:bodyPr>
          <a:lstStyle/>
          <a:p>
            <a:pPr algn="l"/>
            <a:r>
              <a:rPr lang="en-US" sz="2400" dirty="0">
                <a:solidFill>
                  <a:schemeClr val="tx1"/>
                </a:solidFill>
                <a:latin typeface="Nyala" pitchFamily="2" charset="0"/>
              </a:rPr>
              <a:t>Some important features of assembly language programming </a:t>
            </a:r>
            <a:r>
              <a:rPr lang="en-US" sz="2400" dirty="0" smtClean="0">
                <a:solidFill>
                  <a:schemeClr val="tx1"/>
                </a:solidFill>
                <a:latin typeface="Nyala" pitchFamily="2" charset="0"/>
              </a:rPr>
              <a:t>are:-</a:t>
            </a:r>
            <a:endParaRPr lang="en-US" sz="2400" dirty="0">
              <a:solidFill>
                <a:schemeClr val="tx1"/>
              </a:solidFill>
              <a:latin typeface="Nyala" pitchFamily="2" charset="0"/>
            </a:endParaRPr>
          </a:p>
          <a:p>
            <a:pPr algn="l"/>
            <a:r>
              <a:rPr lang="en-US" sz="2400" dirty="0">
                <a:solidFill>
                  <a:schemeClr val="tx1"/>
                </a:solidFill>
                <a:latin typeface="Nyala" pitchFamily="2" charset="0"/>
              </a:rPr>
              <a:t>• Allows the programmer to use mnemonics when writing source code programs, like ‘ADD</a:t>
            </a:r>
            <a:r>
              <a:rPr lang="en-US" sz="2400" dirty="0" smtClean="0">
                <a:solidFill>
                  <a:schemeClr val="tx1"/>
                </a:solidFill>
                <a:latin typeface="Nyala" pitchFamily="2" charset="0"/>
              </a:rPr>
              <a:t>’ (</a:t>
            </a:r>
            <a:r>
              <a:rPr lang="en-US" sz="2400" dirty="0">
                <a:solidFill>
                  <a:schemeClr val="tx1"/>
                </a:solidFill>
                <a:latin typeface="Nyala" pitchFamily="2" charset="0"/>
              </a:rPr>
              <a:t>addition), ‘SUB’ (subtraction), JMP (jump) etc.</a:t>
            </a:r>
          </a:p>
          <a:p>
            <a:pPr algn="l"/>
            <a:r>
              <a:rPr lang="en-US" sz="2400" dirty="0">
                <a:solidFill>
                  <a:schemeClr val="tx1"/>
                </a:solidFill>
                <a:latin typeface="Nyala" pitchFamily="2" charset="0"/>
              </a:rPr>
              <a:t>• Variables are represented by symbolic names, not as memory locations, like MOV A, </a:t>
            </a:r>
            <a:r>
              <a:rPr lang="en-US" sz="2400" dirty="0" smtClean="0">
                <a:solidFill>
                  <a:schemeClr val="tx1"/>
                </a:solidFill>
                <a:latin typeface="Nyala" pitchFamily="2" charset="0"/>
              </a:rPr>
              <a:t>here ‘A</a:t>
            </a:r>
            <a:r>
              <a:rPr lang="en-US" sz="2400" dirty="0">
                <a:solidFill>
                  <a:schemeClr val="tx1"/>
                </a:solidFill>
                <a:latin typeface="Nyala" pitchFamily="2" charset="0"/>
              </a:rPr>
              <a:t>’ is the variable.</a:t>
            </a:r>
          </a:p>
          <a:p>
            <a:pPr algn="l"/>
            <a:r>
              <a:rPr lang="en-US" sz="2400" dirty="0">
                <a:solidFill>
                  <a:schemeClr val="tx1"/>
                </a:solidFill>
                <a:latin typeface="Nyala" pitchFamily="2" charset="0"/>
              </a:rPr>
              <a:t>• Symbolic code</a:t>
            </a:r>
            <a:r>
              <a:rPr lang="en-US" sz="2400" dirty="0" smtClean="0">
                <a:solidFill>
                  <a:schemeClr val="tx1"/>
                </a:solidFill>
                <a:latin typeface="Nyala" pitchFamily="2" charset="0"/>
              </a:rPr>
              <a:t>, and </a:t>
            </a:r>
            <a:r>
              <a:rPr lang="en-US" sz="2400" dirty="0">
                <a:solidFill>
                  <a:schemeClr val="tx1"/>
                </a:solidFill>
                <a:latin typeface="Nyala" pitchFamily="2" charset="0"/>
              </a:rPr>
              <a:t>error checking,</a:t>
            </a:r>
          </a:p>
          <a:p>
            <a:pPr algn="l"/>
            <a:r>
              <a:rPr lang="en-US" sz="2400" dirty="0">
                <a:solidFill>
                  <a:schemeClr val="tx1"/>
                </a:solidFill>
                <a:latin typeface="Nyala" pitchFamily="2" charset="0"/>
              </a:rPr>
              <a:t>• Changes can be quickly and easily incorporated with a re-assembly,</a:t>
            </a:r>
          </a:p>
          <a:p>
            <a:pPr algn="l"/>
            <a:r>
              <a:rPr lang="en-US" sz="2400" dirty="0">
                <a:solidFill>
                  <a:schemeClr val="tx1"/>
                </a:solidFill>
                <a:latin typeface="Nyala" pitchFamily="2" charset="0"/>
              </a:rPr>
              <a:t>• Programming aids are included for relocation and expression evaluation</a:t>
            </a:r>
            <a:r>
              <a:rPr lang="en-US" sz="2400" dirty="0" smtClean="0">
                <a:solidFill>
                  <a:schemeClr val="tx1"/>
                </a:solidFill>
                <a:latin typeface="Nyala" pitchFamily="2" charset="0"/>
              </a:rPr>
              <a:t>.</a:t>
            </a:r>
          </a:p>
          <a:p>
            <a:pPr algn="l"/>
            <a:r>
              <a:rPr lang="en-US" sz="2400" b="1" dirty="0">
                <a:solidFill>
                  <a:schemeClr val="tx1"/>
                </a:solidFill>
                <a:latin typeface="Nyala" pitchFamily="2" charset="0"/>
              </a:rPr>
              <a:t>Advantages of assembly language programming</a:t>
            </a:r>
          </a:p>
          <a:p>
            <a:pPr algn="l"/>
            <a:r>
              <a:rPr lang="en-US" sz="2400" dirty="0">
                <a:solidFill>
                  <a:schemeClr val="tx1"/>
                </a:solidFill>
                <a:latin typeface="Nyala" pitchFamily="2" charset="0"/>
              </a:rPr>
              <a:t>• Easy to understand and use</a:t>
            </a:r>
          </a:p>
          <a:p>
            <a:pPr algn="l"/>
            <a:r>
              <a:rPr lang="en-US" sz="2400" dirty="0">
                <a:solidFill>
                  <a:schemeClr val="tx1"/>
                </a:solidFill>
                <a:latin typeface="Nyala" pitchFamily="2" charset="0"/>
              </a:rPr>
              <a:t>• Easy to locate and correct errors</a:t>
            </a:r>
          </a:p>
          <a:p>
            <a:pPr algn="l"/>
            <a:r>
              <a:rPr lang="en-US" sz="2400" dirty="0">
                <a:solidFill>
                  <a:schemeClr val="tx1"/>
                </a:solidFill>
                <a:latin typeface="Nyala" pitchFamily="2" charset="0"/>
              </a:rPr>
              <a:t>• Easy to modify</a:t>
            </a:r>
          </a:p>
          <a:p>
            <a:pPr algn="l"/>
            <a:r>
              <a:rPr lang="en-US" sz="2400" dirty="0">
                <a:solidFill>
                  <a:schemeClr val="tx1"/>
                </a:solidFill>
                <a:latin typeface="Nyala" pitchFamily="2" charset="0"/>
              </a:rPr>
              <a:t>• No worry to address.</a:t>
            </a:r>
          </a:p>
          <a:p>
            <a:pPr algn="l"/>
            <a:r>
              <a:rPr lang="en-US" sz="2400" dirty="0">
                <a:solidFill>
                  <a:schemeClr val="tx1"/>
                </a:solidFill>
                <a:latin typeface="Nyala" pitchFamily="2" charset="0"/>
              </a:rPr>
              <a:t>• Efficient than machine language programming</a:t>
            </a:r>
            <a:endParaRPr lang="en-US" sz="2200" dirty="0">
              <a:solidFill>
                <a:schemeClr val="tx1"/>
              </a:solidFill>
              <a:latin typeface="Nyala" pitchFamily="2"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7772400" cy="353568"/>
          </a:xfrm>
        </p:spPr>
        <p:txBody>
          <a:bodyPr>
            <a:noAutofit/>
          </a:bodyPr>
          <a:lstStyle/>
          <a:p>
            <a:pPr algn="r"/>
            <a:r>
              <a:rPr lang="en-US" sz="2800" dirty="0">
                <a:latin typeface="Comic Sans MS" panose="030F0702030302020204" pitchFamily="66" charset="0"/>
              </a:rPr>
              <a:t>Linux System Calls</a:t>
            </a:r>
          </a:p>
        </p:txBody>
      </p:sp>
      <p:sp>
        <p:nvSpPr>
          <p:cNvPr id="3" name="Content Placeholder 2"/>
          <p:cNvSpPr>
            <a:spLocks noGrp="1"/>
          </p:cNvSpPr>
          <p:nvPr>
            <p:ph idx="1"/>
          </p:nvPr>
        </p:nvSpPr>
        <p:spPr>
          <a:xfrm>
            <a:off x="76200" y="609600"/>
            <a:ext cx="8887206" cy="6248400"/>
          </a:xfrm>
        </p:spPr>
        <p:txBody>
          <a:bodyPr>
            <a:noAutofit/>
          </a:bodyPr>
          <a:lstStyle/>
          <a:p>
            <a:r>
              <a:rPr lang="en-US" sz="2400" dirty="0" smtClean="0">
                <a:latin typeface="Nyala" pitchFamily="2" charset="0"/>
              </a:rPr>
              <a:t>System </a:t>
            </a:r>
            <a:r>
              <a:rPr lang="en-US" sz="2400" dirty="0">
                <a:latin typeface="Nyala" pitchFamily="2" charset="0"/>
              </a:rPr>
              <a:t>calls are APIs for the interface between the user space and the kernel space. </a:t>
            </a:r>
          </a:p>
          <a:p>
            <a:r>
              <a:rPr lang="en-US" sz="2400" dirty="0">
                <a:latin typeface="Nyala" pitchFamily="2" charset="0"/>
              </a:rPr>
              <a:t>You can make use of Linux system calls in your assembly programs. You need to take the following steps for using Linux system calls in your program: </a:t>
            </a:r>
          </a:p>
          <a:p>
            <a:pPr lvl="1"/>
            <a:r>
              <a:rPr lang="en-US" sz="2400" b="1" dirty="0">
                <a:solidFill>
                  <a:srgbClr val="0033CC"/>
                </a:solidFill>
                <a:latin typeface="Nyala" pitchFamily="2" charset="0"/>
              </a:rPr>
              <a:t>Put the system call number in the EAX register. </a:t>
            </a:r>
          </a:p>
          <a:p>
            <a:pPr lvl="1"/>
            <a:r>
              <a:rPr lang="en-US" sz="2400" b="1" dirty="0">
                <a:solidFill>
                  <a:srgbClr val="0033CC"/>
                </a:solidFill>
                <a:latin typeface="Nyala" pitchFamily="2" charset="0"/>
              </a:rPr>
              <a:t>Store the arguments to the system call in the registers EBX, ECX, etc. </a:t>
            </a:r>
          </a:p>
          <a:p>
            <a:pPr lvl="1"/>
            <a:r>
              <a:rPr lang="en-US" sz="2400" b="1" dirty="0">
                <a:solidFill>
                  <a:srgbClr val="0033CC"/>
                </a:solidFill>
                <a:latin typeface="Nyala" pitchFamily="2" charset="0"/>
              </a:rPr>
              <a:t>Call the relevant interrupt (80h). </a:t>
            </a:r>
          </a:p>
          <a:p>
            <a:pPr lvl="1"/>
            <a:r>
              <a:rPr lang="en-US" sz="2400" b="1" dirty="0">
                <a:solidFill>
                  <a:srgbClr val="0033CC"/>
                </a:solidFill>
                <a:latin typeface="Nyala" pitchFamily="2" charset="0"/>
              </a:rPr>
              <a:t>The result </a:t>
            </a:r>
            <a:r>
              <a:rPr lang="en-US" sz="2400" dirty="0">
                <a:solidFill>
                  <a:srgbClr val="0033CC"/>
                </a:solidFill>
                <a:latin typeface="Nyala" pitchFamily="2" charset="0"/>
              </a:rPr>
              <a:t>is usually returned in the </a:t>
            </a:r>
            <a:r>
              <a:rPr lang="en-US" sz="2400" b="1" dirty="0">
                <a:solidFill>
                  <a:srgbClr val="FF0000"/>
                </a:solidFill>
                <a:latin typeface="Nyala" pitchFamily="2" charset="0"/>
              </a:rPr>
              <a:t>EAX register</a:t>
            </a:r>
            <a:r>
              <a:rPr lang="en-US" sz="2400" dirty="0">
                <a:latin typeface="Nyala" pitchFamily="2" charset="0"/>
              </a:rPr>
              <a:t>. </a:t>
            </a:r>
          </a:p>
          <a:p>
            <a:r>
              <a:rPr lang="en-US" sz="2400" dirty="0">
                <a:latin typeface="Nyala" pitchFamily="2" charset="0"/>
              </a:rPr>
              <a:t>There are six registers that store the arguments of the system call used. These are the </a:t>
            </a:r>
            <a:r>
              <a:rPr lang="en-US" sz="2400" dirty="0">
                <a:solidFill>
                  <a:srgbClr val="FF0000"/>
                </a:solidFill>
                <a:latin typeface="Nyala" pitchFamily="2" charset="0"/>
              </a:rPr>
              <a:t>EBX, ECX, EDX, ESI, EDI, and EBP</a:t>
            </a:r>
            <a:r>
              <a:rPr lang="en-US" sz="2400" dirty="0">
                <a:latin typeface="Nyala" pitchFamily="2" charset="0"/>
              </a:rPr>
              <a:t>. These registers take the consecutive arguments, starting with the EBX register. </a:t>
            </a:r>
          </a:p>
          <a:p>
            <a:r>
              <a:rPr lang="en-US" sz="2400" dirty="0">
                <a:latin typeface="Nyala" pitchFamily="2" charset="0"/>
              </a:rPr>
              <a:t>The following code snippet shows the use of the system call </a:t>
            </a:r>
            <a:r>
              <a:rPr lang="en-US" sz="2400" b="1" dirty="0" err="1">
                <a:solidFill>
                  <a:srgbClr val="FF0000"/>
                </a:solidFill>
                <a:latin typeface="Nyala" pitchFamily="2" charset="0"/>
              </a:rPr>
              <a:t>sys_exit</a:t>
            </a:r>
            <a:r>
              <a:rPr lang="en-US" sz="2400" dirty="0">
                <a:latin typeface="Nyala" pitchFamily="2" charset="0"/>
              </a:rPr>
              <a:t>: </a:t>
            </a:r>
          </a:p>
          <a:p>
            <a:pPr lvl="1"/>
            <a:r>
              <a:rPr lang="en-US" sz="2400" b="1" dirty="0" err="1">
                <a:solidFill>
                  <a:srgbClr val="FF0000"/>
                </a:solidFill>
                <a:latin typeface="Nyala" pitchFamily="2" charset="0"/>
              </a:rPr>
              <a:t>mov</a:t>
            </a:r>
            <a:r>
              <a:rPr lang="en-US" sz="2400" b="1" dirty="0">
                <a:solidFill>
                  <a:srgbClr val="FF0000"/>
                </a:solidFill>
                <a:latin typeface="Nyala" pitchFamily="2" charset="0"/>
              </a:rPr>
              <a:t> eax,1; system call number (</a:t>
            </a:r>
            <a:r>
              <a:rPr lang="en-US" sz="2400" b="1" dirty="0" err="1">
                <a:solidFill>
                  <a:srgbClr val="FF0000"/>
                </a:solidFill>
                <a:latin typeface="Nyala" pitchFamily="2" charset="0"/>
              </a:rPr>
              <a:t>sys_exit</a:t>
            </a:r>
            <a:r>
              <a:rPr lang="en-US" sz="2400" b="1" dirty="0">
                <a:solidFill>
                  <a:srgbClr val="FF0000"/>
                </a:solidFill>
                <a:latin typeface="Nyala" pitchFamily="2" charset="0"/>
              </a:rPr>
              <a:t>) </a:t>
            </a:r>
            <a:endParaRPr lang="en-US" sz="2400" dirty="0">
              <a:solidFill>
                <a:srgbClr val="FF0000"/>
              </a:solidFill>
              <a:latin typeface="Nyala" pitchFamily="2" charset="0"/>
            </a:endParaRPr>
          </a:p>
          <a:p>
            <a:pPr lvl="1"/>
            <a:r>
              <a:rPr lang="en-US" sz="2400" b="1" dirty="0" err="1">
                <a:solidFill>
                  <a:srgbClr val="FF0000"/>
                </a:solidFill>
                <a:latin typeface="Nyala" pitchFamily="2" charset="0"/>
              </a:rPr>
              <a:t>int</a:t>
            </a:r>
            <a:r>
              <a:rPr lang="en-US" sz="2400" b="1" dirty="0">
                <a:solidFill>
                  <a:srgbClr val="FF0000"/>
                </a:solidFill>
                <a:latin typeface="Nyala" pitchFamily="2" charset="0"/>
              </a:rPr>
              <a:t> 0x80 ; call kernel</a:t>
            </a:r>
            <a:endParaRPr lang="en-US" sz="2400" dirty="0">
              <a:solidFill>
                <a:srgbClr val="FF0000"/>
              </a:solidFill>
              <a:latin typeface="Nyala" pitchFamily="2" charset="0"/>
            </a:endParaRPr>
          </a:p>
        </p:txBody>
      </p:sp>
      <p:sp>
        <p:nvSpPr>
          <p:cNvPr id="4" name="Footer Placeholder 3"/>
          <p:cNvSpPr>
            <a:spLocks noGrp="1"/>
          </p:cNvSpPr>
          <p:nvPr>
            <p:ph type="ftr" sz="quarter" idx="11"/>
          </p:nvPr>
        </p:nvSpPr>
        <p:spPr/>
        <p:txBody>
          <a:bodyPr/>
          <a:lstStyle/>
          <a:p>
            <a:r>
              <a:rPr lang="en-US" smtClean="0"/>
              <a:t>Compiled by Yonas A. and Hailemariam M. [2010]</a:t>
            </a:r>
            <a:endParaRPr lang="en-US"/>
          </a:p>
        </p:txBody>
      </p:sp>
      <p:sp>
        <p:nvSpPr>
          <p:cNvPr id="5" name="Slide Number Placeholder 4"/>
          <p:cNvSpPr>
            <a:spLocks noGrp="1"/>
          </p:cNvSpPr>
          <p:nvPr>
            <p:ph type="sldNum" sz="quarter" idx="12"/>
          </p:nvPr>
        </p:nvSpPr>
        <p:spPr/>
        <p:txBody>
          <a:bodyPr/>
          <a:lstStyle/>
          <a:p>
            <a:fld id="{BCEA8348-524D-4A36-8735-4EA0EBDC8BF5}" type="slidenum">
              <a:rPr lang="en-US" smtClean="0"/>
              <a:pPr/>
              <a:t>30</a:t>
            </a:fld>
            <a:endParaRPr lang="en-US"/>
          </a:p>
        </p:txBody>
      </p:sp>
    </p:spTree>
    <p:extLst>
      <p:ext uri="{BB962C8B-B14F-4D97-AF65-F5344CB8AC3E}">
        <p14:creationId xmlns:p14="http://schemas.microsoft.com/office/powerpoint/2010/main" val="375882996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84632"/>
            <a:ext cx="7772400" cy="277368"/>
          </a:xfrm>
        </p:spPr>
        <p:txBody>
          <a:bodyPr>
            <a:noAutofit/>
          </a:bodyPr>
          <a:lstStyle/>
          <a:p>
            <a:r>
              <a:rPr lang="en-US" sz="3200" dirty="0">
                <a:latin typeface="Comic Sans MS" panose="030F0702030302020204" pitchFamily="66" charset="0"/>
              </a:rPr>
              <a:t>Linux System Calls</a:t>
            </a:r>
            <a:endParaRPr lang="en-US" sz="3200"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921250856"/>
              </p:ext>
            </p:extLst>
          </p:nvPr>
        </p:nvGraphicFramePr>
        <p:xfrm>
          <a:off x="685800" y="1371600"/>
          <a:ext cx="6266180" cy="2609088"/>
        </p:xfrm>
        <a:graphic>
          <a:graphicData uri="http://schemas.openxmlformats.org/drawingml/2006/table">
            <a:tbl>
              <a:tblPr firstRow="1" firstCol="1" bandRow="1">
                <a:tableStyleId>{5C22544A-7EE6-4342-B048-85BDC9FD1C3A}</a:tableStyleId>
              </a:tblPr>
              <a:tblGrid>
                <a:gridCol w="695960">
                  <a:extLst>
                    <a:ext uri="{9D8B030D-6E8A-4147-A177-3AD203B41FA5}">
                      <a16:colId xmlns="" xmlns:a16="http://schemas.microsoft.com/office/drawing/2014/main" val="408450598"/>
                    </a:ext>
                  </a:extLst>
                </a:gridCol>
                <a:gridCol w="1591310">
                  <a:extLst>
                    <a:ext uri="{9D8B030D-6E8A-4147-A177-3AD203B41FA5}">
                      <a16:colId xmlns="" xmlns:a16="http://schemas.microsoft.com/office/drawing/2014/main" val="3837141987"/>
                    </a:ext>
                  </a:extLst>
                </a:gridCol>
                <a:gridCol w="3978910">
                  <a:extLst>
                    <a:ext uri="{9D8B030D-6E8A-4147-A177-3AD203B41FA5}">
                      <a16:colId xmlns="" xmlns:a16="http://schemas.microsoft.com/office/drawing/2014/main" val="4178848255"/>
                    </a:ext>
                  </a:extLst>
                </a:gridCol>
              </a:tblGrid>
              <a:tr h="0">
                <a:tc>
                  <a:txBody>
                    <a:bodyPr/>
                    <a:lstStyle/>
                    <a:p>
                      <a:pPr marL="0" marR="0" algn="ctr">
                        <a:lnSpc>
                          <a:spcPct val="107000"/>
                        </a:lnSpc>
                        <a:spcBef>
                          <a:spcPts val="0"/>
                        </a:spcBef>
                        <a:spcAft>
                          <a:spcPts val="0"/>
                        </a:spcAft>
                      </a:pPr>
                      <a:r>
                        <a:rPr lang="en-US" sz="2000" dirty="0">
                          <a:effectLst/>
                          <a:latin typeface="Nyala" pitchFamily="2" charset="0"/>
                        </a:rPr>
                        <a:t>No </a:t>
                      </a:r>
                      <a:endParaRPr lang="en-US" sz="1800" dirty="0">
                        <a:effectLst/>
                        <a:latin typeface="Nyala" pitchFamily="2"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dirty="0" err="1">
                          <a:effectLst/>
                          <a:latin typeface="Nyala" pitchFamily="2" charset="0"/>
                        </a:rPr>
                        <a:t>Func</a:t>
                      </a:r>
                      <a:r>
                        <a:rPr lang="en-US" sz="2000" dirty="0">
                          <a:effectLst/>
                          <a:latin typeface="Nyala" pitchFamily="2" charset="0"/>
                        </a:rPr>
                        <a:t> Name</a:t>
                      </a:r>
                      <a:endParaRPr lang="en-US" sz="1800" dirty="0">
                        <a:effectLst/>
                        <a:latin typeface="Nyala" pitchFamily="2"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dirty="0">
                          <a:effectLst/>
                          <a:latin typeface="Nyala" pitchFamily="2" charset="0"/>
                        </a:rPr>
                        <a:t> Description  </a:t>
                      </a:r>
                      <a:endParaRPr lang="en-US" sz="1800" dirty="0">
                        <a:effectLst/>
                        <a:latin typeface="Nyala" pitchFamily="2"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2772485717"/>
                  </a:ext>
                </a:extLst>
              </a:tr>
              <a:tr h="0">
                <a:tc>
                  <a:txBody>
                    <a:bodyPr/>
                    <a:lstStyle/>
                    <a:p>
                      <a:pPr marL="0" marR="0" algn="ctr">
                        <a:lnSpc>
                          <a:spcPct val="107000"/>
                        </a:lnSpc>
                        <a:spcBef>
                          <a:spcPts val="0"/>
                        </a:spcBef>
                        <a:spcAft>
                          <a:spcPts val="0"/>
                        </a:spcAft>
                      </a:pPr>
                      <a:r>
                        <a:rPr lang="en-US" sz="2000">
                          <a:effectLst/>
                          <a:latin typeface="Nyala" pitchFamily="2" charset="0"/>
                        </a:rPr>
                        <a:t>1 </a:t>
                      </a:r>
                      <a:endParaRPr lang="en-US" sz="1800">
                        <a:effectLst/>
                        <a:latin typeface="Nyala" pitchFamily="2"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dirty="0">
                          <a:effectLst/>
                          <a:latin typeface="Nyala" pitchFamily="2" charset="0"/>
                        </a:rPr>
                        <a:t>exit</a:t>
                      </a:r>
                      <a:endParaRPr lang="en-US" sz="1800" dirty="0">
                        <a:effectLst/>
                        <a:latin typeface="Nyala" pitchFamily="2"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lnSpc>
                          <a:spcPct val="107000"/>
                        </a:lnSpc>
                        <a:spcBef>
                          <a:spcPts val="0"/>
                        </a:spcBef>
                        <a:spcAft>
                          <a:spcPts val="0"/>
                        </a:spcAft>
                      </a:pPr>
                      <a:r>
                        <a:rPr lang="en-US" sz="2000" dirty="0">
                          <a:effectLst/>
                          <a:latin typeface="Nyala" pitchFamily="2" charset="0"/>
                        </a:rPr>
                        <a:t> terminate the current process </a:t>
                      </a:r>
                      <a:endParaRPr lang="en-US" sz="1800" dirty="0">
                        <a:effectLst/>
                        <a:latin typeface="Nyala" pitchFamily="2"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2935329205"/>
                  </a:ext>
                </a:extLst>
              </a:tr>
              <a:tr h="0">
                <a:tc>
                  <a:txBody>
                    <a:bodyPr/>
                    <a:lstStyle/>
                    <a:p>
                      <a:pPr marL="0" marR="0" algn="ctr">
                        <a:lnSpc>
                          <a:spcPct val="107000"/>
                        </a:lnSpc>
                        <a:spcBef>
                          <a:spcPts val="0"/>
                        </a:spcBef>
                        <a:spcAft>
                          <a:spcPts val="0"/>
                        </a:spcAft>
                      </a:pPr>
                      <a:r>
                        <a:rPr lang="en-US" sz="2000">
                          <a:effectLst/>
                          <a:latin typeface="Nyala" pitchFamily="2" charset="0"/>
                        </a:rPr>
                        <a:t>2 </a:t>
                      </a:r>
                      <a:endParaRPr lang="en-US" sz="1800">
                        <a:effectLst/>
                        <a:latin typeface="Nyala" pitchFamily="2"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a:effectLst/>
                          <a:latin typeface="Nyala" pitchFamily="2" charset="0"/>
                        </a:rPr>
                        <a:t>fork</a:t>
                      </a:r>
                      <a:endParaRPr lang="en-US" sz="1800">
                        <a:effectLst/>
                        <a:latin typeface="Nyala" pitchFamily="2"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lnSpc>
                          <a:spcPct val="107000"/>
                        </a:lnSpc>
                        <a:spcBef>
                          <a:spcPts val="0"/>
                        </a:spcBef>
                        <a:spcAft>
                          <a:spcPts val="0"/>
                        </a:spcAft>
                      </a:pPr>
                      <a:r>
                        <a:rPr lang="en-US" sz="2000" dirty="0">
                          <a:effectLst/>
                          <a:latin typeface="Nyala" pitchFamily="2" charset="0"/>
                        </a:rPr>
                        <a:t> create a child process</a:t>
                      </a:r>
                      <a:endParaRPr lang="en-US" sz="1800" dirty="0">
                        <a:effectLst/>
                        <a:latin typeface="Nyala" pitchFamily="2"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3466192718"/>
                  </a:ext>
                </a:extLst>
              </a:tr>
              <a:tr h="0">
                <a:tc>
                  <a:txBody>
                    <a:bodyPr/>
                    <a:lstStyle/>
                    <a:p>
                      <a:pPr marL="0" marR="0" algn="ctr">
                        <a:lnSpc>
                          <a:spcPct val="107000"/>
                        </a:lnSpc>
                        <a:spcBef>
                          <a:spcPts val="0"/>
                        </a:spcBef>
                        <a:spcAft>
                          <a:spcPts val="0"/>
                        </a:spcAft>
                      </a:pPr>
                      <a:r>
                        <a:rPr lang="en-US" sz="2000">
                          <a:effectLst/>
                          <a:latin typeface="Nyala" pitchFamily="2" charset="0"/>
                        </a:rPr>
                        <a:t>3 </a:t>
                      </a:r>
                      <a:endParaRPr lang="en-US" sz="1800">
                        <a:effectLst/>
                        <a:latin typeface="Nyala" pitchFamily="2"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a:effectLst/>
                          <a:latin typeface="Nyala" pitchFamily="2" charset="0"/>
                        </a:rPr>
                        <a:t>read</a:t>
                      </a:r>
                      <a:endParaRPr lang="en-US" sz="1800">
                        <a:effectLst/>
                        <a:latin typeface="Nyala" pitchFamily="2"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lnSpc>
                          <a:spcPct val="107000"/>
                        </a:lnSpc>
                        <a:spcBef>
                          <a:spcPts val="0"/>
                        </a:spcBef>
                        <a:spcAft>
                          <a:spcPts val="0"/>
                        </a:spcAft>
                      </a:pPr>
                      <a:r>
                        <a:rPr lang="en-US" sz="2000" dirty="0">
                          <a:effectLst/>
                          <a:latin typeface="Nyala" pitchFamily="2" charset="0"/>
                        </a:rPr>
                        <a:t> read from a file descriptor </a:t>
                      </a:r>
                      <a:endParaRPr lang="en-US" sz="1800" dirty="0">
                        <a:effectLst/>
                        <a:latin typeface="Nyala" pitchFamily="2"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1085299496"/>
                  </a:ext>
                </a:extLst>
              </a:tr>
              <a:tr h="0">
                <a:tc>
                  <a:txBody>
                    <a:bodyPr/>
                    <a:lstStyle/>
                    <a:p>
                      <a:pPr marL="0" marR="0" algn="ctr">
                        <a:lnSpc>
                          <a:spcPct val="107000"/>
                        </a:lnSpc>
                        <a:spcBef>
                          <a:spcPts val="0"/>
                        </a:spcBef>
                        <a:spcAft>
                          <a:spcPts val="0"/>
                        </a:spcAft>
                      </a:pPr>
                      <a:r>
                        <a:rPr lang="en-US" sz="2000">
                          <a:effectLst/>
                          <a:latin typeface="Nyala" pitchFamily="2" charset="0"/>
                        </a:rPr>
                        <a:t>4 </a:t>
                      </a:r>
                      <a:endParaRPr lang="en-US" sz="1800">
                        <a:effectLst/>
                        <a:latin typeface="Nyala" pitchFamily="2"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a:effectLst/>
                          <a:latin typeface="Nyala" pitchFamily="2" charset="0"/>
                        </a:rPr>
                        <a:t>write</a:t>
                      </a:r>
                      <a:endParaRPr lang="en-US" sz="1800">
                        <a:effectLst/>
                        <a:latin typeface="Nyala" pitchFamily="2"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lnSpc>
                          <a:spcPct val="107000"/>
                        </a:lnSpc>
                        <a:spcBef>
                          <a:spcPts val="0"/>
                        </a:spcBef>
                        <a:spcAft>
                          <a:spcPts val="0"/>
                        </a:spcAft>
                      </a:pPr>
                      <a:r>
                        <a:rPr lang="en-US" sz="2000" dirty="0">
                          <a:effectLst/>
                          <a:latin typeface="Nyala" pitchFamily="2" charset="0"/>
                        </a:rPr>
                        <a:t> write to a file descriptor </a:t>
                      </a:r>
                      <a:endParaRPr lang="en-US" sz="1800" dirty="0">
                        <a:effectLst/>
                        <a:latin typeface="Nyala" pitchFamily="2"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869182145"/>
                  </a:ext>
                </a:extLst>
              </a:tr>
              <a:tr h="0">
                <a:tc>
                  <a:txBody>
                    <a:bodyPr/>
                    <a:lstStyle/>
                    <a:p>
                      <a:pPr marL="0" marR="0" algn="ctr">
                        <a:lnSpc>
                          <a:spcPct val="107000"/>
                        </a:lnSpc>
                        <a:spcBef>
                          <a:spcPts val="0"/>
                        </a:spcBef>
                        <a:spcAft>
                          <a:spcPts val="0"/>
                        </a:spcAft>
                      </a:pPr>
                      <a:r>
                        <a:rPr lang="en-US" sz="2000">
                          <a:effectLst/>
                          <a:latin typeface="Nyala" pitchFamily="2" charset="0"/>
                        </a:rPr>
                        <a:t>5 </a:t>
                      </a:r>
                      <a:endParaRPr lang="en-US" sz="1800">
                        <a:effectLst/>
                        <a:latin typeface="Nyala" pitchFamily="2"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a:effectLst/>
                          <a:latin typeface="Nyala" pitchFamily="2" charset="0"/>
                        </a:rPr>
                        <a:t>open </a:t>
                      </a:r>
                      <a:endParaRPr lang="en-US" sz="1800">
                        <a:effectLst/>
                        <a:latin typeface="Nyala" pitchFamily="2"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lnSpc>
                          <a:spcPct val="107000"/>
                        </a:lnSpc>
                        <a:spcBef>
                          <a:spcPts val="0"/>
                        </a:spcBef>
                        <a:spcAft>
                          <a:spcPts val="0"/>
                        </a:spcAft>
                      </a:pPr>
                      <a:r>
                        <a:rPr lang="en-US" sz="2000" dirty="0">
                          <a:effectLst/>
                          <a:latin typeface="Nyala" pitchFamily="2" charset="0"/>
                        </a:rPr>
                        <a:t>open a file or device </a:t>
                      </a:r>
                      <a:endParaRPr lang="en-US" sz="1800" dirty="0">
                        <a:effectLst/>
                        <a:latin typeface="Nyala" pitchFamily="2"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757213704"/>
                  </a:ext>
                </a:extLst>
              </a:tr>
              <a:tr h="0">
                <a:tc>
                  <a:txBody>
                    <a:bodyPr/>
                    <a:lstStyle/>
                    <a:p>
                      <a:pPr marL="0" marR="0" algn="ctr">
                        <a:lnSpc>
                          <a:spcPct val="107000"/>
                        </a:lnSpc>
                        <a:spcBef>
                          <a:spcPts val="0"/>
                        </a:spcBef>
                        <a:spcAft>
                          <a:spcPts val="0"/>
                        </a:spcAft>
                      </a:pPr>
                      <a:r>
                        <a:rPr lang="en-US" sz="2000">
                          <a:effectLst/>
                          <a:latin typeface="Nyala" pitchFamily="2" charset="0"/>
                        </a:rPr>
                        <a:t>6 </a:t>
                      </a:r>
                      <a:endParaRPr lang="en-US" sz="1800">
                        <a:effectLst/>
                        <a:latin typeface="Nyala" pitchFamily="2"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a:effectLst/>
                          <a:latin typeface="Nyala" pitchFamily="2" charset="0"/>
                        </a:rPr>
                        <a:t>close </a:t>
                      </a:r>
                      <a:endParaRPr lang="en-US" sz="1800">
                        <a:effectLst/>
                        <a:latin typeface="Nyala" pitchFamily="2"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lnSpc>
                          <a:spcPct val="107000"/>
                        </a:lnSpc>
                        <a:spcBef>
                          <a:spcPts val="0"/>
                        </a:spcBef>
                        <a:spcAft>
                          <a:spcPts val="0"/>
                        </a:spcAft>
                      </a:pPr>
                      <a:r>
                        <a:rPr lang="en-US" sz="2000" dirty="0">
                          <a:effectLst/>
                          <a:latin typeface="Nyala" pitchFamily="2" charset="0"/>
                        </a:rPr>
                        <a:t>close a file descriptor </a:t>
                      </a:r>
                      <a:endParaRPr lang="en-US" sz="1800" dirty="0">
                        <a:effectLst/>
                        <a:latin typeface="Nyala" pitchFamily="2"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1548347328"/>
                  </a:ext>
                </a:extLst>
              </a:tr>
              <a:tr h="0">
                <a:tc>
                  <a:txBody>
                    <a:bodyPr/>
                    <a:lstStyle/>
                    <a:p>
                      <a:pPr marL="0" marR="0" algn="ctr">
                        <a:lnSpc>
                          <a:spcPct val="107000"/>
                        </a:lnSpc>
                        <a:spcBef>
                          <a:spcPts val="0"/>
                        </a:spcBef>
                        <a:spcAft>
                          <a:spcPts val="0"/>
                        </a:spcAft>
                      </a:pPr>
                      <a:r>
                        <a:rPr lang="en-US" sz="2000">
                          <a:effectLst/>
                          <a:latin typeface="Nyala" pitchFamily="2" charset="0"/>
                        </a:rPr>
                        <a:t>7 </a:t>
                      </a:r>
                      <a:endParaRPr lang="en-US" sz="1800">
                        <a:effectLst/>
                        <a:latin typeface="Nyala" pitchFamily="2"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a:effectLst/>
                          <a:latin typeface="Nyala" pitchFamily="2" charset="0"/>
                        </a:rPr>
                        <a:t>waitpid</a:t>
                      </a:r>
                      <a:endParaRPr lang="en-US" sz="1800">
                        <a:effectLst/>
                        <a:latin typeface="Nyala" pitchFamily="2"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lnSpc>
                          <a:spcPct val="107000"/>
                        </a:lnSpc>
                        <a:spcBef>
                          <a:spcPts val="0"/>
                        </a:spcBef>
                        <a:spcAft>
                          <a:spcPts val="0"/>
                        </a:spcAft>
                      </a:pPr>
                      <a:r>
                        <a:rPr lang="en-US" sz="2000" dirty="0">
                          <a:effectLst/>
                          <a:latin typeface="Nyala" pitchFamily="2" charset="0"/>
                        </a:rPr>
                        <a:t> wait for process termination </a:t>
                      </a:r>
                      <a:endParaRPr lang="en-US" sz="1800" dirty="0">
                        <a:effectLst/>
                        <a:latin typeface="Nyala" pitchFamily="2"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2942853075"/>
                  </a:ext>
                </a:extLst>
              </a:tr>
            </a:tbl>
          </a:graphicData>
        </a:graphic>
      </p:graphicFrame>
      <p:sp>
        <p:nvSpPr>
          <p:cNvPr id="4" name="Footer Placeholder 3"/>
          <p:cNvSpPr>
            <a:spLocks noGrp="1"/>
          </p:cNvSpPr>
          <p:nvPr>
            <p:ph type="ftr" sz="quarter" idx="11"/>
          </p:nvPr>
        </p:nvSpPr>
        <p:spPr>
          <a:xfrm>
            <a:off x="6400800" y="6390986"/>
            <a:ext cx="1981200" cy="365125"/>
          </a:xfrm>
        </p:spPr>
        <p:txBody>
          <a:bodyPr/>
          <a:lstStyle/>
          <a:p>
            <a:r>
              <a:rPr lang="en-US" smtClean="0"/>
              <a:t>Compiled by Yonas A. and Hailemariam M. [2010]</a:t>
            </a:r>
            <a:endParaRPr lang="en-US" dirty="0"/>
          </a:p>
        </p:txBody>
      </p:sp>
      <p:sp>
        <p:nvSpPr>
          <p:cNvPr id="5" name="Slide Number Placeholder 4"/>
          <p:cNvSpPr>
            <a:spLocks noGrp="1"/>
          </p:cNvSpPr>
          <p:nvPr>
            <p:ph type="sldNum" sz="quarter" idx="12"/>
          </p:nvPr>
        </p:nvSpPr>
        <p:spPr/>
        <p:txBody>
          <a:bodyPr/>
          <a:lstStyle/>
          <a:p>
            <a:fld id="{BCEA8348-524D-4A36-8735-4EA0EBDC8BF5}" type="slidenum">
              <a:rPr lang="en-US" smtClean="0"/>
              <a:pPr/>
              <a:t>31</a:t>
            </a:fld>
            <a:endParaRPr lang="en-US"/>
          </a:p>
        </p:txBody>
      </p:sp>
      <p:sp>
        <p:nvSpPr>
          <p:cNvPr id="7" name="Rectangle 1"/>
          <p:cNvSpPr>
            <a:spLocks noChangeArrowheads="1"/>
          </p:cNvSpPr>
          <p:nvPr/>
        </p:nvSpPr>
        <p:spPr bwMode="auto">
          <a:xfrm>
            <a:off x="228600" y="1024415"/>
            <a:ext cx="472440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400" b="1" u="none" strike="noStrike" cap="none" normalizeH="0" baseline="0" dirty="0" smtClean="0">
                <a:ln>
                  <a:noFill/>
                </a:ln>
                <a:solidFill>
                  <a:schemeClr val="tx1"/>
                </a:solidFill>
                <a:effectLst/>
                <a:latin typeface="Comic Sans MS" panose="030F0702030302020204" pitchFamily="66" charset="0"/>
                <a:ea typeface="Calibri" panose="020F0502020204030204" pitchFamily="34" charset="0"/>
                <a:cs typeface="Times New Roman" panose="02020603050405020304" pitchFamily="18" charset="0"/>
              </a:rPr>
              <a:t>here are some of system calls commonly used</a:t>
            </a:r>
            <a:endParaRPr kumimoji="0" lang="en-US" altLang="en-US" sz="2000" b="1" u="none" strike="noStrike" cap="none" normalizeH="0" baseline="0" dirty="0" smtClean="0">
              <a:ln>
                <a:noFill/>
              </a:ln>
              <a:solidFill>
                <a:schemeClr val="tx1"/>
              </a:solidFill>
              <a:effectLst/>
              <a:latin typeface="Comic Sans MS" panose="030F0702030302020204" pitchFamily="66" charset="0"/>
            </a:endParaRPr>
          </a:p>
        </p:txBody>
      </p:sp>
      <p:sp>
        <p:nvSpPr>
          <p:cNvPr id="8" name="Rectangle 7"/>
          <p:cNvSpPr/>
          <p:nvPr/>
        </p:nvSpPr>
        <p:spPr>
          <a:xfrm>
            <a:off x="228600" y="3964461"/>
            <a:ext cx="8839200" cy="2308324"/>
          </a:xfrm>
          <a:prstGeom prst="rect">
            <a:avLst/>
          </a:prstGeom>
        </p:spPr>
        <p:txBody>
          <a:bodyPr wrap="square">
            <a:spAutoFit/>
          </a:bodyPr>
          <a:lstStyle/>
          <a:p>
            <a:pPr marL="342900" indent="-342900">
              <a:buFont typeface="Arial" panose="020B0604020202020204" pitchFamily="34" charset="0"/>
              <a:buChar char="•"/>
            </a:pPr>
            <a:r>
              <a:rPr lang="en-US" sz="2400" dirty="0">
                <a:latin typeface="Nyala" pitchFamily="2" charset="0"/>
              </a:rPr>
              <a:t>The following code snippet shows the use of the system </a:t>
            </a:r>
            <a:r>
              <a:rPr lang="en-US" sz="2400" dirty="0" smtClean="0">
                <a:latin typeface="Nyala" pitchFamily="2" charset="0"/>
              </a:rPr>
              <a:t>call </a:t>
            </a:r>
            <a:r>
              <a:rPr lang="en-US" sz="2400" dirty="0" err="1" smtClean="0">
                <a:solidFill>
                  <a:srgbClr val="0033CC"/>
                </a:solidFill>
                <a:latin typeface="Nyala" pitchFamily="2" charset="0"/>
              </a:rPr>
              <a:t>sys_write</a:t>
            </a:r>
            <a:r>
              <a:rPr lang="en-US" sz="2400" dirty="0">
                <a:solidFill>
                  <a:srgbClr val="0033CC"/>
                </a:solidFill>
                <a:latin typeface="Nyala" pitchFamily="2" charset="0"/>
              </a:rPr>
              <a:t>: </a:t>
            </a:r>
          </a:p>
          <a:p>
            <a:pPr lvl="1"/>
            <a:r>
              <a:rPr lang="en-US" sz="2400" dirty="0" err="1">
                <a:solidFill>
                  <a:srgbClr val="FF0000"/>
                </a:solidFill>
                <a:latin typeface="Nyala" pitchFamily="2" charset="0"/>
              </a:rPr>
              <a:t>mov</a:t>
            </a:r>
            <a:r>
              <a:rPr lang="en-US" sz="2400" dirty="0">
                <a:solidFill>
                  <a:srgbClr val="FF0000"/>
                </a:solidFill>
                <a:latin typeface="Nyala" pitchFamily="2" charset="0"/>
              </a:rPr>
              <a:t> edx,4 ; </a:t>
            </a:r>
            <a:r>
              <a:rPr lang="en-US" sz="2400" dirty="0">
                <a:latin typeface="Nyala" pitchFamily="2" charset="0"/>
              </a:rPr>
              <a:t>message length </a:t>
            </a:r>
          </a:p>
          <a:p>
            <a:pPr lvl="1"/>
            <a:r>
              <a:rPr lang="en-US" sz="2400" dirty="0" err="1">
                <a:solidFill>
                  <a:srgbClr val="FF0000"/>
                </a:solidFill>
                <a:latin typeface="Nyala" pitchFamily="2" charset="0"/>
              </a:rPr>
              <a:t>mov</a:t>
            </a:r>
            <a:r>
              <a:rPr lang="en-US" sz="2400" dirty="0">
                <a:solidFill>
                  <a:srgbClr val="FF0000"/>
                </a:solidFill>
                <a:latin typeface="Nyala" pitchFamily="2" charset="0"/>
              </a:rPr>
              <a:t> </a:t>
            </a:r>
            <a:r>
              <a:rPr lang="en-US" sz="2400" dirty="0" err="1">
                <a:solidFill>
                  <a:srgbClr val="FF0000"/>
                </a:solidFill>
                <a:latin typeface="Nyala" pitchFamily="2" charset="0"/>
              </a:rPr>
              <a:t>ecx,msg</a:t>
            </a:r>
            <a:r>
              <a:rPr lang="en-US" sz="2400" dirty="0">
                <a:solidFill>
                  <a:srgbClr val="FF0000"/>
                </a:solidFill>
                <a:latin typeface="Nyala" pitchFamily="2" charset="0"/>
              </a:rPr>
              <a:t> </a:t>
            </a:r>
            <a:r>
              <a:rPr lang="en-US" sz="2400" dirty="0">
                <a:latin typeface="Nyala" pitchFamily="2" charset="0"/>
              </a:rPr>
              <a:t>; message to write </a:t>
            </a:r>
          </a:p>
          <a:p>
            <a:pPr lvl="1"/>
            <a:r>
              <a:rPr lang="en-US" sz="2400" dirty="0" err="1">
                <a:solidFill>
                  <a:srgbClr val="FF0000"/>
                </a:solidFill>
                <a:latin typeface="Nyala" pitchFamily="2" charset="0"/>
              </a:rPr>
              <a:t>mov</a:t>
            </a:r>
            <a:r>
              <a:rPr lang="en-US" sz="2400" dirty="0">
                <a:solidFill>
                  <a:srgbClr val="FF0000"/>
                </a:solidFill>
                <a:latin typeface="Nyala" pitchFamily="2" charset="0"/>
              </a:rPr>
              <a:t> ebx,1 ; </a:t>
            </a:r>
            <a:r>
              <a:rPr lang="en-US" sz="2400" dirty="0">
                <a:latin typeface="Nyala" pitchFamily="2" charset="0"/>
              </a:rPr>
              <a:t>file descriptor (</a:t>
            </a:r>
            <a:r>
              <a:rPr lang="en-US" sz="2400" dirty="0" err="1">
                <a:latin typeface="Nyala" pitchFamily="2" charset="0"/>
              </a:rPr>
              <a:t>stdout</a:t>
            </a:r>
            <a:r>
              <a:rPr lang="en-US" sz="2400" dirty="0">
                <a:latin typeface="Nyala" pitchFamily="2" charset="0"/>
              </a:rPr>
              <a:t>) </a:t>
            </a:r>
          </a:p>
          <a:p>
            <a:pPr lvl="1"/>
            <a:r>
              <a:rPr lang="en-US" sz="2400" dirty="0" err="1">
                <a:solidFill>
                  <a:srgbClr val="FF0000"/>
                </a:solidFill>
                <a:latin typeface="Nyala" pitchFamily="2" charset="0"/>
              </a:rPr>
              <a:t>mov</a:t>
            </a:r>
            <a:r>
              <a:rPr lang="en-US" sz="2400" dirty="0">
                <a:solidFill>
                  <a:srgbClr val="FF0000"/>
                </a:solidFill>
                <a:latin typeface="Nyala" pitchFamily="2" charset="0"/>
              </a:rPr>
              <a:t> eax,4 ; </a:t>
            </a:r>
            <a:r>
              <a:rPr lang="en-US" sz="2400" dirty="0">
                <a:latin typeface="Nyala" pitchFamily="2" charset="0"/>
              </a:rPr>
              <a:t>system call number (</a:t>
            </a:r>
            <a:r>
              <a:rPr lang="en-US" sz="2400" dirty="0" err="1">
                <a:latin typeface="Nyala" pitchFamily="2" charset="0"/>
              </a:rPr>
              <a:t>sys_write</a:t>
            </a:r>
            <a:r>
              <a:rPr lang="en-US" sz="2400" dirty="0">
                <a:latin typeface="Nyala" pitchFamily="2" charset="0"/>
              </a:rPr>
              <a:t>) </a:t>
            </a:r>
          </a:p>
          <a:p>
            <a:pPr lvl="1"/>
            <a:r>
              <a:rPr lang="en-US" sz="2400" dirty="0" err="1">
                <a:solidFill>
                  <a:srgbClr val="FF0000"/>
                </a:solidFill>
                <a:latin typeface="Nyala" pitchFamily="2" charset="0"/>
              </a:rPr>
              <a:t>int</a:t>
            </a:r>
            <a:r>
              <a:rPr lang="en-US" sz="2400" dirty="0">
                <a:solidFill>
                  <a:srgbClr val="FF0000"/>
                </a:solidFill>
                <a:latin typeface="Nyala" pitchFamily="2" charset="0"/>
              </a:rPr>
              <a:t> 0x80 ; </a:t>
            </a:r>
            <a:r>
              <a:rPr lang="en-US" sz="2400" dirty="0">
                <a:latin typeface="Nyala" pitchFamily="2" charset="0"/>
              </a:rPr>
              <a:t>call kernel(interrupt)</a:t>
            </a:r>
          </a:p>
        </p:txBody>
      </p:sp>
    </p:spTree>
    <p:extLst>
      <p:ext uri="{BB962C8B-B14F-4D97-AF65-F5344CB8AC3E}">
        <p14:creationId xmlns:p14="http://schemas.microsoft.com/office/powerpoint/2010/main" val="259866222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84632"/>
            <a:ext cx="7772400" cy="353568"/>
          </a:xfrm>
        </p:spPr>
        <p:txBody>
          <a:bodyPr>
            <a:noAutofit/>
          </a:bodyPr>
          <a:lstStyle/>
          <a:p>
            <a:pPr algn="r"/>
            <a:r>
              <a:rPr lang="en-US" sz="3600" dirty="0" smtClean="0">
                <a:solidFill>
                  <a:srgbClr val="003399"/>
                </a:solidFill>
                <a:latin typeface="Comic Sans MS" panose="030F0702030302020204" pitchFamily="66" charset="0"/>
              </a:rPr>
              <a:t>Some practical Examples</a:t>
            </a:r>
            <a:endParaRPr lang="en-US" sz="3600" dirty="0">
              <a:solidFill>
                <a:srgbClr val="003399"/>
              </a:solidFill>
              <a:latin typeface="Comic Sans MS" panose="030F0702030302020204" pitchFamily="66" charset="0"/>
            </a:endParaRPr>
          </a:p>
        </p:txBody>
      </p:sp>
      <p:sp>
        <p:nvSpPr>
          <p:cNvPr id="4" name="Footer Placeholder 3"/>
          <p:cNvSpPr>
            <a:spLocks noGrp="1"/>
          </p:cNvSpPr>
          <p:nvPr>
            <p:ph type="ftr" sz="quarter" idx="11"/>
          </p:nvPr>
        </p:nvSpPr>
        <p:spPr>
          <a:xfrm>
            <a:off x="6364766" y="6364090"/>
            <a:ext cx="2057400" cy="365125"/>
          </a:xfrm>
        </p:spPr>
        <p:txBody>
          <a:bodyPr/>
          <a:lstStyle/>
          <a:p>
            <a:r>
              <a:rPr lang="en-US" smtClean="0"/>
              <a:t>Compiled by Yonas A. and Hailemariam M. [2010]</a:t>
            </a:r>
            <a:endParaRPr lang="en-US" dirty="0"/>
          </a:p>
        </p:txBody>
      </p:sp>
      <p:sp>
        <p:nvSpPr>
          <p:cNvPr id="5" name="Slide Number Placeholder 4"/>
          <p:cNvSpPr>
            <a:spLocks noGrp="1"/>
          </p:cNvSpPr>
          <p:nvPr>
            <p:ph type="sldNum" sz="quarter" idx="12"/>
          </p:nvPr>
        </p:nvSpPr>
        <p:spPr/>
        <p:txBody>
          <a:bodyPr/>
          <a:lstStyle/>
          <a:p>
            <a:fld id="{BCEA8348-524D-4A36-8735-4EA0EBDC8BF5}" type="slidenum">
              <a:rPr lang="en-US" smtClean="0"/>
              <a:pPr/>
              <a:t>32</a:t>
            </a:fld>
            <a:endParaRPr lang="en-US"/>
          </a:p>
        </p:txBody>
      </p:sp>
      <p:sp>
        <p:nvSpPr>
          <p:cNvPr id="6" name="Rectangle 1"/>
          <p:cNvSpPr>
            <a:spLocks noGrp="1" noChangeArrowheads="1"/>
          </p:cNvSpPr>
          <p:nvPr>
            <p:ph idx="1"/>
          </p:nvPr>
        </p:nvSpPr>
        <p:spPr bwMode="auto">
          <a:xfrm>
            <a:off x="76201" y="768902"/>
            <a:ext cx="9067799" cy="550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None/>
              <a:tabLst/>
            </a:pPr>
            <a:r>
              <a:rPr kumimoji="0" lang="en-US" altLang="en-US" sz="2200" b="1" i="0" u="none" strike="noStrike" cap="none" normalizeH="0" baseline="0" dirty="0" smtClean="0">
                <a:ln>
                  <a:noFill/>
                </a:ln>
                <a:solidFill>
                  <a:srgbClr val="0033CC"/>
                </a:solidFill>
                <a:effectLst/>
                <a:latin typeface="Nyala" pitchFamily="2" charset="0"/>
                <a:cs typeface="Consolas" panose="020B0609020204030204" pitchFamily="49" charset="0"/>
              </a:rPr>
              <a:t>Important!!!</a:t>
            </a:r>
          </a:p>
          <a:p>
            <a:pPr marL="457200" marR="0" lvl="0" indent="-457200" eaLnBrk="0" fontAlgn="base" hangingPunct="0">
              <a:lnSpc>
                <a:spcPct val="100000"/>
              </a:lnSpc>
              <a:spcBef>
                <a:spcPct val="0"/>
              </a:spcBef>
              <a:spcAft>
                <a:spcPct val="0"/>
              </a:spcAft>
              <a:buClrTx/>
              <a:buSzTx/>
              <a:buFont typeface="+mj-lt"/>
              <a:buAutoNum type="arabicPeriod"/>
              <a:tabLst/>
            </a:pPr>
            <a:r>
              <a:rPr lang="en-US" altLang="en-US" sz="2200" b="1" dirty="0">
                <a:solidFill>
                  <a:srgbClr val="C00000"/>
                </a:solidFill>
                <a:latin typeface="Nyala" pitchFamily="2" charset="0"/>
                <a:cs typeface="Consolas" panose="020B0609020204030204" pitchFamily="49" charset="0"/>
              </a:rPr>
              <a:t>To display a message/value</a:t>
            </a:r>
          </a:p>
          <a:p>
            <a:pPr marL="731520" lvl="1" indent="-457200" eaLnBrk="0" fontAlgn="base" hangingPunct="0">
              <a:lnSpc>
                <a:spcPct val="100000"/>
              </a:lnSpc>
              <a:spcBef>
                <a:spcPct val="0"/>
              </a:spcBef>
              <a:spcAft>
                <a:spcPct val="0"/>
              </a:spcAft>
              <a:buClrTx/>
              <a:buSzTx/>
              <a:buFont typeface="+mj-lt"/>
              <a:buAutoNum type="arabicPeriod"/>
            </a:pPr>
            <a:r>
              <a:rPr lang="en-US" altLang="en-US" sz="2200" b="1" dirty="0" smtClean="0">
                <a:latin typeface="Nyala" pitchFamily="2" charset="0"/>
                <a:cs typeface="Consolas" panose="020B0609020204030204" pitchFamily="49" charset="0"/>
              </a:rPr>
              <a:t>place </a:t>
            </a:r>
            <a:r>
              <a:rPr lang="en-US" altLang="en-US" sz="2200" b="1" dirty="0">
                <a:latin typeface="Nyala" pitchFamily="2" charset="0"/>
                <a:cs typeface="Consolas" panose="020B0609020204030204" pitchFamily="49" charset="0"/>
              </a:rPr>
              <a:t>the address of the </a:t>
            </a:r>
            <a:r>
              <a:rPr lang="en-US" altLang="en-US" sz="2200" b="1" dirty="0" smtClean="0">
                <a:latin typeface="Nyala" pitchFamily="2" charset="0"/>
                <a:cs typeface="Consolas" panose="020B0609020204030204" pitchFamily="49" charset="0"/>
              </a:rPr>
              <a:t>message/value to be displayed </a:t>
            </a:r>
            <a:r>
              <a:rPr lang="en-US" altLang="en-US" sz="2200" b="1" dirty="0">
                <a:latin typeface="Nyala" pitchFamily="2" charset="0"/>
                <a:cs typeface="Consolas" panose="020B0609020204030204" pitchFamily="49" charset="0"/>
              </a:rPr>
              <a:t>to </a:t>
            </a:r>
            <a:r>
              <a:rPr lang="en-US" altLang="en-US" sz="2200" b="1" dirty="0" err="1" smtClean="0">
                <a:latin typeface="Nyala" pitchFamily="2" charset="0"/>
                <a:cs typeface="Consolas" panose="020B0609020204030204" pitchFamily="49" charset="0"/>
              </a:rPr>
              <a:t>ecx</a:t>
            </a:r>
            <a:r>
              <a:rPr lang="en-US" altLang="en-US" sz="2200" b="1" dirty="0" smtClean="0">
                <a:latin typeface="Nyala" pitchFamily="2" charset="0"/>
                <a:cs typeface="Consolas" panose="020B0609020204030204" pitchFamily="49" charset="0"/>
              </a:rPr>
              <a:t> </a:t>
            </a:r>
            <a:r>
              <a:rPr lang="en-US" altLang="en-US" sz="2200" b="1" dirty="0" smtClean="0">
                <a:solidFill>
                  <a:srgbClr val="FF0000"/>
                </a:solidFill>
                <a:latin typeface="Nyala" pitchFamily="2" charset="0"/>
                <a:cs typeface="Consolas" panose="020B0609020204030204" pitchFamily="49" charset="0"/>
              </a:rPr>
              <a:t>(e.g. </a:t>
            </a:r>
            <a:r>
              <a:rPr lang="en-US" altLang="en-US" sz="2200" b="1" dirty="0" err="1" smtClean="0">
                <a:solidFill>
                  <a:srgbClr val="FF0000"/>
                </a:solidFill>
                <a:latin typeface="Nyala" pitchFamily="2" charset="0"/>
                <a:cs typeface="Consolas" panose="020B0609020204030204" pitchFamily="49" charset="0"/>
              </a:rPr>
              <a:t>mov</a:t>
            </a:r>
            <a:r>
              <a:rPr lang="en-US" altLang="en-US" sz="2200" b="1" dirty="0" smtClean="0">
                <a:solidFill>
                  <a:srgbClr val="FF0000"/>
                </a:solidFill>
                <a:latin typeface="Nyala" pitchFamily="2" charset="0"/>
                <a:cs typeface="Consolas" panose="020B0609020204030204" pitchFamily="49" charset="0"/>
              </a:rPr>
              <a:t> </a:t>
            </a:r>
            <a:r>
              <a:rPr lang="en-US" altLang="en-US" sz="2200" b="1" dirty="0" err="1" smtClean="0">
                <a:solidFill>
                  <a:srgbClr val="FF0000"/>
                </a:solidFill>
                <a:latin typeface="Nyala" pitchFamily="2" charset="0"/>
                <a:cs typeface="Consolas" panose="020B0609020204030204" pitchFamily="49" charset="0"/>
              </a:rPr>
              <a:t>ecx,msg</a:t>
            </a:r>
            <a:r>
              <a:rPr lang="en-US" altLang="en-US" sz="2200" b="1" dirty="0" smtClean="0">
                <a:solidFill>
                  <a:srgbClr val="FF0000"/>
                </a:solidFill>
                <a:latin typeface="Nyala" pitchFamily="2" charset="0"/>
                <a:cs typeface="Consolas" panose="020B0609020204030204" pitchFamily="49" charset="0"/>
              </a:rPr>
              <a:t>)</a:t>
            </a:r>
          </a:p>
          <a:p>
            <a:pPr marL="731520" lvl="1" indent="-457200" eaLnBrk="0" fontAlgn="base" hangingPunct="0">
              <a:lnSpc>
                <a:spcPct val="100000"/>
              </a:lnSpc>
              <a:spcBef>
                <a:spcPct val="0"/>
              </a:spcBef>
              <a:spcAft>
                <a:spcPct val="0"/>
              </a:spcAft>
              <a:buClrTx/>
              <a:buSzTx/>
              <a:buFont typeface="+mj-lt"/>
              <a:buAutoNum type="arabicPeriod"/>
            </a:pPr>
            <a:r>
              <a:rPr lang="en-US" altLang="en-US" sz="2200" b="1" dirty="0" smtClean="0">
                <a:latin typeface="Nyala" pitchFamily="2" charset="0"/>
                <a:cs typeface="Consolas" panose="020B0609020204030204" pitchFamily="49" charset="0"/>
              </a:rPr>
              <a:t>place </a:t>
            </a:r>
            <a:r>
              <a:rPr lang="en-US" altLang="en-US" sz="2200" b="1" dirty="0">
                <a:latin typeface="Nyala" pitchFamily="2" charset="0"/>
                <a:cs typeface="Consolas" panose="020B0609020204030204" pitchFamily="49" charset="0"/>
              </a:rPr>
              <a:t>the length of the </a:t>
            </a:r>
            <a:r>
              <a:rPr lang="en-US" altLang="en-US" sz="2200" b="1" dirty="0" smtClean="0">
                <a:latin typeface="Nyala" pitchFamily="2" charset="0"/>
                <a:cs typeface="Consolas" panose="020B0609020204030204" pitchFamily="49" charset="0"/>
              </a:rPr>
              <a:t>message/value to be displayed </a:t>
            </a:r>
            <a:r>
              <a:rPr lang="en-US" altLang="en-US" sz="2200" b="1" dirty="0">
                <a:latin typeface="Nyala" pitchFamily="2" charset="0"/>
                <a:cs typeface="Consolas" panose="020B0609020204030204" pitchFamily="49" charset="0"/>
              </a:rPr>
              <a:t>to </a:t>
            </a:r>
            <a:r>
              <a:rPr lang="en-US" altLang="en-US" sz="2200" b="1" dirty="0" err="1" smtClean="0">
                <a:latin typeface="Nyala" pitchFamily="2" charset="0"/>
                <a:cs typeface="Consolas" panose="020B0609020204030204" pitchFamily="49" charset="0"/>
              </a:rPr>
              <a:t>edx</a:t>
            </a:r>
            <a:r>
              <a:rPr lang="en-US" altLang="en-US" sz="2200" b="1" dirty="0" smtClean="0">
                <a:latin typeface="Nyala" pitchFamily="2" charset="0"/>
                <a:cs typeface="Consolas" panose="020B0609020204030204" pitchFamily="49" charset="0"/>
              </a:rPr>
              <a:t> register </a:t>
            </a:r>
            <a:r>
              <a:rPr lang="en-US" altLang="en-US" sz="2200" b="1" dirty="0" smtClean="0">
                <a:solidFill>
                  <a:srgbClr val="FF0000"/>
                </a:solidFill>
                <a:latin typeface="Nyala" pitchFamily="2" charset="0"/>
                <a:cs typeface="Consolas" panose="020B0609020204030204" pitchFamily="49" charset="0"/>
              </a:rPr>
              <a:t>(e.g. </a:t>
            </a:r>
            <a:r>
              <a:rPr lang="en-US" altLang="en-US" sz="2200" b="1" dirty="0" err="1" smtClean="0">
                <a:solidFill>
                  <a:srgbClr val="FF0000"/>
                </a:solidFill>
                <a:latin typeface="Nyala" pitchFamily="2" charset="0"/>
                <a:cs typeface="Consolas" panose="020B0609020204030204" pitchFamily="49" charset="0"/>
              </a:rPr>
              <a:t>mov</a:t>
            </a:r>
            <a:r>
              <a:rPr lang="en-US" altLang="en-US" sz="2200" b="1" dirty="0" smtClean="0">
                <a:solidFill>
                  <a:srgbClr val="FF0000"/>
                </a:solidFill>
                <a:latin typeface="Nyala" pitchFamily="2" charset="0"/>
                <a:cs typeface="Consolas" panose="020B0609020204030204" pitchFamily="49" charset="0"/>
              </a:rPr>
              <a:t> </a:t>
            </a:r>
            <a:r>
              <a:rPr lang="en-US" altLang="en-US" sz="2200" b="1" dirty="0" err="1" smtClean="0">
                <a:solidFill>
                  <a:srgbClr val="FF0000"/>
                </a:solidFill>
                <a:latin typeface="Nyala" pitchFamily="2" charset="0"/>
                <a:cs typeface="Consolas" panose="020B0609020204030204" pitchFamily="49" charset="0"/>
              </a:rPr>
              <a:t>edx,length</a:t>
            </a:r>
            <a:r>
              <a:rPr lang="en-US" altLang="en-US" sz="2200" b="1" dirty="0" smtClean="0">
                <a:solidFill>
                  <a:srgbClr val="FF0000"/>
                </a:solidFill>
                <a:latin typeface="Nyala" pitchFamily="2" charset="0"/>
                <a:cs typeface="Consolas" panose="020B0609020204030204" pitchFamily="49" charset="0"/>
              </a:rPr>
              <a:t>)</a:t>
            </a:r>
          </a:p>
          <a:p>
            <a:pPr marL="731520" lvl="1" indent="-457200" eaLnBrk="0" fontAlgn="base" hangingPunct="0">
              <a:lnSpc>
                <a:spcPct val="100000"/>
              </a:lnSpc>
              <a:spcBef>
                <a:spcPct val="0"/>
              </a:spcBef>
              <a:spcAft>
                <a:spcPct val="0"/>
              </a:spcAft>
              <a:buClrTx/>
              <a:buSzTx/>
              <a:buFont typeface="+mj-lt"/>
              <a:buAutoNum type="arabicPeriod"/>
            </a:pPr>
            <a:r>
              <a:rPr lang="en-US" altLang="en-US" sz="2200" b="1" dirty="0" smtClean="0">
                <a:latin typeface="Nyala" pitchFamily="2" charset="0"/>
                <a:cs typeface="Consolas" panose="020B0609020204030204" pitchFamily="49" charset="0"/>
              </a:rPr>
              <a:t>Place the </a:t>
            </a:r>
            <a:r>
              <a:rPr lang="en-US" altLang="en-US" sz="2200" b="1" dirty="0" err="1" smtClean="0">
                <a:latin typeface="Nyala" pitchFamily="2" charset="0"/>
                <a:cs typeface="Consolas" panose="020B0609020204030204" pitchFamily="49" charset="0"/>
              </a:rPr>
              <a:t>Sys_write</a:t>
            </a:r>
            <a:r>
              <a:rPr lang="en-US" altLang="en-US" sz="2200" b="1" dirty="0" smtClean="0">
                <a:latin typeface="Nyala" pitchFamily="2" charset="0"/>
                <a:cs typeface="Consolas" panose="020B0609020204030204" pitchFamily="49" charset="0"/>
              </a:rPr>
              <a:t> call number to </a:t>
            </a:r>
            <a:r>
              <a:rPr lang="en-US" altLang="en-US" sz="2200" b="1" dirty="0" err="1" smtClean="0">
                <a:latin typeface="Nyala" pitchFamily="2" charset="0"/>
                <a:cs typeface="Consolas" panose="020B0609020204030204" pitchFamily="49" charset="0"/>
              </a:rPr>
              <a:t>eax</a:t>
            </a:r>
            <a:r>
              <a:rPr lang="en-US" altLang="en-US" sz="2200" b="1" dirty="0" smtClean="0">
                <a:latin typeface="Nyala" pitchFamily="2" charset="0"/>
                <a:cs typeface="Consolas" panose="020B0609020204030204" pitchFamily="49" charset="0"/>
              </a:rPr>
              <a:t> </a:t>
            </a:r>
            <a:r>
              <a:rPr lang="en-US" altLang="en-US" sz="2200" b="1" dirty="0" smtClean="0">
                <a:solidFill>
                  <a:srgbClr val="C00000"/>
                </a:solidFill>
                <a:latin typeface="Nyala" pitchFamily="2" charset="0"/>
                <a:cs typeface="Consolas" panose="020B0609020204030204" pitchFamily="49" charset="0"/>
              </a:rPr>
              <a:t>(e.g.</a:t>
            </a:r>
            <a:r>
              <a:rPr lang="en-US" altLang="en-US" sz="2200" b="1" dirty="0">
                <a:solidFill>
                  <a:srgbClr val="C00000"/>
                </a:solidFill>
                <a:latin typeface="Nyala" pitchFamily="2" charset="0"/>
                <a:cs typeface="Consolas" panose="020B0609020204030204" pitchFamily="49" charset="0"/>
              </a:rPr>
              <a:t> </a:t>
            </a:r>
            <a:r>
              <a:rPr lang="en-US" altLang="en-US" sz="2200" b="1" dirty="0" err="1">
                <a:solidFill>
                  <a:srgbClr val="C00000"/>
                </a:solidFill>
                <a:latin typeface="Nyala" pitchFamily="2" charset="0"/>
                <a:cs typeface="Consolas" panose="020B0609020204030204" pitchFamily="49" charset="0"/>
              </a:rPr>
              <a:t>mov</a:t>
            </a:r>
            <a:r>
              <a:rPr lang="en-US" altLang="en-US" sz="2200" b="1" dirty="0">
                <a:solidFill>
                  <a:srgbClr val="C00000"/>
                </a:solidFill>
                <a:latin typeface="Nyala" pitchFamily="2" charset="0"/>
                <a:cs typeface="Consolas" panose="020B0609020204030204" pitchFamily="49" charset="0"/>
              </a:rPr>
              <a:t> </a:t>
            </a:r>
            <a:r>
              <a:rPr lang="en-US" altLang="en-US" sz="2200" b="1" dirty="0" smtClean="0">
                <a:solidFill>
                  <a:srgbClr val="C00000"/>
                </a:solidFill>
                <a:latin typeface="Nyala" pitchFamily="2" charset="0"/>
                <a:cs typeface="Consolas" panose="020B0609020204030204" pitchFamily="49" charset="0"/>
              </a:rPr>
              <a:t>eax,4)</a:t>
            </a:r>
          </a:p>
          <a:p>
            <a:pPr marL="731520" lvl="1" indent="-457200" eaLnBrk="0" fontAlgn="base" hangingPunct="0">
              <a:lnSpc>
                <a:spcPct val="100000"/>
              </a:lnSpc>
              <a:spcBef>
                <a:spcPct val="0"/>
              </a:spcBef>
              <a:spcAft>
                <a:spcPct val="0"/>
              </a:spcAft>
              <a:buClrTx/>
              <a:buSzTx/>
              <a:buFont typeface="+mj-lt"/>
              <a:buAutoNum type="arabicPeriod"/>
            </a:pPr>
            <a:r>
              <a:rPr lang="en-US" altLang="en-US" sz="2200" b="1" dirty="0" smtClean="0">
                <a:latin typeface="Nyala" pitchFamily="2" charset="0"/>
                <a:cs typeface="Consolas" panose="020B0609020204030204" pitchFamily="49" charset="0"/>
              </a:rPr>
              <a:t>Place the standard output device to </a:t>
            </a:r>
            <a:r>
              <a:rPr lang="en-US" altLang="en-US" sz="2200" b="1" dirty="0" err="1" smtClean="0">
                <a:latin typeface="Nyala" pitchFamily="2" charset="0"/>
                <a:cs typeface="Consolas" panose="020B0609020204030204" pitchFamily="49" charset="0"/>
              </a:rPr>
              <a:t>ebx</a:t>
            </a:r>
            <a:r>
              <a:rPr lang="en-US" altLang="en-US" sz="2200" b="1" dirty="0" smtClean="0">
                <a:solidFill>
                  <a:srgbClr val="C00000"/>
                </a:solidFill>
                <a:latin typeface="Nyala" pitchFamily="2" charset="0"/>
                <a:cs typeface="Consolas" panose="020B0609020204030204" pitchFamily="49" charset="0"/>
              </a:rPr>
              <a:t>(e.g.</a:t>
            </a:r>
            <a:r>
              <a:rPr lang="en-US" altLang="en-US" sz="2200" b="1" dirty="0">
                <a:solidFill>
                  <a:srgbClr val="C00000"/>
                </a:solidFill>
                <a:latin typeface="Nyala" pitchFamily="2" charset="0"/>
                <a:cs typeface="Consolas" panose="020B0609020204030204" pitchFamily="49" charset="0"/>
              </a:rPr>
              <a:t> </a:t>
            </a:r>
            <a:r>
              <a:rPr lang="en-US" altLang="en-US" sz="2200" b="1" dirty="0" err="1">
                <a:solidFill>
                  <a:srgbClr val="C00000"/>
                </a:solidFill>
                <a:latin typeface="Nyala" pitchFamily="2" charset="0"/>
                <a:cs typeface="Consolas" panose="020B0609020204030204" pitchFamily="49" charset="0"/>
              </a:rPr>
              <a:t>mov</a:t>
            </a:r>
            <a:r>
              <a:rPr lang="en-US" altLang="en-US" sz="2200" b="1" dirty="0">
                <a:solidFill>
                  <a:srgbClr val="C00000"/>
                </a:solidFill>
                <a:latin typeface="Nyala" pitchFamily="2" charset="0"/>
                <a:cs typeface="Consolas" panose="020B0609020204030204" pitchFamily="49" charset="0"/>
              </a:rPr>
              <a:t> </a:t>
            </a:r>
            <a:r>
              <a:rPr lang="en-US" altLang="en-US" sz="2200" b="1" dirty="0" smtClean="0">
                <a:solidFill>
                  <a:srgbClr val="C00000"/>
                </a:solidFill>
                <a:latin typeface="Nyala" pitchFamily="2" charset="0"/>
                <a:cs typeface="Consolas" panose="020B0609020204030204" pitchFamily="49" charset="0"/>
              </a:rPr>
              <a:t>ebx,1)</a:t>
            </a:r>
            <a:endParaRPr lang="en-US" altLang="en-US" sz="2200" b="1" dirty="0" smtClean="0">
              <a:latin typeface="Nyala" pitchFamily="2" charset="0"/>
              <a:cs typeface="Consolas" panose="020B0609020204030204" pitchFamily="49" charset="0"/>
            </a:endParaRPr>
          </a:p>
          <a:p>
            <a:pPr marL="731520" lvl="1" indent="-457200" eaLnBrk="0" fontAlgn="base" hangingPunct="0">
              <a:lnSpc>
                <a:spcPct val="100000"/>
              </a:lnSpc>
              <a:spcBef>
                <a:spcPct val="0"/>
              </a:spcBef>
              <a:spcAft>
                <a:spcPct val="0"/>
              </a:spcAft>
              <a:buClrTx/>
              <a:buSzTx/>
              <a:buFont typeface="+mj-lt"/>
              <a:buAutoNum type="arabicPeriod"/>
            </a:pPr>
            <a:r>
              <a:rPr lang="en-US" altLang="en-US" sz="2200" b="1" dirty="0" smtClean="0">
                <a:latin typeface="Nyala" pitchFamily="2" charset="0"/>
                <a:cs typeface="Consolas" panose="020B0609020204030204" pitchFamily="49" charset="0"/>
              </a:rPr>
              <a:t>Call for interrupt </a:t>
            </a:r>
            <a:r>
              <a:rPr lang="en-US" altLang="en-US" sz="2200" b="1" dirty="0" smtClean="0">
                <a:solidFill>
                  <a:srgbClr val="C00000"/>
                </a:solidFill>
                <a:latin typeface="Nyala" pitchFamily="2" charset="0"/>
                <a:cs typeface="Consolas" panose="020B0609020204030204" pitchFamily="49" charset="0"/>
              </a:rPr>
              <a:t>(</a:t>
            </a:r>
            <a:r>
              <a:rPr lang="en-US" altLang="en-US" sz="2200" b="1" dirty="0" err="1" smtClean="0">
                <a:solidFill>
                  <a:srgbClr val="C00000"/>
                </a:solidFill>
                <a:latin typeface="Nyala" pitchFamily="2" charset="0"/>
                <a:cs typeface="Consolas" panose="020B0609020204030204" pitchFamily="49" charset="0"/>
              </a:rPr>
              <a:t>int</a:t>
            </a:r>
            <a:r>
              <a:rPr lang="en-US" altLang="en-US" sz="2200" b="1" dirty="0" smtClean="0">
                <a:solidFill>
                  <a:srgbClr val="C00000"/>
                </a:solidFill>
                <a:latin typeface="Nyala" pitchFamily="2" charset="0"/>
                <a:cs typeface="Consolas" panose="020B0609020204030204" pitchFamily="49" charset="0"/>
              </a:rPr>
              <a:t> 0x80)</a:t>
            </a:r>
          </a:p>
          <a:p>
            <a:pPr marL="731520" lvl="1" indent="-457200" eaLnBrk="0" fontAlgn="base" hangingPunct="0">
              <a:lnSpc>
                <a:spcPct val="100000"/>
              </a:lnSpc>
              <a:spcBef>
                <a:spcPct val="0"/>
              </a:spcBef>
              <a:spcAft>
                <a:spcPct val="0"/>
              </a:spcAft>
              <a:buClrTx/>
              <a:buSzTx/>
              <a:buFont typeface="+mj-lt"/>
              <a:buAutoNum type="arabicPeriod"/>
            </a:pPr>
            <a:endParaRPr lang="en-US" altLang="en-US" sz="2200" b="1" dirty="0">
              <a:solidFill>
                <a:srgbClr val="C00000"/>
              </a:solidFill>
              <a:latin typeface="Nyala" pitchFamily="2" charset="0"/>
              <a:cs typeface="Consolas" panose="020B0609020204030204" pitchFamily="49" charset="0"/>
            </a:endParaRPr>
          </a:p>
          <a:p>
            <a:pPr marL="457200" indent="-457200" eaLnBrk="0" fontAlgn="base" hangingPunct="0">
              <a:lnSpc>
                <a:spcPct val="100000"/>
              </a:lnSpc>
              <a:spcBef>
                <a:spcPct val="0"/>
              </a:spcBef>
              <a:spcAft>
                <a:spcPct val="0"/>
              </a:spcAft>
              <a:buClrTx/>
              <a:buSzTx/>
              <a:buFont typeface="+mj-lt"/>
              <a:buAutoNum type="arabicPeriod"/>
            </a:pPr>
            <a:r>
              <a:rPr lang="en-US" altLang="en-US" sz="2200" b="1" dirty="0" smtClean="0">
                <a:solidFill>
                  <a:srgbClr val="C00000"/>
                </a:solidFill>
                <a:latin typeface="Nyala" pitchFamily="2" charset="0"/>
                <a:cs typeface="Consolas" panose="020B0609020204030204" pitchFamily="49" charset="0"/>
              </a:rPr>
              <a:t>To read data from keyboard</a:t>
            </a:r>
          </a:p>
          <a:p>
            <a:pPr marL="731520" lvl="1" indent="-457200" eaLnBrk="0" fontAlgn="base" hangingPunct="0">
              <a:lnSpc>
                <a:spcPct val="100000"/>
              </a:lnSpc>
              <a:spcBef>
                <a:spcPct val="0"/>
              </a:spcBef>
              <a:spcAft>
                <a:spcPct val="0"/>
              </a:spcAft>
              <a:buClrTx/>
              <a:buSzTx/>
              <a:buFont typeface="+mj-lt"/>
              <a:buAutoNum type="arabicPeriod"/>
            </a:pPr>
            <a:r>
              <a:rPr lang="en-US" altLang="en-US" sz="2200" b="1" dirty="0" smtClean="0">
                <a:latin typeface="Nyala" pitchFamily="2" charset="0"/>
                <a:cs typeface="Consolas" panose="020B0609020204030204" pitchFamily="49" charset="0"/>
              </a:rPr>
              <a:t>Place the </a:t>
            </a:r>
            <a:r>
              <a:rPr lang="en-US" altLang="en-US" sz="2200" b="1" dirty="0" err="1" smtClean="0">
                <a:latin typeface="Nyala" pitchFamily="2" charset="0"/>
                <a:cs typeface="Consolas" panose="020B0609020204030204" pitchFamily="49" charset="0"/>
              </a:rPr>
              <a:t>sys_read</a:t>
            </a:r>
            <a:r>
              <a:rPr lang="en-US" altLang="en-US" sz="2200" b="1" dirty="0" smtClean="0">
                <a:latin typeface="Nyala" pitchFamily="2" charset="0"/>
                <a:cs typeface="Consolas" panose="020B0609020204030204" pitchFamily="49" charset="0"/>
              </a:rPr>
              <a:t> call number to </a:t>
            </a:r>
            <a:r>
              <a:rPr lang="en-US" altLang="en-US" sz="2200" b="1" dirty="0" err="1" smtClean="0">
                <a:latin typeface="Nyala" pitchFamily="2" charset="0"/>
                <a:cs typeface="Consolas" panose="020B0609020204030204" pitchFamily="49" charset="0"/>
              </a:rPr>
              <a:t>eax</a:t>
            </a:r>
            <a:r>
              <a:rPr lang="en-US" altLang="en-US" sz="2200" b="1" dirty="0" smtClean="0">
                <a:solidFill>
                  <a:srgbClr val="C00000"/>
                </a:solidFill>
                <a:latin typeface="Nyala" pitchFamily="2" charset="0"/>
                <a:cs typeface="Consolas" panose="020B0609020204030204" pitchFamily="49" charset="0"/>
              </a:rPr>
              <a:t> (e.g. </a:t>
            </a:r>
            <a:r>
              <a:rPr lang="en-US" altLang="en-US" sz="2200" b="1" dirty="0" err="1" smtClean="0">
                <a:solidFill>
                  <a:srgbClr val="C00000"/>
                </a:solidFill>
                <a:latin typeface="Nyala" pitchFamily="2" charset="0"/>
                <a:cs typeface="Consolas" panose="020B0609020204030204" pitchFamily="49" charset="0"/>
              </a:rPr>
              <a:t>mov</a:t>
            </a:r>
            <a:r>
              <a:rPr lang="en-US" altLang="en-US" sz="2200" b="1" dirty="0" smtClean="0">
                <a:solidFill>
                  <a:srgbClr val="C00000"/>
                </a:solidFill>
                <a:latin typeface="Nyala" pitchFamily="2" charset="0"/>
                <a:cs typeface="Consolas" panose="020B0609020204030204" pitchFamily="49" charset="0"/>
              </a:rPr>
              <a:t> </a:t>
            </a:r>
            <a:r>
              <a:rPr lang="en-US" altLang="en-US" sz="2200" b="1" dirty="0" err="1">
                <a:solidFill>
                  <a:srgbClr val="C00000"/>
                </a:solidFill>
                <a:latin typeface="Nyala" pitchFamily="2" charset="0"/>
                <a:cs typeface="Consolas" panose="020B0609020204030204" pitchFamily="49" charset="0"/>
              </a:rPr>
              <a:t>eax</a:t>
            </a:r>
            <a:r>
              <a:rPr lang="en-US" altLang="en-US" sz="2200" b="1" dirty="0">
                <a:solidFill>
                  <a:srgbClr val="C00000"/>
                </a:solidFill>
                <a:latin typeface="Nyala" pitchFamily="2" charset="0"/>
                <a:cs typeface="Consolas" panose="020B0609020204030204" pitchFamily="49" charset="0"/>
              </a:rPr>
              <a:t>, </a:t>
            </a:r>
            <a:r>
              <a:rPr lang="en-US" altLang="en-US" sz="2200" b="1" dirty="0" smtClean="0">
                <a:solidFill>
                  <a:srgbClr val="C00000"/>
                </a:solidFill>
                <a:latin typeface="Nyala" pitchFamily="2" charset="0"/>
                <a:cs typeface="Consolas" panose="020B0609020204030204" pitchFamily="49" charset="0"/>
              </a:rPr>
              <a:t>3)</a:t>
            </a:r>
          </a:p>
          <a:p>
            <a:pPr marL="731520" lvl="1" indent="-457200" eaLnBrk="0" fontAlgn="base" hangingPunct="0">
              <a:lnSpc>
                <a:spcPct val="100000"/>
              </a:lnSpc>
              <a:spcBef>
                <a:spcPct val="0"/>
              </a:spcBef>
              <a:spcAft>
                <a:spcPct val="0"/>
              </a:spcAft>
              <a:buClrTx/>
              <a:buSzTx/>
              <a:buFont typeface="+mj-lt"/>
              <a:buAutoNum type="arabicPeriod"/>
            </a:pPr>
            <a:r>
              <a:rPr lang="en-US" altLang="en-US" sz="2200" b="1" dirty="0" smtClean="0">
                <a:latin typeface="Nyala" pitchFamily="2" charset="0"/>
                <a:cs typeface="Consolas" panose="020B0609020204030204" pitchFamily="49" charset="0"/>
              </a:rPr>
              <a:t>Place the standard input device no to </a:t>
            </a:r>
            <a:r>
              <a:rPr lang="en-US" altLang="en-US" sz="2200" b="1" dirty="0" err="1" smtClean="0">
                <a:latin typeface="Nyala" pitchFamily="2" charset="0"/>
                <a:cs typeface="Consolas" panose="020B0609020204030204" pitchFamily="49" charset="0"/>
              </a:rPr>
              <a:t>ebx</a:t>
            </a:r>
            <a:r>
              <a:rPr lang="en-US" altLang="en-US" sz="2200" b="1" dirty="0" smtClean="0">
                <a:latin typeface="Nyala" pitchFamily="2" charset="0"/>
                <a:cs typeface="Consolas" panose="020B0609020204030204" pitchFamily="49" charset="0"/>
              </a:rPr>
              <a:t> </a:t>
            </a:r>
            <a:r>
              <a:rPr lang="en-US" altLang="en-US" sz="2200" b="1" dirty="0" smtClean="0">
                <a:solidFill>
                  <a:srgbClr val="C00000"/>
                </a:solidFill>
                <a:latin typeface="Nyala" pitchFamily="2" charset="0"/>
                <a:cs typeface="Consolas" panose="020B0609020204030204" pitchFamily="49" charset="0"/>
              </a:rPr>
              <a:t>(e.g.mov </a:t>
            </a:r>
            <a:r>
              <a:rPr lang="en-US" altLang="en-US" sz="2200" b="1" dirty="0" err="1">
                <a:solidFill>
                  <a:srgbClr val="C00000"/>
                </a:solidFill>
                <a:latin typeface="Nyala" pitchFamily="2" charset="0"/>
                <a:cs typeface="Consolas" panose="020B0609020204030204" pitchFamily="49" charset="0"/>
              </a:rPr>
              <a:t>ebx</a:t>
            </a:r>
            <a:r>
              <a:rPr lang="en-US" altLang="en-US" sz="2200" b="1" dirty="0">
                <a:solidFill>
                  <a:srgbClr val="C00000"/>
                </a:solidFill>
                <a:latin typeface="Nyala" pitchFamily="2" charset="0"/>
                <a:cs typeface="Consolas" panose="020B0609020204030204" pitchFamily="49" charset="0"/>
              </a:rPr>
              <a:t>, </a:t>
            </a:r>
            <a:r>
              <a:rPr lang="en-US" altLang="en-US" sz="2200" b="1" dirty="0" smtClean="0">
                <a:solidFill>
                  <a:srgbClr val="C00000"/>
                </a:solidFill>
                <a:latin typeface="Nyala" pitchFamily="2" charset="0"/>
                <a:cs typeface="Consolas" panose="020B0609020204030204" pitchFamily="49" charset="0"/>
              </a:rPr>
              <a:t>2)</a:t>
            </a:r>
          </a:p>
          <a:p>
            <a:pPr marL="731520" lvl="1" indent="-457200" eaLnBrk="0" fontAlgn="base" hangingPunct="0">
              <a:lnSpc>
                <a:spcPct val="100000"/>
              </a:lnSpc>
              <a:spcBef>
                <a:spcPct val="0"/>
              </a:spcBef>
              <a:spcAft>
                <a:spcPct val="0"/>
              </a:spcAft>
              <a:buClrTx/>
              <a:buSzTx/>
              <a:buFont typeface="+mj-lt"/>
              <a:buAutoNum type="arabicPeriod"/>
            </a:pPr>
            <a:r>
              <a:rPr lang="en-US" altLang="en-US" sz="2200" b="1" dirty="0" smtClean="0">
                <a:latin typeface="Nyala" pitchFamily="2" charset="0"/>
                <a:cs typeface="Consolas" panose="020B0609020204030204" pitchFamily="49" charset="0"/>
              </a:rPr>
              <a:t>Place the address of the data to </a:t>
            </a:r>
            <a:r>
              <a:rPr lang="en-US" altLang="en-US" sz="2200" b="1" dirty="0" err="1" smtClean="0">
                <a:latin typeface="Nyala" pitchFamily="2" charset="0"/>
                <a:cs typeface="Consolas" panose="020B0609020204030204" pitchFamily="49" charset="0"/>
              </a:rPr>
              <a:t>ecx</a:t>
            </a:r>
            <a:r>
              <a:rPr lang="en-US" altLang="en-US" sz="2200" b="1" dirty="0" smtClean="0">
                <a:latin typeface="Nyala" pitchFamily="2" charset="0"/>
                <a:cs typeface="Consolas" panose="020B0609020204030204" pitchFamily="49" charset="0"/>
              </a:rPr>
              <a:t> </a:t>
            </a:r>
            <a:r>
              <a:rPr lang="en-US" altLang="en-US" sz="2200" b="1" dirty="0" smtClean="0">
                <a:solidFill>
                  <a:srgbClr val="FF0000"/>
                </a:solidFill>
                <a:latin typeface="Nyala" pitchFamily="2" charset="0"/>
                <a:cs typeface="Consolas" panose="020B0609020204030204" pitchFamily="49" charset="0"/>
              </a:rPr>
              <a:t>(e.g. </a:t>
            </a:r>
            <a:r>
              <a:rPr lang="en-US" altLang="en-US" sz="2200" b="1" dirty="0" err="1" smtClean="0">
                <a:solidFill>
                  <a:srgbClr val="FF0000"/>
                </a:solidFill>
                <a:latin typeface="Nyala" pitchFamily="2" charset="0"/>
                <a:cs typeface="Consolas" panose="020B0609020204030204" pitchFamily="49" charset="0"/>
              </a:rPr>
              <a:t>mov</a:t>
            </a:r>
            <a:r>
              <a:rPr lang="en-US" altLang="en-US" sz="2200" b="1" dirty="0" smtClean="0">
                <a:solidFill>
                  <a:srgbClr val="FF0000"/>
                </a:solidFill>
                <a:latin typeface="Nyala" pitchFamily="2" charset="0"/>
                <a:cs typeface="Consolas" panose="020B0609020204030204" pitchFamily="49" charset="0"/>
              </a:rPr>
              <a:t> </a:t>
            </a:r>
            <a:r>
              <a:rPr lang="en-US" altLang="en-US" sz="2200" b="1" dirty="0" err="1">
                <a:solidFill>
                  <a:srgbClr val="FF0000"/>
                </a:solidFill>
                <a:latin typeface="Nyala" pitchFamily="2" charset="0"/>
                <a:cs typeface="Consolas" panose="020B0609020204030204" pitchFamily="49" charset="0"/>
              </a:rPr>
              <a:t>ecx</a:t>
            </a:r>
            <a:r>
              <a:rPr lang="en-US" altLang="en-US" sz="2200" b="1" dirty="0">
                <a:solidFill>
                  <a:srgbClr val="FF0000"/>
                </a:solidFill>
                <a:latin typeface="Nyala" pitchFamily="2" charset="0"/>
                <a:cs typeface="Consolas" panose="020B0609020204030204" pitchFamily="49" charset="0"/>
              </a:rPr>
              <a:t>, </a:t>
            </a:r>
            <a:r>
              <a:rPr lang="en-US" altLang="en-US" sz="2200" b="1" dirty="0" err="1" smtClean="0">
                <a:solidFill>
                  <a:srgbClr val="FF0000"/>
                </a:solidFill>
                <a:latin typeface="Nyala" pitchFamily="2" charset="0"/>
                <a:cs typeface="Consolas" panose="020B0609020204030204" pitchFamily="49" charset="0"/>
              </a:rPr>
              <a:t>num</a:t>
            </a:r>
            <a:r>
              <a:rPr lang="en-US" altLang="en-US" sz="2200" b="1" dirty="0" smtClean="0">
                <a:solidFill>
                  <a:srgbClr val="FF0000"/>
                </a:solidFill>
                <a:latin typeface="Nyala" pitchFamily="2" charset="0"/>
                <a:cs typeface="Consolas" panose="020B0609020204030204" pitchFamily="49" charset="0"/>
              </a:rPr>
              <a:t>)</a:t>
            </a:r>
          </a:p>
          <a:p>
            <a:pPr marL="731520" lvl="1" indent="-457200" eaLnBrk="0" fontAlgn="base" hangingPunct="0">
              <a:lnSpc>
                <a:spcPct val="100000"/>
              </a:lnSpc>
              <a:spcBef>
                <a:spcPct val="0"/>
              </a:spcBef>
              <a:spcAft>
                <a:spcPct val="0"/>
              </a:spcAft>
              <a:buClrTx/>
              <a:buSzTx/>
              <a:buFont typeface="+mj-lt"/>
              <a:buAutoNum type="arabicPeriod"/>
            </a:pPr>
            <a:r>
              <a:rPr lang="en-US" altLang="en-US" sz="2200" b="1" dirty="0" smtClean="0">
                <a:latin typeface="Nyala" pitchFamily="2" charset="0"/>
                <a:cs typeface="Consolas" panose="020B0609020204030204" pitchFamily="49" charset="0"/>
              </a:rPr>
              <a:t>Place the size of the data to </a:t>
            </a:r>
            <a:r>
              <a:rPr lang="en-US" altLang="en-US" sz="2200" b="1" dirty="0" err="1" smtClean="0">
                <a:latin typeface="Nyala" pitchFamily="2" charset="0"/>
                <a:cs typeface="Consolas" panose="020B0609020204030204" pitchFamily="49" charset="0"/>
              </a:rPr>
              <a:t>edx</a:t>
            </a:r>
            <a:r>
              <a:rPr lang="en-US" altLang="en-US" sz="2200" b="1" dirty="0" smtClean="0">
                <a:solidFill>
                  <a:srgbClr val="7030A0"/>
                </a:solidFill>
                <a:latin typeface="Nyala" pitchFamily="2" charset="0"/>
                <a:cs typeface="Consolas" panose="020B0609020204030204" pitchFamily="49" charset="0"/>
              </a:rPr>
              <a:t> </a:t>
            </a:r>
            <a:r>
              <a:rPr lang="en-US" altLang="en-US" sz="2200" b="1" dirty="0" smtClean="0">
                <a:solidFill>
                  <a:srgbClr val="FF0000"/>
                </a:solidFill>
                <a:latin typeface="Nyala" pitchFamily="2" charset="0"/>
                <a:cs typeface="Consolas" panose="020B0609020204030204" pitchFamily="49" charset="0"/>
              </a:rPr>
              <a:t>(e.g. </a:t>
            </a:r>
            <a:r>
              <a:rPr lang="en-US" altLang="en-US" sz="2200" b="1" dirty="0" err="1" smtClean="0">
                <a:solidFill>
                  <a:srgbClr val="FF0000"/>
                </a:solidFill>
                <a:latin typeface="Nyala" pitchFamily="2" charset="0"/>
                <a:cs typeface="Consolas" panose="020B0609020204030204" pitchFamily="49" charset="0"/>
              </a:rPr>
              <a:t>mov</a:t>
            </a:r>
            <a:r>
              <a:rPr lang="en-US" altLang="en-US" sz="2200" b="1" dirty="0" smtClean="0">
                <a:solidFill>
                  <a:srgbClr val="FF0000"/>
                </a:solidFill>
                <a:latin typeface="Nyala" pitchFamily="2" charset="0"/>
                <a:cs typeface="Consolas" panose="020B0609020204030204" pitchFamily="49" charset="0"/>
              </a:rPr>
              <a:t> </a:t>
            </a:r>
            <a:r>
              <a:rPr lang="en-US" altLang="en-US" sz="2200" b="1" dirty="0" err="1">
                <a:solidFill>
                  <a:srgbClr val="FF0000"/>
                </a:solidFill>
                <a:latin typeface="Nyala" pitchFamily="2" charset="0"/>
                <a:cs typeface="Consolas" panose="020B0609020204030204" pitchFamily="49" charset="0"/>
              </a:rPr>
              <a:t>edx</a:t>
            </a:r>
            <a:r>
              <a:rPr lang="en-US" altLang="en-US" sz="2200" b="1" dirty="0">
                <a:solidFill>
                  <a:srgbClr val="FF0000"/>
                </a:solidFill>
                <a:latin typeface="Nyala" pitchFamily="2" charset="0"/>
                <a:cs typeface="Consolas" panose="020B0609020204030204" pitchFamily="49" charset="0"/>
              </a:rPr>
              <a:t>, 5 </a:t>
            </a:r>
            <a:r>
              <a:rPr lang="en-US" altLang="en-US" sz="2200" b="1" dirty="0" smtClean="0">
                <a:solidFill>
                  <a:srgbClr val="FF0000"/>
                </a:solidFill>
                <a:latin typeface="Nyala" pitchFamily="2" charset="0"/>
                <a:cs typeface="Consolas" panose="020B0609020204030204" pitchFamily="49" charset="0"/>
              </a:rPr>
              <a:t>)</a:t>
            </a:r>
          </a:p>
          <a:p>
            <a:pPr marL="731520" lvl="1" indent="-457200" eaLnBrk="0" fontAlgn="base" hangingPunct="0">
              <a:lnSpc>
                <a:spcPct val="100000"/>
              </a:lnSpc>
              <a:spcBef>
                <a:spcPct val="0"/>
              </a:spcBef>
              <a:spcAft>
                <a:spcPct val="0"/>
              </a:spcAft>
              <a:buClrTx/>
              <a:buSzTx/>
              <a:buFont typeface="+mj-lt"/>
              <a:buAutoNum type="arabicPeriod"/>
            </a:pPr>
            <a:r>
              <a:rPr lang="en-US" altLang="en-US" sz="2200" b="1" dirty="0" smtClean="0">
                <a:latin typeface="Nyala" pitchFamily="2" charset="0"/>
                <a:cs typeface="Consolas" panose="020B0609020204030204" pitchFamily="49" charset="0"/>
              </a:rPr>
              <a:t>Call for interrupt </a:t>
            </a:r>
            <a:r>
              <a:rPr lang="en-US" altLang="en-US" sz="2200" b="1" dirty="0" smtClean="0">
                <a:solidFill>
                  <a:srgbClr val="FF0000"/>
                </a:solidFill>
                <a:latin typeface="Nyala" pitchFamily="2" charset="0"/>
                <a:cs typeface="Consolas" panose="020B0609020204030204" pitchFamily="49" charset="0"/>
              </a:rPr>
              <a:t>(</a:t>
            </a:r>
            <a:r>
              <a:rPr lang="en-US" altLang="en-US" sz="2200" b="1" dirty="0" err="1" smtClean="0">
                <a:solidFill>
                  <a:srgbClr val="FF0000"/>
                </a:solidFill>
                <a:latin typeface="Nyala" pitchFamily="2" charset="0"/>
                <a:cs typeface="Consolas" panose="020B0609020204030204" pitchFamily="49" charset="0"/>
              </a:rPr>
              <a:t>int</a:t>
            </a:r>
            <a:r>
              <a:rPr lang="en-US" altLang="en-US" sz="2200" b="1" dirty="0" smtClean="0">
                <a:solidFill>
                  <a:srgbClr val="FF0000"/>
                </a:solidFill>
                <a:latin typeface="Nyala" pitchFamily="2" charset="0"/>
                <a:cs typeface="Consolas" panose="020B0609020204030204" pitchFamily="49" charset="0"/>
              </a:rPr>
              <a:t> 80h)</a:t>
            </a:r>
            <a:endParaRPr kumimoji="0" lang="en-US" altLang="en-US" sz="2200" b="1" i="0" u="none" strike="noStrike" cap="none" normalizeH="0" baseline="0" dirty="0" smtClean="0">
              <a:ln>
                <a:noFill/>
              </a:ln>
              <a:solidFill>
                <a:srgbClr val="FF0000"/>
              </a:solidFill>
              <a:effectLst/>
              <a:latin typeface="Nyala" pitchFamily="2" charset="0"/>
              <a:cs typeface="Consolas" panose="020B0609020204030204" pitchFamily="49" charset="0"/>
            </a:endParaRPr>
          </a:p>
        </p:txBody>
      </p:sp>
    </p:spTree>
    <p:extLst>
      <p:ext uri="{BB962C8B-B14F-4D97-AF65-F5344CB8AC3E}">
        <p14:creationId xmlns:p14="http://schemas.microsoft.com/office/powerpoint/2010/main" val="3788685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 calcmode="lin" valueType="num">
                                      <p:cBhvr additive="base">
                                        <p:cTn id="37"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xEl>
                                              <p:pRg st="6" end="6"/>
                                            </p:txEl>
                                          </p:spTgt>
                                        </p:tgtEl>
                                        <p:attrNameLst>
                                          <p:attrName>style.visibility</p:attrName>
                                        </p:attrNameLst>
                                      </p:cBhvr>
                                      <p:to>
                                        <p:strVal val="visible"/>
                                      </p:to>
                                    </p:set>
                                    <p:anim calcmode="lin" valueType="num">
                                      <p:cBhvr additive="base">
                                        <p:cTn id="43"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
                                            <p:txEl>
                                              <p:pRg st="8" end="8"/>
                                            </p:txEl>
                                          </p:spTgt>
                                        </p:tgtEl>
                                        <p:attrNameLst>
                                          <p:attrName>style.visibility</p:attrName>
                                        </p:attrNameLst>
                                      </p:cBhvr>
                                      <p:to>
                                        <p:strVal val="visible"/>
                                      </p:to>
                                    </p:set>
                                    <p:anim calcmode="lin" valueType="num">
                                      <p:cBhvr additive="base">
                                        <p:cTn id="49" dur="500" fill="hold"/>
                                        <p:tgtEl>
                                          <p:spTgt spid="6">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6">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6">
                                            <p:txEl>
                                              <p:pRg st="9" end="9"/>
                                            </p:txEl>
                                          </p:spTgt>
                                        </p:tgtEl>
                                        <p:attrNameLst>
                                          <p:attrName>style.visibility</p:attrName>
                                        </p:attrNameLst>
                                      </p:cBhvr>
                                      <p:to>
                                        <p:strVal val="visible"/>
                                      </p:to>
                                    </p:set>
                                    <p:anim calcmode="lin" valueType="num">
                                      <p:cBhvr additive="base">
                                        <p:cTn id="55" dur="500" fill="hold"/>
                                        <p:tgtEl>
                                          <p:spTgt spid="6">
                                            <p:txEl>
                                              <p:pRg st="9" end="9"/>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6">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6">
                                            <p:txEl>
                                              <p:pRg st="10" end="10"/>
                                            </p:txEl>
                                          </p:spTgt>
                                        </p:tgtEl>
                                        <p:attrNameLst>
                                          <p:attrName>style.visibility</p:attrName>
                                        </p:attrNameLst>
                                      </p:cBhvr>
                                      <p:to>
                                        <p:strVal val="visible"/>
                                      </p:to>
                                    </p:set>
                                    <p:anim calcmode="lin" valueType="num">
                                      <p:cBhvr additive="base">
                                        <p:cTn id="61" dur="500" fill="hold"/>
                                        <p:tgtEl>
                                          <p:spTgt spid="6">
                                            <p:txEl>
                                              <p:pRg st="10" end="1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6">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6">
                                            <p:txEl>
                                              <p:pRg st="11" end="11"/>
                                            </p:txEl>
                                          </p:spTgt>
                                        </p:tgtEl>
                                        <p:attrNameLst>
                                          <p:attrName>style.visibility</p:attrName>
                                        </p:attrNameLst>
                                      </p:cBhvr>
                                      <p:to>
                                        <p:strVal val="visible"/>
                                      </p:to>
                                    </p:set>
                                    <p:anim calcmode="lin" valueType="num">
                                      <p:cBhvr additive="base">
                                        <p:cTn id="67" dur="500" fill="hold"/>
                                        <p:tgtEl>
                                          <p:spTgt spid="6">
                                            <p:txEl>
                                              <p:pRg st="11" end="11"/>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6">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6">
                                            <p:txEl>
                                              <p:pRg st="12" end="12"/>
                                            </p:txEl>
                                          </p:spTgt>
                                        </p:tgtEl>
                                        <p:attrNameLst>
                                          <p:attrName>style.visibility</p:attrName>
                                        </p:attrNameLst>
                                      </p:cBhvr>
                                      <p:to>
                                        <p:strVal val="visible"/>
                                      </p:to>
                                    </p:set>
                                    <p:anim calcmode="lin" valueType="num">
                                      <p:cBhvr additive="base">
                                        <p:cTn id="73" dur="500" fill="hold"/>
                                        <p:tgtEl>
                                          <p:spTgt spid="6">
                                            <p:txEl>
                                              <p:pRg st="12" end="12"/>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6">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6">
                                            <p:txEl>
                                              <p:pRg st="13" end="13"/>
                                            </p:txEl>
                                          </p:spTgt>
                                        </p:tgtEl>
                                        <p:attrNameLst>
                                          <p:attrName>style.visibility</p:attrName>
                                        </p:attrNameLst>
                                      </p:cBhvr>
                                      <p:to>
                                        <p:strVal val="visible"/>
                                      </p:to>
                                    </p:set>
                                    <p:anim calcmode="lin" valueType="num">
                                      <p:cBhvr additive="base">
                                        <p:cTn id="79" dur="500" fill="hold"/>
                                        <p:tgtEl>
                                          <p:spTgt spid="6">
                                            <p:txEl>
                                              <p:pRg st="13" end="13"/>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6">
                                            <p:txEl>
                                              <p:pRg st="13" end="1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84632"/>
            <a:ext cx="7772400" cy="353568"/>
          </a:xfrm>
        </p:spPr>
        <p:txBody>
          <a:bodyPr>
            <a:noAutofit/>
          </a:bodyPr>
          <a:lstStyle/>
          <a:p>
            <a:pPr algn="r"/>
            <a:r>
              <a:rPr lang="en-US" sz="3600" dirty="0" smtClean="0">
                <a:solidFill>
                  <a:srgbClr val="003399"/>
                </a:solidFill>
                <a:latin typeface="Comic Sans MS" panose="030F0702030302020204" pitchFamily="66" charset="0"/>
              </a:rPr>
              <a:t>Some practical Examples</a:t>
            </a:r>
            <a:endParaRPr lang="en-US" sz="3600" dirty="0">
              <a:solidFill>
                <a:srgbClr val="003399"/>
              </a:solidFill>
              <a:latin typeface="Comic Sans MS" panose="030F0702030302020204" pitchFamily="66" charset="0"/>
            </a:endParaRPr>
          </a:p>
        </p:txBody>
      </p:sp>
      <p:sp>
        <p:nvSpPr>
          <p:cNvPr id="4" name="Footer Placeholder 3"/>
          <p:cNvSpPr>
            <a:spLocks noGrp="1"/>
          </p:cNvSpPr>
          <p:nvPr>
            <p:ph type="ftr" sz="quarter" idx="11"/>
          </p:nvPr>
        </p:nvSpPr>
        <p:spPr>
          <a:xfrm>
            <a:off x="6364766" y="6364090"/>
            <a:ext cx="2057400" cy="365125"/>
          </a:xfrm>
        </p:spPr>
        <p:txBody>
          <a:bodyPr/>
          <a:lstStyle/>
          <a:p>
            <a:r>
              <a:rPr lang="en-US" smtClean="0"/>
              <a:t>Compiled by Yonas A. and Hailemariam M. [2010]</a:t>
            </a:r>
            <a:endParaRPr lang="en-US" dirty="0"/>
          </a:p>
        </p:txBody>
      </p:sp>
      <p:sp>
        <p:nvSpPr>
          <p:cNvPr id="5" name="Slide Number Placeholder 4"/>
          <p:cNvSpPr>
            <a:spLocks noGrp="1"/>
          </p:cNvSpPr>
          <p:nvPr>
            <p:ph type="sldNum" sz="quarter" idx="12"/>
          </p:nvPr>
        </p:nvSpPr>
        <p:spPr/>
        <p:txBody>
          <a:bodyPr/>
          <a:lstStyle/>
          <a:p>
            <a:fld id="{BCEA8348-524D-4A36-8735-4EA0EBDC8BF5}" type="slidenum">
              <a:rPr lang="en-US" smtClean="0"/>
              <a:pPr/>
              <a:t>33</a:t>
            </a:fld>
            <a:endParaRPr lang="en-US"/>
          </a:p>
        </p:txBody>
      </p:sp>
      <p:sp>
        <p:nvSpPr>
          <p:cNvPr id="6" name="Rectangle 1"/>
          <p:cNvSpPr>
            <a:spLocks noGrp="1" noChangeArrowheads="1"/>
          </p:cNvSpPr>
          <p:nvPr>
            <p:ph idx="1"/>
          </p:nvPr>
        </p:nvSpPr>
        <p:spPr bwMode="auto">
          <a:xfrm>
            <a:off x="128397" y="1822717"/>
            <a:ext cx="8887205" cy="4893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457200" marR="0" lvl="0" indent="-457200" algn="l" defTabSz="914400" rtl="0" eaLnBrk="0" fontAlgn="base" latinLnBrk="0" hangingPunct="0">
              <a:lnSpc>
                <a:spcPct val="100000"/>
              </a:lnSpc>
              <a:spcBef>
                <a:spcPct val="0"/>
              </a:spcBef>
              <a:spcAft>
                <a:spcPct val="0"/>
              </a:spcAft>
              <a:buClrTx/>
              <a:buSzTx/>
              <a:buFont typeface="+mj-lt"/>
              <a:buAutoNum type="arabicPeriod"/>
              <a:tabLst/>
            </a:pPr>
            <a:r>
              <a:rPr kumimoji="0" lang="en-US" altLang="en-US" sz="2400" b="1" i="0" u="none" strike="noStrike" cap="none" normalizeH="0" baseline="0" dirty="0" err="1" smtClean="0">
                <a:ln>
                  <a:noFill/>
                </a:ln>
                <a:solidFill>
                  <a:srgbClr val="0033CC"/>
                </a:solidFill>
                <a:effectLst/>
                <a:latin typeface="Nyala" pitchFamily="2" charset="0"/>
                <a:cs typeface="Consolas" panose="020B0609020204030204" pitchFamily="49" charset="0"/>
              </a:rPr>
              <a:t>section.data</a:t>
            </a:r>
            <a:endParaRPr kumimoji="0" lang="en-US" altLang="en-US" sz="2400" b="1" i="0" u="none" strike="noStrike" cap="none" normalizeH="0" baseline="0" dirty="0" smtClean="0">
              <a:ln>
                <a:noFill/>
              </a:ln>
              <a:solidFill>
                <a:srgbClr val="0033CC"/>
              </a:solidFill>
              <a:effectLst/>
              <a:latin typeface="Nyala" pitchFamily="2" charset="0"/>
              <a:cs typeface="Consolas" panose="020B0609020204030204" pitchFamily="49" charset="0"/>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eriod"/>
              <a:tabLst/>
            </a:pPr>
            <a:r>
              <a:rPr kumimoji="0" lang="en-US" altLang="en-US" sz="2400" b="0" i="0" u="none" strike="noStrike" cap="none" normalizeH="0" baseline="0" dirty="0" err="1" smtClean="0">
                <a:ln>
                  <a:noFill/>
                </a:ln>
                <a:solidFill>
                  <a:srgbClr val="FF0000"/>
                </a:solidFill>
                <a:effectLst/>
                <a:latin typeface="Nyala" pitchFamily="2" charset="0"/>
                <a:cs typeface="Consolas" panose="020B0609020204030204" pitchFamily="49" charset="0"/>
              </a:rPr>
              <a:t>msg</a:t>
            </a:r>
            <a:r>
              <a:rPr kumimoji="0" lang="en-US" altLang="en-US" sz="2400" b="0" i="0" u="none" strike="noStrike" cap="none" normalizeH="0" baseline="0" dirty="0" smtClean="0">
                <a:ln>
                  <a:noFill/>
                </a:ln>
                <a:solidFill>
                  <a:schemeClr val="tx1"/>
                </a:solidFill>
                <a:effectLst/>
                <a:latin typeface="Nyala" pitchFamily="2" charset="0"/>
                <a:cs typeface="Consolas" panose="020B0609020204030204" pitchFamily="49" charset="0"/>
              </a:rPr>
              <a:t> </a:t>
            </a:r>
            <a:r>
              <a:rPr kumimoji="0" lang="en-US" altLang="en-US" sz="2400" b="0" i="0" u="none" strike="noStrike" cap="none" normalizeH="0" baseline="0" dirty="0" err="1" smtClean="0">
                <a:ln>
                  <a:noFill/>
                </a:ln>
                <a:solidFill>
                  <a:srgbClr val="002060"/>
                </a:solidFill>
                <a:effectLst/>
                <a:latin typeface="Nyala" pitchFamily="2" charset="0"/>
                <a:cs typeface="Consolas" panose="020B0609020204030204" pitchFamily="49" charset="0"/>
              </a:rPr>
              <a:t>db</a:t>
            </a:r>
            <a:r>
              <a:rPr kumimoji="0" lang="en-US" altLang="en-US" sz="2400" b="0" i="0" u="none" strike="noStrike" cap="none" normalizeH="0" baseline="0" dirty="0" smtClean="0">
                <a:ln>
                  <a:noFill/>
                </a:ln>
                <a:solidFill>
                  <a:srgbClr val="002060"/>
                </a:solidFill>
                <a:effectLst/>
                <a:latin typeface="Nyala" pitchFamily="2" charset="0"/>
                <a:cs typeface="Consolas" panose="020B0609020204030204" pitchFamily="49" charset="0"/>
              </a:rPr>
              <a:t> </a:t>
            </a:r>
            <a:r>
              <a:rPr kumimoji="0" lang="en-US" altLang="en-US" sz="2400" b="0" i="0" u="none" strike="noStrike" cap="none" normalizeH="0" baseline="0" dirty="0" smtClean="0">
                <a:ln>
                  <a:noFill/>
                </a:ln>
                <a:solidFill>
                  <a:srgbClr val="7030A0"/>
                </a:solidFill>
                <a:effectLst/>
                <a:latin typeface="Nyala" pitchFamily="2" charset="0"/>
                <a:cs typeface="Consolas" panose="020B0609020204030204" pitchFamily="49" charset="0"/>
              </a:rPr>
              <a:t>'Hello World!', 0Ah</a:t>
            </a:r>
            <a:r>
              <a:rPr kumimoji="0" lang="en-US" altLang="en-US" sz="2400" b="0" i="0" u="none" strike="noStrike" cap="none" normalizeH="0" baseline="0" dirty="0" smtClean="0">
                <a:ln>
                  <a:noFill/>
                </a:ln>
                <a:solidFill>
                  <a:schemeClr val="tx1"/>
                </a:solidFill>
                <a:effectLst/>
                <a:latin typeface="Nyala" pitchFamily="2" charset="0"/>
                <a:cs typeface="Consolas" panose="020B0609020204030204" pitchFamily="49" charset="0"/>
              </a:rPr>
              <a:t>; assign </a:t>
            </a:r>
            <a:r>
              <a:rPr kumimoji="0" lang="en-US" altLang="en-US" sz="2400" b="0" i="0" u="none" strike="noStrike" cap="none" normalizeH="0" baseline="0" dirty="0" err="1" smtClean="0">
                <a:ln>
                  <a:noFill/>
                </a:ln>
                <a:solidFill>
                  <a:schemeClr val="tx1"/>
                </a:solidFill>
                <a:effectLst/>
                <a:latin typeface="Nyala" pitchFamily="2" charset="0"/>
                <a:cs typeface="Consolas" panose="020B0609020204030204" pitchFamily="49" charset="0"/>
              </a:rPr>
              <a:t>msg</a:t>
            </a:r>
            <a:r>
              <a:rPr kumimoji="0" lang="en-US" altLang="en-US" sz="2400" b="0" i="0" u="none" strike="noStrike" cap="none" normalizeH="0" baseline="0" dirty="0" smtClean="0">
                <a:ln>
                  <a:noFill/>
                </a:ln>
                <a:solidFill>
                  <a:schemeClr val="tx1"/>
                </a:solidFill>
                <a:effectLst/>
                <a:latin typeface="Nyala" pitchFamily="2" charset="0"/>
                <a:cs typeface="Consolas" panose="020B0609020204030204" pitchFamily="49" charset="0"/>
              </a:rPr>
              <a:t> variable with your message string</a:t>
            </a:r>
          </a:p>
          <a:p>
            <a:pPr marL="457200" marR="0" lvl="0" indent="-457200" algn="l" defTabSz="914400" rtl="0" eaLnBrk="0" fontAlgn="base" latinLnBrk="0" hangingPunct="0">
              <a:lnSpc>
                <a:spcPct val="100000"/>
              </a:lnSpc>
              <a:spcBef>
                <a:spcPct val="0"/>
              </a:spcBef>
              <a:spcAft>
                <a:spcPct val="0"/>
              </a:spcAft>
              <a:buClrTx/>
              <a:buSzTx/>
              <a:buFont typeface="+mj-lt"/>
              <a:buAutoNum type="arabicPeriod"/>
              <a:tabLst/>
            </a:pPr>
            <a:r>
              <a:rPr kumimoji="0" lang="en-US" altLang="en-US" sz="2400" b="1" i="0" u="none" strike="noStrike" cap="none" normalizeH="0" baseline="0" dirty="0" smtClean="0">
                <a:ln>
                  <a:noFill/>
                </a:ln>
                <a:solidFill>
                  <a:srgbClr val="0033CC"/>
                </a:solidFill>
                <a:effectLst/>
                <a:latin typeface="Nyala" pitchFamily="2" charset="0"/>
                <a:cs typeface="Consolas" panose="020B0609020204030204" pitchFamily="49" charset="0"/>
              </a:rPr>
              <a:t>SECTION .text</a:t>
            </a:r>
          </a:p>
          <a:p>
            <a:pPr marL="457200" marR="0" lvl="0" indent="-457200" algn="l" defTabSz="914400" rtl="0" eaLnBrk="0" fontAlgn="base" latinLnBrk="0" hangingPunct="0">
              <a:lnSpc>
                <a:spcPct val="100000"/>
              </a:lnSpc>
              <a:spcBef>
                <a:spcPct val="0"/>
              </a:spcBef>
              <a:spcAft>
                <a:spcPct val="0"/>
              </a:spcAft>
              <a:buClrTx/>
              <a:buSzTx/>
              <a:buFont typeface="+mj-lt"/>
              <a:buAutoNum type="arabicPeriod"/>
              <a:tabLst/>
            </a:pPr>
            <a:r>
              <a:rPr kumimoji="0" lang="en-US" altLang="en-US" sz="2400" b="1" i="0" u="none" strike="noStrike" cap="none" normalizeH="0" baseline="0" dirty="0" smtClean="0">
                <a:ln>
                  <a:noFill/>
                </a:ln>
                <a:solidFill>
                  <a:srgbClr val="0033CC"/>
                </a:solidFill>
                <a:effectLst/>
                <a:latin typeface="Nyala" pitchFamily="2" charset="0"/>
                <a:cs typeface="Consolas" panose="020B0609020204030204" pitchFamily="49" charset="0"/>
              </a:rPr>
              <a:t>global  _start</a:t>
            </a:r>
          </a:p>
          <a:p>
            <a:pPr marL="457200" marR="0" lvl="0" indent="-457200" algn="l" defTabSz="914400" rtl="0" eaLnBrk="0" fontAlgn="base" latinLnBrk="0" hangingPunct="0">
              <a:lnSpc>
                <a:spcPct val="100000"/>
              </a:lnSpc>
              <a:spcBef>
                <a:spcPct val="0"/>
              </a:spcBef>
              <a:spcAft>
                <a:spcPct val="0"/>
              </a:spcAft>
              <a:buClrTx/>
              <a:buSzTx/>
              <a:buFont typeface="+mj-lt"/>
              <a:buAutoNum type="arabicPeriod"/>
              <a:tabLst/>
            </a:pPr>
            <a:r>
              <a:rPr kumimoji="0" lang="en-US" altLang="en-US" sz="2400" b="1" i="0" u="none" strike="noStrike" cap="none" normalizeH="0" baseline="0" dirty="0" smtClean="0">
                <a:ln>
                  <a:noFill/>
                </a:ln>
                <a:solidFill>
                  <a:srgbClr val="0033CC"/>
                </a:solidFill>
                <a:effectLst/>
                <a:latin typeface="Nyala" pitchFamily="2" charset="0"/>
                <a:cs typeface="Consolas" panose="020B0609020204030204" pitchFamily="49" charset="0"/>
              </a:rPr>
              <a:t>_start:</a:t>
            </a:r>
          </a:p>
          <a:p>
            <a:pPr marL="457200" marR="0" lvl="0" indent="-457200" algn="l" defTabSz="914400" rtl="0" eaLnBrk="0" fontAlgn="base" latinLnBrk="0" hangingPunct="0">
              <a:lnSpc>
                <a:spcPct val="100000"/>
              </a:lnSpc>
              <a:spcBef>
                <a:spcPct val="0"/>
              </a:spcBef>
              <a:spcAft>
                <a:spcPct val="0"/>
              </a:spcAft>
              <a:buClrTx/>
              <a:buSzTx/>
              <a:buFont typeface="+mj-lt"/>
              <a:buAutoNum type="arabicPeriod"/>
              <a:tabLst/>
            </a:pPr>
            <a:r>
              <a:rPr kumimoji="0" lang="en-US" altLang="en-US" sz="2400" b="1" i="0" u="none" strike="noStrike" cap="none" normalizeH="0" baseline="0" dirty="0" err="1" smtClean="0">
                <a:ln>
                  <a:noFill/>
                </a:ln>
                <a:solidFill>
                  <a:srgbClr val="FF0000"/>
                </a:solidFill>
                <a:effectLst/>
                <a:latin typeface="Nyala" pitchFamily="2" charset="0"/>
                <a:cs typeface="Consolas" panose="020B0609020204030204" pitchFamily="49" charset="0"/>
              </a:rPr>
              <a:t>mov</a:t>
            </a:r>
            <a:r>
              <a:rPr kumimoji="0" lang="en-US" altLang="en-US" sz="2400" b="1" i="0" u="none" strike="noStrike" cap="none" normalizeH="0" baseline="0" dirty="0" smtClean="0">
                <a:ln>
                  <a:noFill/>
                </a:ln>
                <a:solidFill>
                  <a:srgbClr val="FF0000"/>
                </a:solidFill>
                <a:effectLst/>
                <a:latin typeface="Nyala" pitchFamily="2" charset="0"/>
                <a:cs typeface="Consolas" panose="020B0609020204030204" pitchFamily="49" charset="0"/>
              </a:rPr>
              <a:t> </a:t>
            </a:r>
            <a:r>
              <a:rPr kumimoji="0" lang="en-US" altLang="en-US" sz="2400" b="1" i="0" u="none" strike="noStrike" cap="none" normalizeH="0" baseline="0" dirty="0" err="1" smtClean="0">
                <a:ln>
                  <a:noFill/>
                </a:ln>
                <a:solidFill>
                  <a:srgbClr val="FF0000"/>
                </a:solidFill>
                <a:effectLst/>
                <a:latin typeface="Nyala" pitchFamily="2" charset="0"/>
                <a:cs typeface="Consolas" panose="020B0609020204030204" pitchFamily="49" charset="0"/>
              </a:rPr>
              <a:t>edx</a:t>
            </a:r>
            <a:r>
              <a:rPr kumimoji="0" lang="en-US" altLang="en-US" sz="2400" b="1" i="0" u="none" strike="noStrike" cap="none" normalizeH="0" baseline="0" dirty="0" smtClean="0">
                <a:ln>
                  <a:noFill/>
                </a:ln>
                <a:solidFill>
                  <a:srgbClr val="FF0000"/>
                </a:solidFill>
                <a:effectLst/>
                <a:latin typeface="Nyala" pitchFamily="2" charset="0"/>
                <a:cs typeface="Consolas" panose="020B0609020204030204" pitchFamily="49" charset="0"/>
              </a:rPr>
              <a:t>, 13</a:t>
            </a:r>
            <a:r>
              <a:rPr kumimoji="0" lang="en-US" altLang="en-US" sz="2400" b="0" i="0" u="none" strike="noStrike" cap="none" normalizeH="0" baseline="0" dirty="0" smtClean="0">
                <a:ln>
                  <a:noFill/>
                </a:ln>
                <a:solidFill>
                  <a:schemeClr val="tx1"/>
                </a:solidFill>
                <a:effectLst/>
                <a:latin typeface="Nyala" pitchFamily="2" charset="0"/>
                <a:cs typeface="Consolas" panose="020B0609020204030204" pitchFamily="49" charset="0"/>
              </a:rPr>
              <a:t> ; number of bytes to write - one for each letter plus 0Ah (line feed character)</a:t>
            </a:r>
          </a:p>
          <a:p>
            <a:pPr marL="457200" marR="0" lvl="0" indent="-457200" algn="l" defTabSz="914400" rtl="0" eaLnBrk="0" fontAlgn="base" latinLnBrk="0" hangingPunct="0">
              <a:lnSpc>
                <a:spcPct val="100000"/>
              </a:lnSpc>
              <a:spcBef>
                <a:spcPct val="0"/>
              </a:spcBef>
              <a:spcAft>
                <a:spcPct val="0"/>
              </a:spcAft>
              <a:buClrTx/>
              <a:buSzTx/>
              <a:buFont typeface="+mj-lt"/>
              <a:buAutoNum type="arabicPeriod"/>
              <a:tabLst/>
            </a:pPr>
            <a:r>
              <a:rPr kumimoji="0" lang="en-US" altLang="en-US" sz="2400" b="1" i="0" u="none" strike="noStrike" cap="none" normalizeH="0" baseline="0" dirty="0" err="1" smtClean="0">
                <a:ln>
                  <a:noFill/>
                </a:ln>
                <a:solidFill>
                  <a:srgbClr val="FF0000"/>
                </a:solidFill>
                <a:effectLst/>
                <a:latin typeface="Nyala" pitchFamily="2" charset="0"/>
                <a:cs typeface="Consolas" panose="020B0609020204030204" pitchFamily="49" charset="0"/>
              </a:rPr>
              <a:t>mov</a:t>
            </a:r>
            <a:r>
              <a:rPr kumimoji="0" lang="en-US" altLang="en-US" sz="2400" b="1" i="0" u="none" strike="noStrike" cap="none" normalizeH="0" baseline="0" dirty="0" smtClean="0">
                <a:ln>
                  <a:noFill/>
                </a:ln>
                <a:solidFill>
                  <a:srgbClr val="FF0000"/>
                </a:solidFill>
                <a:effectLst/>
                <a:latin typeface="Nyala" pitchFamily="2" charset="0"/>
                <a:cs typeface="Consolas" panose="020B0609020204030204" pitchFamily="49" charset="0"/>
              </a:rPr>
              <a:t>  </a:t>
            </a:r>
            <a:r>
              <a:rPr kumimoji="0" lang="en-US" altLang="en-US" sz="2400" b="1" i="0" u="none" strike="noStrike" cap="none" normalizeH="0" baseline="0" dirty="0" err="1" smtClean="0">
                <a:ln>
                  <a:noFill/>
                </a:ln>
                <a:solidFill>
                  <a:srgbClr val="FF0000"/>
                </a:solidFill>
                <a:effectLst/>
                <a:latin typeface="Nyala" pitchFamily="2" charset="0"/>
                <a:cs typeface="Consolas" panose="020B0609020204030204" pitchFamily="49" charset="0"/>
              </a:rPr>
              <a:t>ecx</a:t>
            </a:r>
            <a:r>
              <a:rPr kumimoji="0" lang="en-US" altLang="en-US" sz="2400" b="1" i="0" u="none" strike="noStrike" cap="none" normalizeH="0" baseline="0" dirty="0" smtClean="0">
                <a:ln>
                  <a:noFill/>
                </a:ln>
                <a:solidFill>
                  <a:srgbClr val="FF0000"/>
                </a:solidFill>
                <a:effectLst/>
                <a:latin typeface="Nyala" pitchFamily="2" charset="0"/>
                <a:cs typeface="Consolas" panose="020B0609020204030204" pitchFamily="49" charset="0"/>
              </a:rPr>
              <a:t>, </a:t>
            </a:r>
            <a:r>
              <a:rPr kumimoji="0" lang="en-US" altLang="en-US" sz="2400" b="1" i="0" u="none" strike="noStrike" cap="none" normalizeH="0" baseline="0" dirty="0" err="1" smtClean="0">
                <a:ln>
                  <a:noFill/>
                </a:ln>
                <a:solidFill>
                  <a:srgbClr val="FF0000"/>
                </a:solidFill>
                <a:effectLst/>
                <a:latin typeface="Nyala" pitchFamily="2" charset="0"/>
                <a:cs typeface="Consolas" panose="020B0609020204030204" pitchFamily="49" charset="0"/>
              </a:rPr>
              <a:t>msg</a:t>
            </a:r>
            <a:r>
              <a:rPr kumimoji="0" lang="en-US" altLang="en-US" sz="2400" b="0" i="0" u="none" strike="noStrike" cap="none" normalizeH="0" baseline="0" dirty="0" smtClean="0">
                <a:ln>
                  <a:noFill/>
                </a:ln>
                <a:solidFill>
                  <a:schemeClr val="tx1"/>
                </a:solidFill>
                <a:effectLst/>
                <a:latin typeface="Nyala" pitchFamily="2" charset="0"/>
                <a:cs typeface="Consolas" panose="020B0609020204030204" pitchFamily="49" charset="0"/>
              </a:rPr>
              <a:t>   ; move the memory address of our message string into </a:t>
            </a:r>
            <a:r>
              <a:rPr kumimoji="0" lang="en-US" altLang="en-US" sz="2400" b="0" i="0" u="none" strike="noStrike" cap="none" normalizeH="0" baseline="0" dirty="0" err="1" smtClean="0">
                <a:ln>
                  <a:noFill/>
                </a:ln>
                <a:solidFill>
                  <a:schemeClr val="tx1"/>
                </a:solidFill>
                <a:effectLst/>
                <a:latin typeface="Nyala" pitchFamily="2" charset="0"/>
                <a:cs typeface="Consolas" panose="020B0609020204030204" pitchFamily="49" charset="0"/>
              </a:rPr>
              <a:t>ecx</a:t>
            </a:r>
            <a:endParaRPr kumimoji="0" lang="en-US" altLang="en-US" sz="2400" b="0" i="0" u="none" strike="noStrike" cap="none" normalizeH="0" baseline="0" dirty="0" smtClean="0">
              <a:ln>
                <a:noFill/>
              </a:ln>
              <a:solidFill>
                <a:schemeClr val="tx1"/>
              </a:solidFill>
              <a:effectLst/>
              <a:latin typeface="Nyala" pitchFamily="2" charset="0"/>
              <a:cs typeface="Consolas" panose="020B0609020204030204" pitchFamily="49" charset="0"/>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eriod"/>
              <a:tabLst/>
            </a:pPr>
            <a:r>
              <a:rPr kumimoji="0" lang="en-US" altLang="en-US" sz="2400" b="1" i="0" u="none" strike="noStrike" cap="none" normalizeH="0" baseline="0" dirty="0" err="1" smtClean="0">
                <a:ln>
                  <a:noFill/>
                </a:ln>
                <a:solidFill>
                  <a:srgbClr val="FF0000"/>
                </a:solidFill>
                <a:effectLst/>
                <a:latin typeface="Nyala" pitchFamily="2" charset="0"/>
                <a:cs typeface="Consolas" panose="020B0609020204030204" pitchFamily="49" charset="0"/>
              </a:rPr>
              <a:t>mov</a:t>
            </a:r>
            <a:r>
              <a:rPr kumimoji="0" lang="en-US" altLang="en-US" sz="2400" b="1" i="0" u="none" strike="noStrike" cap="none" normalizeH="0" baseline="0" dirty="0" smtClean="0">
                <a:ln>
                  <a:noFill/>
                </a:ln>
                <a:solidFill>
                  <a:srgbClr val="FF0000"/>
                </a:solidFill>
                <a:effectLst/>
                <a:latin typeface="Nyala" pitchFamily="2" charset="0"/>
                <a:cs typeface="Consolas" panose="020B0609020204030204" pitchFamily="49" charset="0"/>
              </a:rPr>
              <a:t>  </a:t>
            </a:r>
            <a:r>
              <a:rPr kumimoji="0" lang="en-US" altLang="en-US" sz="2400" b="1" i="0" u="none" strike="noStrike" cap="none" normalizeH="0" baseline="0" dirty="0" err="1" smtClean="0">
                <a:ln>
                  <a:noFill/>
                </a:ln>
                <a:solidFill>
                  <a:srgbClr val="FF0000"/>
                </a:solidFill>
                <a:effectLst/>
                <a:latin typeface="Nyala" pitchFamily="2" charset="0"/>
                <a:cs typeface="Consolas" panose="020B0609020204030204" pitchFamily="49" charset="0"/>
              </a:rPr>
              <a:t>ebx</a:t>
            </a:r>
            <a:r>
              <a:rPr kumimoji="0" lang="en-US" altLang="en-US" sz="2400" b="1" i="0" u="none" strike="noStrike" cap="none" normalizeH="0" baseline="0" dirty="0" smtClean="0">
                <a:ln>
                  <a:noFill/>
                </a:ln>
                <a:solidFill>
                  <a:srgbClr val="FF0000"/>
                </a:solidFill>
                <a:effectLst/>
                <a:latin typeface="Nyala" pitchFamily="2" charset="0"/>
                <a:cs typeface="Consolas" panose="020B0609020204030204" pitchFamily="49" charset="0"/>
              </a:rPr>
              <a:t>, 1</a:t>
            </a:r>
            <a:r>
              <a:rPr kumimoji="0" lang="en-US" altLang="en-US" sz="2400" b="0" i="0" u="none" strike="noStrike" cap="none" normalizeH="0" baseline="0" dirty="0" smtClean="0">
                <a:ln>
                  <a:noFill/>
                </a:ln>
                <a:solidFill>
                  <a:schemeClr val="tx1"/>
                </a:solidFill>
                <a:effectLst/>
                <a:latin typeface="Nyala" pitchFamily="2" charset="0"/>
                <a:cs typeface="Consolas" panose="020B0609020204030204" pitchFamily="49" charset="0"/>
              </a:rPr>
              <a:t>  ; write to the STDOUT file</a:t>
            </a:r>
          </a:p>
          <a:p>
            <a:pPr marL="457200" marR="0" lvl="0" indent="-457200" algn="l" defTabSz="914400" rtl="0" eaLnBrk="0" fontAlgn="base" latinLnBrk="0" hangingPunct="0">
              <a:lnSpc>
                <a:spcPct val="100000"/>
              </a:lnSpc>
              <a:spcBef>
                <a:spcPct val="0"/>
              </a:spcBef>
              <a:spcAft>
                <a:spcPct val="0"/>
              </a:spcAft>
              <a:buClrTx/>
              <a:buSzTx/>
              <a:buFont typeface="+mj-lt"/>
              <a:buAutoNum type="arabicPeriod"/>
              <a:tabLst/>
            </a:pPr>
            <a:r>
              <a:rPr kumimoji="0" lang="en-US" altLang="en-US" sz="2400" b="1" i="0" u="none" strike="noStrike" cap="none" normalizeH="0" baseline="0" dirty="0" err="1" smtClean="0">
                <a:ln>
                  <a:noFill/>
                </a:ln>
                <a:solidFill>
                  <a:srgbClr val="FF0000"/>
                </a:solidFill>
                <a:effectLst/>
                <a:latin typeface="Nyala" pitchFamily="2" charset="0"/>
                <a:cs typeface="Consolas" panose="020B0609020204030204" pitchFamily="49" charset="0"/>
              </a:rPr>
              <a:t>mov</a:t>
            </a:r>
            <a:r>
              <a:rPr kumimoji="0" lang="en-US" altLang="en-US" sz="2400" b="1" i="0" u="none" strike="noStrike" cap="none" normalizeH="0" baseline="0" dirty="0" smtClean="0">
                <a:ln>
                  <a:noFill/>
                </a:ln>
                <a:solidFill>
                  <a:srgbClr val="FF0000"/>
                </a:solidFill>
                <a:effectLst/>
                <a:latin typeface="Nyala" pitchFamily="2" charset="0"/>
                <a:cs typeface="Consolas" panose="020B0609020204030204" pitchFamily="49" charset="0"/>
              </a:rPr>
              <a:t>  </a:t>
            </a:r>
            <a:r>
              <a:rPr kumimoji="0" lang="en-US" altLang="en-US" sz="2400" b="1" i="0" u="none" strike="noStrike" cap="none" normalizeH="0" baseline="0" dirty="0" err="1" smtClean="0">
                <a:ln>
                  <a:noFill/>
                </a:ln>
                <a:solidFill>
                  <a:srgbClr val="FF0000"/>
                </a:solidFill>
                <a:effectLst/>
                <a:latin typeface="Nyala" pitchFamily="2" charset="0"/>
                <a:cs typeface="Consolas" panose="020B0609020204030204" pitchFamily="49" charset="0"/>
              </a:rPr>
              <a:t>eax</a:t>
            </a:r>
            <a:r>
              <a:rPr kumimoji="0" lang="en-US" altLang="en-US" sz="2400" b="1" i="0" u="none" strike="noStrike" cap="none" normalizeH="0" baseline="0" dirty="0" smtClean="0">
                <a:ln>
                  <a:noFill/>
                </a:ln>
                <a:solidFill>
                  <a:srgbClr val="FF0000"/>
                </a:solidFill>
                <a:effectLst/>
                <a:latin typeface="Nyala" pitchFamily="2" charset="0"/>
                <a:cs typeface="Consolas" panose="020B0609020204030204" pitchFamily="49" charset="0"/>
              </a:rPr>
              <a:t>, 4</a:t>
            </a:r>
            <a:r>
              <a:rPr kumimoji="0" lang="en-US" altLang="en-US" sz="2400" b="0" i="0" u="none" strike="noStrike" cap="none" normalizeH="0" baseline="0" dirty="0" smtClean="0">
                <a:ln>
                  <a:noFill/>
                </a:ln>
                <a:solidFill>
                  <a:schemeClr val="tx1"/>
                </a:solidFill>
                <a:effectLst/>
                <a:latin typeface="Nyala" pitchFamily="2" charset="0"/>
                <a:cs typeface="Consolas" panose="020B0609020204030204" pitchFamily="49" charset="0"/>
              </a:rPr>
              <a:t>  ; invoke SYS_WRITE (kernel opcode 4)</a:t>
            </a:r>
          </a:p>
          <a:p>
            <a:pPr marL="457200" marR="0" lvl="0" indent="-457200" algn="l" defTabSz="914400" rtl="0" eaLnBrk="0" fontAlgn="base" latinLnBrk="0" hangingPunct="0">
              <a:lnSpc>
                <a:spcPct val="100000"/>
              </a:lnSpc>
              <a:spcBef>
                <a:spcPct val="0"/>
              </a:spcBef>
              <a:spcAft>
                <a:spcPct val="0"/>
              </a:spcAft>
              <a:buClrTx/>
              <a:buSzTx/>
              <a:buFont typeface="+mj-lt"/>
              <a:buAutoNum type="arabicPeriod"/>
              <a:tabLst/>
            </a:pPr>
            <a:r>
              <a:rPr kumimoji="0" lang="en-US" altLang="en-US" sz="2400" b="1" i="0" u="none" strike="noStrike" cap="none" normalizeH="0" baseline="0" dirty="0" err="1" smtClean="0">
                <a:ln>
                  <a:noFill/>
                </a:ln>
                <a:solidFill>
                  <a:srgbClr val="FF0000"/>
                </a:solidFill>
                <a:effectLst/>
                <a:latin typeface="Nyala" pitchFamily="2" charset="0"/>
                <a:cs typeface="Consolas" panose="020B0609020204030204" pitchFamily="49" charset="0"/>
              </a:rPr>
              <a:t>int</a:t>
            </a:r>
            <a:r>
              <a:rPr kumimoji="0" lang="en-US" altLang="en-US" sz="2400" b="1" i="0" u="none" strike="noStrike" cap="none" normalizeH="0" baseline="0" dirty="0" smtClean="0">
                <a:ln>
                  <a:noFill/>
                </a:ln>
                <a:solidFill>
                  <a:srgbClr val="FF0000"/>
                </a:solidFill>
                <a:effectLst/>
                <a:latin typeface="Nyala" pitchFamily="2" charset="0"/>
                <a:cs typeface="Consolas" panose="020B0609020204030204" pitchFamily="49" charset="0"/>
              </a:rPr>
              <a:t>  80h</a:t>
            </a:r>
            <a:r>
              <a:rPr kumimoji="0" lang="en-US" altLang="en-US" sz="2400" b="1" i="0" u="none" strike="noStrike" cap="none" normalizeH="0" dirty="0" smtClean="0">
                <a:ln>
                  <a:noFill/>
                </a:ln>
                <a:solidFill>
                  <a:srgbClr val="FF0000"/>
                </a:solidFill>
                <a:effectLst/>
                <a:latin typeface="Nyala" pitchFamily="2" charset="0"/>
                <a:cs typeface="Consolas" panose="020B0609020204030204" pitchFamily="49" charset="0"/>
              </a:rPr>
              <a:t>     </a:t>
            </a:r>
            <a:r>
              <a:rPr kumimoji="0" lang="en-US" altLang="en-US" sz="2400" b="1" i="0" u="none" strike="noStrike" cap="none" normalizeH="0" baseline="0" dirty="0" smtClean="0">
                <a:ln>
                  <a:noFill/>
                </a:ln>
                <a:effectLst/>
                <a:latin typeface="Nyala" pitchFamily="2" charset="0"/>
                <a:cs typeface="Consolas" panose="020B0609020204030204" pitchFamily="49" charset="0"/>
              </a:rPr>
              <a:t>; </a:t>
            </a:r>
            <a:r>
              <a:rPr kumimoji="0" lang="en-US" altLang="en-US" sz="2400" b="1" i="0" u="none" strike="noStrike" cap="none" normalizeH="0" baseline="0" dirty="0" err="1" smtClean="0">
                <a:ln>
                  <a:noFill/>
                </a:ln>
                <a:effectLst/>
                <a:latin typeface="Nyala" pitchFamily="2" charset="0"/>
                <a:cs typeface="Consolas" panose="020B0609020204030204" pitchFamily="49" charset="0"/>
              </a:rPr>
              <a:t>intrrupt</a:t>
            </a:r>
            <a:endParaRPr kumimoji="0" lang="en-US" altLang="en-US" sz="2400" b="1" i="0" u="none" strike="noStrike" cap="none" normalizeH="0" baseline="0" dirty="0" smtClean="0">
              <a:ln>
                <a:noFill/>
              </a:ln>
              <a:effectLst/>
              <a:latin typeface="Nyala" pitchFamily="2" charset="0"/>
              <a:cs typeface="Consolas" panose="020B0609020204030204" pitchFamily="49" charset="0"/>
            </a:endParaRPr>
          </a:p>
        </p:txBody>
      </p:sp>
      <p:sp>
        <p:nvSpPr>
          <p:cNvPr id="7" name="Title 1"/>
          <p:cNvSpPr txBox="1">
            <a:spLocks/>
          </p:cNvSpPr>
          <p:nvPr/>
        </p:nvSpPr>
        <p:spPr>
          <a:xfrm>
            <a:off x="685800" y="1115581"/>
            <a:ext cx="8001000" cy="353568"/>
          </a:xfrm>
          <a:prstGeom prst="rect">
            <a:avLst/>
          </a:prstGeom>
        </p:spPr>
        <p:txBody>
          <a:bodyPr vert="horz" lIns="91440" tIns="45720" rIns="91440" bIns="45720" rtlCol="0" anchor="ctr">
            <a:normAutofit fontScale="52500" lnSpcReduction="20000"/>
          </a:bodyPr>
          <a:lstStyle>
            <a:lvl1pPr algn="l" defTabSz="914400" rtl="0" eaLnBrk="1" latinLnBrk="0" hangingPunct="1">
              <a:lnSpc>
                <a:spcPct val="90000"/>
              </a:lnSpc>
              <a:spcBef>
                <a:spcPct val="0"/>
              </a:spcBef>
              <a:buNone/>
              <a:defRPr sz="4200" b="1" kern="1200" cap="none" baseline="0">
                <a:blipFill>
                  <a:blip r:embed="rId2">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pPr algn="r"/>
            <a:r>
              <a:rPr lang="en-US" dirty="0" smtClean="0">
                <a:latin typeface="Comic Sans MS" panose="030F0702030302020204" pitchFamily="66" charset="0"/>
              </a:rPr>
              <a:t>1. A program to Display a message “Hello World”</a:t>
            </a:r>
            <a:endParaRPr lang="en-US" dirty="0">
              <a:latin typeface="Comic Sans MS" panose="030F0702030302020204" pitchFamily="66" charset="0"/>
            </a:endParaRPr>
          </a:p>
        </p:txBody>
      </p:sp>
    </p:spTree>
    <p:extLst>
      <p:ext uri="{BB962C8B-B14F-4D97-AF65-F5344CB8AC3E}">
        <p14:creationId xmlns:p14="http://schemas.microsoft.com/office/powerpoint/2010/main" val="34220040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9766" y="215129"/>
            <a:ext cx="7772400" cy="353568"/>
          </a:xfrm>
        </p:spPr>
        <p:txBody>
          <a:bodyPr>
            <a:noAutofit/>
          </a:bodyPr>
          <a:lstStyle/>
          <a:p>
            <a:pPr algn="r"/>
            <a:r>
              <a:rPr lang="en-US" sz="3200" dirty="0" smtClean="0">
                <a:solidFill>
                  <a:srgbClr val="003399"/>
                </a:solidFill>
                <a:latin typeface="Comic Sans MS" panose="030F0702030302020204" pitchFamily="66" charset="0"/>
              </a:rPr>
              <a:t>Some practical Examples</a:t>
            </a:r>
            <a:endParaRPr lang="en-US" sz="3200" dirty="0">
              <a:solidFill>
                <a:srgbClr val="003399"/>
              </a:solidFill>
              <a:latin typeface="Comic Sans MS" panose="030F0702030302020204" pitchFamily="66" charset="0"/>
            </a:endParaRPr>
          </a:p>
        </p:txBody>
      </p:sp>
      <p:sp>
        <p:nvSpPr>
          <p:cNvPr id="4" name="Footer Placeholder 3"/>
          <p:cNvSpPr>
            <a:spLocks noGrp="1"/>
          </p:cNvSpPr>
          <p:nvPr>
            <p:ph type="ftr" sz="quarter" idx="11"/>
          </p:nvPr>
        </p:nvSpPr>
        <p:spPr>
          <a:xfrm>
            <a:off x="6364766" y="6364090"/>
            <a:ext cx="2057400" cy="365125"/>
          </a:xfrm>
        </p:spPr>
        <p:txBody>
          <a:bodyPr/>
          <a:lstStyle/>
          <a:p>
            <a:r>
              <a:rPr lang="en-US" smtClean="0"/>
              <a:t>Compiled by Yonas A. and Hailemariam M. [2010]</a:t>
            </a:r>
            <a:endParaRPr lang="en-US" dirty="0"/>
          </a:p>
        </p:txBody>
      </p:sp>
      <p:sp>
        <p:nvSpPr>
          <p:cNvPr id="5" name="Slide Number Placeholder 4"/>
          <p:cNvSpPr>
            <a:spLocks noGrp="1"/>
          </p:cNvSpPr>
          <p:nvPr>
            <p:ph type="sldNum" sz="quarter" idx="12"/>
          </p:nvPr>
        </p:nvSpPr>
        <p:spPr/>
        <p:txBody>
          <a:bodyPr/>
          <a:lstStyle/>
          <a:p>
            <a:fld id="{BCEA8348-524D-4A36-8735-4EA0EBDC8BF5}" type="slidenum">
              <a:rPr lang="en-US" smtClean="0"/>
              <a:pPr/>
              <a:t>34</a:t>
            </a:fld>
            <a:endParaRPr lang="en-US"/>
          </a:p>
        </p:txBody>
      </p:sp>
      <p:sp>
        <p:nvSpPr>
          <p:cNvPr id="6" name="Rectangle 1"/>
          <p:cNvSpPr>
            <a:spLocks noGrp="1" noChangeArrowheads="1"/>
          </p:cNvSpPr>
          <p:nvPr>
            <p:ph idx="1"/>
          </p:nvPr>
        </p:nvSpPr>
        <p:spPr bwMode="auto">
          <a:xfrm>
            <a:off x="636651" y="1192368"/>
            <a:ext cx="8077200" cy="5262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lvl="0" indent="0" eaLnBrk="0" fontAlgn="base" hangingPunct="0">
              <a:lnSpc>
                <a:spcPct val="100000"/>
              </a:lnSpc>
              <a:spcBef>
                <a:spcPct val="0"/>
              </a:spcBef>
              <a:spcAft>
                <a:spcPct val="0"/>
              </a:spcAft>
              <a:buClrTx/>
              <a:buSzTx/>
              <a:buNone/>
            </a:pPr>
            <a:r>
              <a:rPr lang="en-US" altLang="en-US" sz="2800" b="1" dirty="0" smtClean="0">
                <a:solidFill>
                  <a:srgbClr val="FF0000"/>
                </a:solidFill>
                <a:latin typeface="Nyala" pitchFamily="2" charset="0"/>
                <a:cs typeface="Consolas" panose="020B0609020204030204" pitchFamily="49" charset="0"/>
              </a:rPr>
              <a:t>section </a:t>
            </a:r>
            <a:r>
              <a:rPr lang="en-US" altLang="en-US" sz="2800" b="1" dirty="0">
                <a:solidFill>
                  <a:srgbClr val="FF0000"/>
                </a:solidFill>
                <a:latin typeface="Nyala" pitchFamily="2" charset="0"/>
                <a:cs typeface="Consolas" panose="020B0609020204030204" pitchFamily="49" charset="0"/>
              </a:rPr>
              <a:t>.data </a:t>
            </a:r>
            <a:endParaRPr lang="en-US" altLang="en-US" sz="2800" b="1" dirty="0" smtClean="0">
              <a:solidFill>
                <a:srgbClr val="FF0000"/>
              </a:solidFill>
              <a:latin typeface="Nyala" pitchFamily="2" charset="0"/>
              <a:cs typeface="Consolas" panose="020B0609020204030204" pitchFamily="49" charset="0"/>
            </a:endParaRPr>
          </a:p>
          <a:p>
            <a:pPr marL="0" lvl="0" indent="0" eaLnBrk="0" fontAlgn="base" hangingPunct="0">
              <a:lnSpc>
                <a:spcPct val="100000"/>
              </a:lnSpc>
              <a:spcBef>
                <a:spcPct val="0"/>
              </a:spcBef>
              <a:spcAft>
                <a:spcPct val="0"/>
              </a:spcAft>
              <a:buClrTx/>
              <a:buSzTx/>
              <a:buNone/>
            </a:pPr>
            <a:r>
              <a:rPr lang="en-US" altLang="en-US" sz="2800" b="1" dirty="0" smtClean="0">
                <a:latin typeface="Nyala" pitchFamily="2" charset="0"/>
                <a:cs typeface="Consolas" panose="020B0609020204030204" pitchFamily="49" charset="0"/>
              </a:rPr>
              <a:t>SYS_EXIT </a:t>
            </a:r>
            <a:r>
              <a:rPr lang="en-US" altLang="en-US" sz="2800" b="1" dirty="0" err="1">
                <a:solidFill>
                  <a:srgbClr val="FF0000"/>
                </a:solidFill>
                <a:latin typeface="Nyala" pitchFamily="2" charset="0"/>
                <a:cs typeface="Consolas" panose="020B0609020204030204" pitchFamily="49" charset="0"/>
              </a:rPr>
              <a:t>equ</a:t>
            </a:r>
            <a:r>
              <a:rPr lang="en-US" altLang="en-US" sz="2800" b="1" dirty="0">
                <a:latin typeface="Nyala" pitchFamily="2" charset="0"/>
                <a:cs typeface="Consolas" panose="020B0609020204030204" pitchFamily="49" charset="0"/>
              </a:rPr>
              <a:t> 1 </a:t>
            </a:r>
            <a:endParaRPr lang="en-US" altLang="en-US" sz="2800" b="1" dirty="0" smtClean="0">
              <a:latin typeface="Nyala" pitchFamily="2" charset="0"/>
              <a:cs typeface="Consolas" panose="020B0609020204030204" pitchFamily="49" charset="0"/>
            </a:endParaRPr>
          </a:p>
          <a:p>
            <a:pPr marL="0" lvl="0" indent="0" eaLnBrk="0" fontAlgn="base" hangingPunct="0">
              <a:lnSpc>
                <a:spcPct val="100000"/>
              </a:lnSpc>
              <a:spcBef>
                <a:spcPct val="0"/>
              </a:spcBef>
              <a:spcAft>
                <a:spcPct val="0"/>
              </a:spcAft>
              <a:buClrTx/>
              <a:buSzTx/>
              <a:buNone/>
            </a:pPr>
            <a:r>
              <a:rPr lang="en-US" altLang="en-US" sz="2800" b="1" dirty="0" smtClean="0">
                <a:latin typeface="Nyala" pitchFamily="2" charset="0"/>
                <a:cs typeface="Consolas" panose="020B0609020204030204" pitchFamily="49" charset="0"/>
              </a:rPr>
              <a:t>SYS_READ </a:t>
            </a:r>
            <a:r>
              <a:rPr lang="en-US" altLang="en-US" sz="2800" b="1" dirty="0" err="1">
                <a:solidFill>
                  <a:srgbClr val="FF0000"/>
                </a:solidFill>
                <a:latin typeface="Nyala" pitchFamily="2" charset="0"/>
                <a:cs typeface="Consolas" panose="020B0609020204030204" pitchFamily="49" charset="0"/>
              </a:rPr>
              <a:t>equ</a:t>
            </a:r>
            <a:r>
              <a:rPr lang="en-US" altLang="en-US" sz="2800" b="1" dirty="0">
                <a:latin typeface="Nyala" pitchFamily="2" charset="0"/>
                <a:cs typeface="Consolas" panose="020B0609020204030204" pitchFamily="49" charset="0"/>
              </a:rPr>
              <a:t> 3 </a:t>
            </a:r>
            <a:endParaRPr lang="en-US" altLang="en-US" sz="2800" b="1" dirty="0" smtClean="0">
              <a:latin typeface="Nyala" pitchFamily="2" charset="0"/>
              <a:cs typeface="Consolas" panose="020B0609020204030204" pitchFamily="49" charset="0"/>
            </a:endParaRPr>
          </a:p>
          <a:p>
            <a:pPr marL="0" lvl="0" indent="0" eaLnBrk="0" fontAlgn="base" hangingPunct="0">
              <a:lnSpc>
                <a:spcPct val="100000"/>
              </a:lnSpc>
              <a:spcBef>
                <a:spcPct val="0"/>
              </a:spcBef>
              <a:spcAft>
                <a:spcPct val="0"/>
              </a:spcAft>
              <a:buClrTx/>
              <a:buSzTx/>
              <a:buNone/>
            </a:pPr>
            <a:r>
              <a:rPr lang="en-US" altLang="en-US" sz="2800" b="1" dirty="0" smtClean="0">
                <a:latin typeface="Nyala" pitchFamily="2" charset="0"/>
                <a:cs typeface="Consolas" panose="020B0609020204030204" pitchFamily="49" charset="0"/>
              </a:rPr>
              <a:t>SYS_WRITE </a:t>
            </a:r>
            <a:r>
              <a:rPr lang="en-US" altLang="en-US" sz="2800" b="1" dirty="0" err="1">
                <a:solidFill>
                  <a:srgbClr val="FF0000"/>
                </a:solidFill>
                <a:latin typeface="Nyala" pitchFamily="2" charset="0"/>
                <a:cs typeface="Consolas" panose="020B0609020204030204" pitchFamily="49" charset="0"/>
              </a:rPr>
              <a:t>equ</a:t>
            </a:r>
            <a:r>
              <a:rPr lang="en-US" altLang="en-US" sz="2800" b="1" dirty="0">
                <a:latin typeface="Nyala" pitchFamily="2" charset="0"/>
                <a:cs typeface="Consolas" panose="020B0609020204030204" pitchFamily="49" charset="0"/>
              </a:rPr>
              <a:t> 4 </a:t>
            </a:r>
            <a:endParaRPr lang="en-US" altLang="en-US" sz="2800" b="1" dirty="0" smtClean="0">
              <a:latin typeface="Nyala" pitchFamily="2" charset="0"/>
              <a:cs typeface="Consolas" panose="020B0609020204030204" pitchFamily="49" charset="0"/>
            </a:endParaRPr>
          </a:p>
          <a:p>
            <a:pPr marL="0" lvl="0" indent="0" eaLnBrk="0" fontAlgn="base" hangingPunct="0">
              <a:lnSpc>
                <a:spcPct val="100000"/>
              </a:lnSpc>
              <a:spcBef>
                <a:spcPct val="0"/>
              </a:spcBef>
              <a:spcAft>
                <a:spcPct val="0"/>
              </a:spcAft>
              <a:buClrTx/>
              <a:buSzTx/>
              <a:buNone/>
            </a:pPr>
            <a:r>
              <a:rPr lang="en-US" altLang="en-US" sz="2800" b="1" dirty="0" smtClean="0">
                <a:latin typeface="Nyala" pitchFamily="2" charset="0"/>
                <a:cs typeface="Consolas" panose="020B0609020204030204" pitchFamily="49" charset="0"/>
              </a:rPr>
              <a:t>STDIN </a:t>
            </a:r>
            <a:r>
              <a:rPr lang="en-US" altLang="en-US" sz="2800" b="1" dirty="0" err="1">
                <a:solidFill>
                  <a:srgbClr val="FF0000"/>
                </a:solidFill>
                <a:latin typeface="Nyala" pitchFamily="2" charset="0"/>
                <a:cs typeface="Consolas" panose="020B0609020204030204" pitchFamily="49" charset="0"/>
              </a:rPr>
              <a:t>equ</a:t>
            </a:r>
            <a:r>
              <a:rPr lang="en-US" altLang="en-US" sz="2800" b="1" dirty="0">
                <a:latin typeface="Nyala" pitchFamily="2" charset="0"/>
                <a:cs typeface="Consolas" panose="020B0609020204030204" pitchFamily="49" charset="0"/>
              </a:rPr>
              <a:t> 0 </a:t>
            </a:r>
            <a:endParaRPr lang="en-US" altLang="en-US" sz="2800" b="1" dirty="0" smtClean="0">
              <a:latin typeface="Nyala" pitchFamily="2" charset="0"/>
              <a:cs typeface="Consolas" panose="020B0609020204030204" pitchFamily="49" charset="0"/>
            </a:endParaRPr>
          </a:p>
          <a:p>
            <a:pPr marL="0" lvl="0" indent="0" eaLnBrk="0" fontAlgn="base" hangingPunct="0">
              <a:lnSpc>
                <a:spcPct val="100000"/>
              </a:lnSpc>
              <a:spcBef>
                <a:spcPct val="0"/>
              </a:spcBef>
              <a:spcAft>
                <a:spcPct val="0"/>
              </a:spcAft>
              <a:buClrTx/>
              <a:buSzTx/>
              <a:buNone/>
            </a:pPr>
            <a:r>
              <a:rPr lang="en-US" altLang="en-US" sz="2800" b="1" dirty="0" smtClean="0">
                <a:latin typeface="Nyala" pitchFamily="2" charset="0"/>
                <a:cs typeface="Consolas" panose="020B0609020204030204" pitchFamily="49" charset="0"/>
              </a:rPr>
              <a:t>STDOUT </a:t>
            </a:r>
            <a:r>
              <a:rPr lang="en-US" altLang="en-US" sz="2800" b="1" dirty="0" err="1">
                <a:solidFill>
                  <a:srgbClr val="FF0000"/>
                </a:solidFill>
                <a:latin typeface="Nyala" pitchFamily="2" charset="0"/>
                <a:cs typeface="Consolas" panose="020B0609020204030204" pitchFamily="49" charset="0"/>
              </a:rPr>
              <a:t>equ</a:t>
            </a:r>
            <a:r>
              <a:rPr lang="en-US" altLang="en-US" sz="2800" b="1" dirty="0">
                <a:latin typeface="Nyala" pitchFamily="2" charset="0"/>
                <a:cs typeface="Consolas" panose="020B0609020204030204" pitchFamily="49" charset="0"/>
              </a:rPr>
              <a:t> 1 </a:t>
            </a:r>
            <a:r>
              <a:rPr lang="en-US" altLang="en-US" sz="2800" b="1" dirty="0">
                <a:solidFill>
                  <a:srgbClr val="0033CC"/>
                </a:solidFill>
                <a:latin typeface="Nyala" pitchFamily="2" charset="0"/>
                <a:cs typeface="Consolas" panose="020B0609020204030204" pitchFamily="49" charset="0"/>
              </a:rPr>
              <a:t>	</a:t>
            </a:r>
            <a:endParaRPr lang="en-US" altLang="en-US" sz="2800" b="1" dirty="0" smtClean="0">
              <a:solidFill>
                <a:srgbClr val="0033CC"/>
              </a:solidFill>
              <a:latin typeface="Nyala" pitchFamily="2" charset="0"/>
              <a:cs typeface="Consolas" panose="020B0609020204030204" pitchFamily="49" charset="0"/>
            </a:endParaRPr>
          </a:p>
          <a:p>
            <a:pPr marL="0" lvl="0" indent="0" eaLnBrk="0" fontAlgn="base" hangingPunct="0">
              <a:lnSpc>
                <a:spcPct val="100000"/>
              </a:lnSpc>
              <a:spcBef>
                <a:spcPct val="0"/>
              </a:spcBef>
              <a:spcAft>
                <a:spcPct val="0"/>
              </a:spcAft>
              <a:buClrTx/>
              <a:buSzTx/>
              <a:buNone/>
            </a:pPr>
            <a:r>
              <a:rPr lang="en-US" altLang="en-US" sz="2800" b="1" dirty="0" smtClean="0">
                <a:solidFill>
                  <a:srgbClr val="002060"/>
                </a:solidFill>
                <a:latin typeface="Nyala" pitchFamily="2" charset="0"/>
                <a:cs typeface="Consolas" panose="020B0609020204030204" pitchFamily="49" charset="0"/>
              </a:rPr>
              <a:t>msg1 </a:t>
            </a:r>
            <a:r>
              <a:rPr lang="en-US" altLang="en-US" sz="2800" b="1" dirty="0" err="1">
                <a:solidFill>
                  <a:srgbClr val="002060"/>
                </a:solidFill>
                <a:latin typeface="Nyala" pitchFamily="2" charset="0"/>
                <a:cs typeface="Consolas" panose="020B0609020204030204" pitchFamily="49" charset="0"/>
              </a:rPr>
              <a:t>db</a:t>
            </a:r>
            <a:r>
              <a:rPr lang="en-US" altLang="en-US" sz="2800" b="1" dirty="0">
                <a:solidFill>
                  <a:srgbClr val="002060"/>
                </a:solidFill>
                <a:latin typeface="Nyala" pitchFamily="2" charset="0"/>
                <a:cs typeface="Consolas" panose="020B0609020204030204" pitchFamily="49" charset="0"/>
              </a:rPr>
              <a:t> "Enter Your Name", 0xA,0xD	</a:t>
            </a:r>
            <a:endParaRPr lang="en-US" altLang="en-US" sz="2800" b="1" dirty="0" smtClean="0">
              <a:solidFill>
                <a:srgbClr val="002060"/>
              </a:solidFill>
              <a:latin typeface="Nyala" pitchFamily="2" charset="0"/>
              <a:cs typeface="Consolas" panose="020B0609020204030204" pitchFamily="49" charset="0"/>
            </a:endParaRPr>
          </a:p>
          <a:p>
            <a:pPr marL="0" lvl="0" indent="0" eaLnBrk="0" fontAlgn="base" hangingPunct="0">
              <a:lnSpc>
                <a:spcPct val="100000"/>
              </a:lnSpc>
              <a:spcBef>
                <a:spcPct val="0"/>
              </a:spcBef>
              <a:spcAft>
                <a:spcPct val="0"/>
              </a:spcAft>
              <a:buClrTx/>
              <a:buSzTx/>
              <a:buNone/>
            </a:pPr>
            <a:r>
              <a:rPr lang="en-US" altLang="en-US" sz="2800" b="1" dirty="0" smtClean="0">
                <a:solidFill>
                  <a:srgbClr val="002060"/>
                </a:solidFill>
                <a:latin typeface="Nyala" pitchFamily="2" charset="0"/>
                <a:cs typeface="Consolas" panose="020B0609020204030204" pitchFamily="49" charset="0"/>
              </a:rPr>
              <a:t>len1 </a:t>
            </a:r>
            <a:r>
              <a:rPr lang="en-US" altLang="en-US" sz="2800" b="1" dirty="0" err="1">
                <a:solidFill>
                  <a:srgbClr val="002060"/>
                </a:solidFill>
                <a:latin typeface="Nyala" pitchFamily="2" charset="0"/>
                <a:cs typeface="Consolas" panose="020B0609020204030204" pitchFamily="49" charset="0"/>
              </a:rPr>
              <a:t>equ</a:t>
            </a:r>
            <a:r>
              <a:rPr lang="en-US" altLang="en-US" sz="2800" b="1" dirty="0">
                <a:solidFill>
                  <a:srgbClr val="002060"/>
                </a:solidFill>
                <a:latin typeface="Nyala" pitchFamily="2" charset="0"/>
                <a:cs typeface="Consolas" panose="020B0609020204030204" pitchFamily="49" charset="0"/>
              </a:rPr>
              <a:t> $- msg1 	</a:t>
            </a:r>
            <a:endParaRPr lang="en-US" altLang="en-US" sz="2800" b="1" dirty="0" smtClean="0">
              <a:solidFill>
                <a:srgbClr val="002060"/>
              </a:solidFill>
              <a:latin typeface="Nyala" pitchFamily="2" charset="0"/>
              <a:cs typeface="Consolas" panose="020B0609020204030204" pitchFamily="49" charset="0"/>
            </a:endParaRPr>
          </a:p>
          <a:p>
            <a:pPr marL="0" lvl="0" indent="0" eaLnBrk="0" fontAlgn="base" hangingPunct="0">
              <a:lnSpc>
                <a:spcPct val="100000"/>
              </a:lnSpc>
              <a:spcBef>
                <a:spcPct val="0"/>
              </a:spcBef>
              <a:spcAft>
                <a:spcPct val="0"/>
              </a:spcAft>
              <a:buClrTx/>
              <a:buSzTx/>
              <a:buNone/>
            </a:pPr>
            <a:r>
              <a:rPr lang="en-US" altLang="en-US" sz="2800" b="1" dirty="0" smtClean="0">
                <a:solidFill>
                  <a:srgbClr val="002060"/>
                </a:solidFill>
                <a:latin typeface="Nyala" pitchFamily="2" charset="0"/>
                <a:cs typeface="Consolas" panose="020B0609020204030204" pitchFamily="49" charset="0"/>
              </a:rPr>
              <a:t>msg2 </a:t>
            </a:r>
            <a:r>
              <a:rPr lang="en-US" altLang="en-US" sz="2800" b="1" dirty="0" err="1">
                <a:solidFill>
                  <a:srgbClr val="002060"/>
                </a:solidFill>
                <a:latin typeface="Nyala" pitchFamily="2" charset="0"/>
                <a:cs typeface="Consolas" panose="020B0609020204030204" pitchFamily="49" charset="0"/>
              </a:rPr>
              <a:t>db</a:t>
            </a:r>
            <a:r>
              <a:rPr lang="en-US" altLang="en-US" sz="2800" b="1" dirty="0">
                <a:solidFill>
                  <a:srgbClr val="002060"/>
                </a:solidFill>
                <a:latin typeface="Nyala" pitchFamily="2" charset="0"/>
                <a:cs typeface="Consolas" panose="020B0609020204030204" pitchFamily="49" charset="0"/>
              </a:rPr>
              <a:t> "Hello! "	</a:t>
            </a:r>
            <a:endParaRPr lang="en-US" altLang="en-US" sz="2800" b="1" dirty="0" smtClean="0">
              <a:solidFill>
                <a:srgbClr val="002060"/>
              </a:solidFill>
              <a:latin typeface="Nyala" pitchFamily="2" charset="0"/>
              <a:cs typeface="Consolas" panose="020B0609020204030204" pitchFamily="49" charset="0"/>
            </a:endParaRPr>
          </a:p>
          <a:p>
            <a:pPr marL="0" lvl="0" indent="0" eaLnBrk="0" fontAlgn="base" hangingPunct="0">
              <a:lnSpc>
                <a:spcPct val="100000"/>
              </a:lnSpc>
              <a:spcBef>
                <a:spcPct val="0"/>
              </a:spcBef>
              <a:spcAft>
                <a:spcPct val="0"/>
              </a:spcAft>
              <a:buClrTx/>
              <a:buSzTx/>
              <a:buNone/>
            </a:pPr>
            <a:r>
              <a:rPr lang="en-US" altLang="en-US" sz="2800" b="1" dirty="0" smtClean="0">
                <a:solidFill>
                  <a:srgbClr val="002060"/>
                </a:solidFill>
                <a:latin typeface="Nyala" pitchFamily="2" charset="0"/>
                <a:cs typeface="Consolas" panose="020B0609020204030204" pitchFamily="49" charset="0"/>
              </a:rPr>
              <a:t>len2 </a:t>
            </a:r>
            <a:r>
              <a:rPr lang="en-US" altLang="en-US" sz="2800" b="1" dirty="0" err="1">
                <a:solidFill>
                  <a:srgbClr val="002060"/>
                </a:solidFill>
                <a:latin typeface="Nyala" pitchFamily="2" charset="0"/>
                <a:cs typeface="Consolas" panose="020B0609020204030204" pitchFamily="49" charset="0"/>
              </a:rPr>
              <a:t>equ</a:t>
            </a:r>
            <a:r>
              <a:rPr lang="en-US" altLang="en-US" sz="2800" b="1" dirty="0">
                <a:solidFill>
                  <a:srgbClr val="002060"/>
                </a:solidFill>
                <a:latin typeface="Nyala" pitchFamily="2" charset="0"/>
                <a:cs typeface="Consolas" panose="020B0609020204030204" pitchFamily="49" charset="0"/>
              </a:rPr>
              <a:t> $- msg2   </a:t>
            </a:r>
            <a:endParaRPr lang="en-US" altLang="en-US" sz="2800" b="1" dirty="0" smtClean="0">
              <a:solidFill>
                <a:srgbClr val="002060"/>
              </a:solidFill>
              <a:latin typeface="Nyala" pitchFamily="2" charset="0"/>
              <a:cs typeface="Consolas" panose="020B0609020204030204" pitchFamily="49" charset="0"/>
            </a:endParaRPr>
          </a:p>
          <a:p>
            <a:pPr marL="0" lvl="0" indent="0" eaLnBrk="0" fontAlgn="base" hangingPunct="0">
              <a:lnSpc>
                <a:spcPct val="100000"/>
              </a:lnSpc>
              <a:spcBef>
                <a:spcPct val="0"/>
              </a:spcBef>
              <a:spcAft>
                <a:spcPct val="0"/>
              </a:spcAft>
              <a:buClrTx/>
              <a:buSzTx/>
              <a:buNone/>
            </a:pPr>
            <a:r>
              <a:rPr lang="en-US" altLang="en-US" sz="2800" b="1" dirty="0" smtClean="0">
                <a:solidFill>
                  <a:srgbClr val="FF0000"/>
                </a:solidFill>
                <a:latin typeface="Nyala" pitchFamily="2" charset="0"/>
                <a:cs typeface="Consolas" panose="020B0609020204030204" pitchFamily="49" charset="0"/>
              </a:rPr>
              <a:t>segment </a:t>
            </a:r>
            <a:r>
              <a:rPr lang="en-US" altLang="en-US" sz="2800" b="1" dirty="0">
                <a:solidFill>
                  <a:srgbClr val="FF0000"/>
                </a:solidFill>
                <a:latin typeface="Nyala" pitchFamily="2" charset="0"/>
                <a:cs typeface="Consolas" panose="020B0609020204030204" pitchFamily="49" charset="0"/>
              </a:rPr>
              <a:t>.</a:t>
            </a:r>
            <a:r>
              <a:rPr lang="en-US" altLang="en-US" sz="2800" b="1" dirty="0" err="1">
                <a:solidFill>
                  <a:srgbClr val="FF0000"/>
                </a:solidFill>
                <a:latin typeface="Nyala" pitchFamily="2" charset="0"/>
                <a:cs typeface="Consolas" panose="020B0609020204030204" pitchFamily="49" charset="0"/>
              </a:rPr>
              <a:t>bss</a:t>
            </a:r>
            <a:r>
              <a:rPr lang="en-US" altLang="en-US" sz="2800" b="1" dirty="0">
                <a:solidFill>
                  <a:srgbClr val="FF0000"/>
                </a:solidFill>
                <a:latin typeface="Nyala" pitchFamily="2" charset="0"/>
                <a:cs typeface="Consolas" panose="020B0609020204030204" pitchFamily="49" charset="0"/>
              </a:rPr>
              <a:t> </a:t>
            </a:r>
            <a:endParaRPr lang="en-US" altLang="en-US" sz="2800" b="1" dirty="0" smtClean="0">
              <a:solidFill>
                <a:srgbClr val="FF0000"/>
              </a:solidFill>
              <a:latin typeface="Nyala" pitchFamily="2" charset="0"/>
              <a:cs typeface="Consolas" panose="020B0609020204030204" pitchFamily="49" charset="0"/>
            </a:endParaRPr>
          </a:p>
          <a:p>
            <a:pPr marL="0" lvl="0" indent="0" eaLnBrk="0" fontAlgn="base" hangingPunct="0">
              <a:lnSpc>
                <a:spcPct val="100000"/>
              </a:lnSpc>
              <a:spcBef>
                <a:spcPct val="0"/>
              </a:spcBef>
              <a:spcAft>
                <a:spcPct val="0"/>
              </a:spcAft>
              <a:buClrTx/>
              <a:buSzTx/>
              <a:buNone/>
            </a:pPr>
            <a:r>
              <a:rPr lang="en-US" altLang="en-US" sz="2800" b="1" dirty="0" smtClean="0">
                <a:solidFill>
                  <a:srgbClr val="0033CC"/>
                </a:solidFill>
                <a:latin typeface="Nyala" pitchFamily="2" charset="0"/>
                <a:cs typeface="Consolas" panose="020B0609020204030204" pitchFamily="49" charset="0"/>
              </a:rPr>
              <a:t>name </a:t>
            </a:r>
            <a:r>
              <a:rPr lang="en-US" altLang="en-US" sz="2800" b="1" dirty="0" err="1">
                <a:solidFill>
                  <a:srgbClr val="0033CC"/>
                </a:solidFill>
                <a:latin typeface="Nyala" pitchFamily="2" charset="0"/>
                <a:cs typeface="Consolas" panose="020B0609020204030204" pitchFamily="49" charset="0"/>
              </a:rPr>
              <a:t>resb</a:t>
            </a:r>
            <a:r>
              <a:rPr lang="en-US" altLang="en-US" sz="2800" b="1" dirty="0">
                <a:solidFill>
                  <a:srgbClr val="0033CC"/>
                </a:solidFill>
                <a:latin typeface="Nyala" pitchFamily="2" charset="0"/>
                <a:cs typeface="Consolas" panose="020B0609020204030204" pitchFamily="49" charset="0"/>
              </a:rPr>
              <a:t> 20</a:t>
            </a:r>
            <a:r>
              <a:rPr lang="en-US" altLang="en-US" sz="2800" b="1" dirty="0">
                <a:latin typeface="Nyala" pitchFamily="2" charset="0"/>
                <a:cs typeface="Consolas" panose="020B0609020204030204" pitchFamily="49" charset="0"/>
              </a:rPr>
              <a:t>;reserving a memory for </a:t>
            </a:r>
            <a:r>
              <a:rPr lang="en-US" altLang="en-US" sz="2800" b="1" dirty="0" smtClean="0">
                <a:latin typeface="Nyala" pitchFamily="2" charset="0"/>
                <a:cs typeface="Consolas" panose="020B0609020204030204" pitchFamily="49" charset="0"/>
              </a:rPr>
              <a:t>name</a:t>
            </a:r>
          </a:p>
        </p:txBody>
      </p:sp>
      <p:sp>
        <p:nvSpPr>
          <p:cNvPr id="7" name="Title 1"/>
          <p:cNvSpPr txBox="1">
            <a:spLocks/>
          </p:cNvSpPr>
          <p:nvPr/>
        </p:nvSpPr>
        <p:spPr>
          <a:xfrm>
            <a:off x="152400" y="838200"/>
            <a:ext cx="8686800" cy="353568"/>
          </a:xfrm>
          <a:prstGeom prst="rect">
            <a:avLst/>
          </a:prstGeom>
        </p:spPr>
        <p:txBody>
          <a:bodyPr vert="horz" lIns="91440" tIns="45720" rIns="91440" bIns="45720" rtlCol="0" anchor="ctr">
            <a:normAutofit fontScale="52500" lnSpcReduction="20000"/>
          </a:bodyPr>
          <a:lstStyle>
            <a:lvl1pPr algn="l" defTabSz="914400" rtl="0" eaLnBrk="1" latinLnBrk="0" hangingPunct="1">
              <a:lnSpc>
                <a:spcPct val="90000"/>
              </a:lnSpc>
              <a:spcBef>
                <a:spcPct val="0"/>
              </a:spcBef>
              <a:buNone/>
              <a:defRPr sz="4200" b="1" kern="1200" cap="none" baseline="0">
                <a:blipFill>
                  <a:blip r:embed="rId2">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pPr algn="r"/>
            <a:r>
              <a:rPr lang="en-US" dirty="0" smtClean="0">
                <a:latin typeface="Comic Sans MS" panose="030F0702030302020204" pitchFamily="66" charset="0"/>
              </a:rPr>
              <a:t>2. A program to Read and Display a message</a:t>
            </a:r>
            <a:endParaRPr lang="en-US" dirty="0">
              <a:latin typeface="Comic Sans MS" panose="030F0702030302020204" pitchFamily="66" charset="0"/>
            </a:endParaRPr>
          </a:p>
        </p:txBody>
      </p:sp>
    </p:spTree>
    <p:extLst>
      <p:ext uri="{BB962C8B-B14F-4D97-AF65-F5344CB8AC3E}">
        <p14:creationId xmlns:p14="http://schemas.microsoft.com/office/powerpoint/2010/main" val="292759214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9959"/>
            <a:ext cx="7772400" cy="353568"/>
          </a:xfrm>
        </p:spPr>
        <p:txBody>
          <a:bodyPr>
            <a:noAutofit/>
          </a:bodyPr>
          <a:lstStyle/>
          <a:p>
            <a:pPr algn="r"/>
            <a:r>
              <a:rPr lang="en-US" sz="2400" dirty="0" smtClean="0">
                <a:solidFill>
                  <a:srgbClr val="003399"/>
                </a:solidFill>
                <a:latin typeface="Comic Sans MS" panose="030F0702030302020204" pitchFamily="66" charset="0"/>
              </a:rPr>
              <a:t>Some practical Examples</a:t>
            </a:r>
            <a:endParaRPr lang="en-US" sz="2400" dirty="0">
              <a:solidFill>
                <a:srgbClr val="003399"/>
              </a:solidFill>
              <a:latin typeface="Comic Sans MS" panose="030F0702030302020204" pitchFamily="66" charset="0"/>
            </a:endParaRPr>
          </a:p>
        </p:txBody>
      </p:sp>
      <p:sp>
        <p:nvSpPr>
          <p:cNvPr id="4" name="Footer Placeholder 3"/>
          <p:cNvSpPr>
            <a:spLocks noGrp="1"/>
          </p:cNvSpPr>
          <p:nvPr>
            <p:ph type="ftr" sz="quarter" idx="11"/>
          </p:nvPr>
        </p:nvSpPr>
        <p:spPr>
          <a:xfrm>
            <a:off x="6364766" y="6364090"/>
            <a:ext cx="2057400" cy="365125"/>
          </a:xfrm>
        </p:spPr>
        <p:txBody>
          <a:bodyPr/>
          <a:lstStyle/>
          <a:p>
            <a:r>
              <a:rPr lang="en-US" smtClean="0"/>
              <a:t>Compiled by Yonas A. and Hailemariam M. [2010]</a:t>
            </a:r>
            <a:endParaRPr lang="en-US" dirty="0"/>
          </a:p>
        </p:txBody>
      </p:sp>
      <p:sp>
        <p:nvSpPr>
          <p:cNvPr id="5" name="Slide Number Placeholder 4"/>
          <p:cNvSpPr>
            <a:spLocks noGrp="1"/>
          </p:cNvSpPr>
          <p:nvPr>
            <p:ph type="sldNum" sz="quarter" idx="12"/>
          </p:nvPr>
        </p:nvSpPr>
        <p:spPr/>
        <p:txBody>
          <a:bodyPr/>
          <a:lstStyle/>
          <a:p>
            <a:fld id="{BCEA8348-524D-4A36-8735-4EA0EBDC8BF5}" type="slidenum">
              <a:rPr lang="en-US" smtClean="0"/>
              <a:pPr/>
              <a:t>35</a:t>
            </a:fld>
            <a:endParaRPr lang="en-US"/>
          </a:p>
        </p:txBody>
      </p:sp>
      <p:sp>
        <p:nvSpPr>
          <p:cNvPr id="6" name="Rectangle 1"/>
          <p:cNvSpPr>
            <a:spLocks noGrp="1" noChangeArrowheads="1"/>
          </p:cNvSpPr>
          <p:nvPr>
            <p:ph idx="1"/>
          </p:nvPr>
        </p:nvSpPr>
        <p:spPr bwMode="auto">
          <a:xfrm>
            <a:off x="352425" y="215037"/>
            <a:ext cx="8153400" cy="6093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lvl="0" indent="0" eaLnBrk="0" fontAlgn="base" hangingPunct="0">
              <a:lnSpc>
                <a:spcPct val="100000"/>
              </a:lnSpc>
              <a:spcBef>
                <a:spcPct val="0"/>
              </a:spcBef>
              <a:spcAft>
                <a:spcPct val="0"/>
              </a:spcAft>
              <a:buClrTx/>
              <a:buSzTx/>
              <a:buNone/>
            </a:pPr>
            <a:r>
              <a:rPr lang="en-US" altLang="en-US" sz="2600" b="1" dirty="0">
                <a:solidFill>
                  <a:srgbClr val="FF0000"/>
                </a:solidFill>
                <a:latin typeface="Nyala" pitchFamily="2" charset="0"/>
                <a:cs typeface="Consolas" panose="020B0609020204030204" pitchFamily="49" charset="0"/>
              </a:rPr>
              <a:t>section .text  </a:t>
            </a:r>
          </a:p>
          <a:p>
            <a:pPr marL="0" lvl="0" indent="0" eaLnBrk="0" fontAlgn="base" hangingPunct="0">
              <a:lnSpc>
                <a:spcPct val="100000"/>
              </a:lnSpc>
              <a:spcBef>
                <a:spcPct val="0"/>
              </a:spcBef>
              <a:spcAft>
                <a:spcPct val="0"/>
              </a:spcAft>
              <a:buClrTx/>
              <a:buSzTx/>
              <a:buNone/>
            </a:pPr>
            <a:r>
              <a:rPr lang="en-US" altLang="en-US" sz="2600" b="1" dirty="0">
                <a:solidFill>
                  <a:srgbClr val="FF0000"/>
                </a:solidFill>
                <a:latin typeface="Nyala" pitchFamily="2" charset="0"/>
                <a:cs typeface="Consolas" panose="020B0609020204030204" pitchFamily="49" charset="0"/>
              </a:rPr>
              <a:t>global _start </a:t>
            </a:r>
            <a:r>
              <a:rPr lang="en-US" altLang="en-US" sz="2600" b="1" dirty="0">
                <a:solidFill>
                  <a:srgbClr val="0033CC"/>
                </a:solidFill>
                <a:latin typeface="Nyala" pitchFamily="2" charset="0"/>
                <a:cs typeface="Consolas" panose="020B0609020204030204" pitchFamily="49" charset="0"/>
              </a:rPr>
              <a:t>;must be declared for using </a:t>
            </a:r>
            <a:r>
              <a:rPr lang="en-US" altLang="en-US" sz="2600" b="1" dirty="0" err="1">
                <a:solidFill>
                  <a:srgbClr val="0033CC"/>
                </a:solidFill>
                <a:latin typeface="Nyala" pitchFamily="2" charset="0"/>
                <a:cs typeface="Consolas" panose="020B0609020204030204" pitchFamily="49" charset="0"/>
              </a:rPr>
              <a:t>gcc</a:t>
            </a:r>
            <a:endParaRPr lang="en-US" altLang="en-US" sz="2600" b="1" dirty="0">
              <a:solidFill>
                <a:srgbClr val="0033CC"/>
              </a:solidFill>
              <a:latin typeface="Nyala" pitchFamily="2" charset="0"/>
              <a:cs typeface="Consolas" panose="020B0609020204030204" pitchFamily="49" charset="0"/>
            </a:endParaRPr>
          </a:p>
          <a:p>
            <a:pPr marL="0" lvl="0" indent="0" eaLnBrk="0" fontAlgn="base" hangingPunct="0">
              <a:lnSpc>
                <a:spcPct val="100000"/>
              </a:lnSpc>
              <a:spcBef>
                <a:spcPct val="0"/>
              </a:spcBef>
              <a:spcAft>
                <a:spcPct val="0"/>
              </a:spcAft>
              <a:buClrTx/>
              <a:buSzTx/>
              <a:buNone/>
            </a:pPr>
            <a:r>
              <a:rPr lang="en-US" altLang="en-US" sz="2600" b="1" dirty="0">
                <a:solidFill>
                  <a:srgbClr val="0033CC"/>
                </a:solidFill>
                <a:latin typeface="Nyala" pitchFamily="2" charset="0"/>
                <a:cs typeface="Consolas" panose="020B0609020204030204" pitchFamily="49" charset="0"/>
              </a:rPr>
              <a:t> </a:t>
            </a:r>
            <a:r>
              <a:rPr lang="en-US" altLang="en-US" sz="2600" b="1" dirty="0">
                <a:solidFill>
                  <a:srgbClr val="FF0000"/>
                </a:solidFill>
                <a:latin typeface="Nyala" pitchFamily="2" charset="0"/>
                <a:cs typeface="Consolas" panose="020B0609020204030204" pitchFamily="49" charset="0"/>
              </a:rPr>
              <a:t>_start: </a:t>
            </a:r>
            <a:r>
              <a:rPr lang="en-US" altLang="en-US" sz="2600" b="1" dirty="0">
                <a:solidFill>
                  <a:srgbClr val="0033CC"/>
                </a:solidFill>
                <a:latin typeface="Nyala" pitchFamily="2" charset="0"/>
                <a:cs typeface="Consolas" panose="020B0609020204030204" pitchFamily="49" charset="0"/>
              </a:rPr>
              <a:t>;tell linker entry point  </a:t>
            </a:r>
          </a:p>
          <a:p>
            <a:pPr marL="0" lvl="0" indent="0" eaLnBrk="0" fontAlgn="base" hangingPunct="0">
              <a:lnSpc>
                <a:spcPct val="100000"/>
              </a:lnSpc>
              <a:spcBef>
                <a:spcPct val="0"/>
              </a:spcBef>
              <a:spcAft>
                <a:spcPct val="0"/>
              </a:spcAft>
              <a:buClrTx/>
              <a:buSzTx/>
              <a:buNone/>
            </a:pPr>
            <a:r>
              <a:rPr lang="en-US" altLang="en-US" sz="2600" b="1" dirty="0">
                <a:latin typeface="Nyala" pitchFamily="2" charset="0"/>
                <a:cs typeface="Consolas" panose="020B0609020204030204" pitchFamily="49" charset="0"/>
              </a:rPr>
              <a:t>;prompting for message 1</a:t>
            </a:r>
            <a:endParaRPr lang="en-US" altLang="en-US" sz="2600" b="1" dirty="0" smtClean="0">
              <a:solidFill>
                <a:srgbClr val="0033CC"/>
              </a:solidFill>
              <a:latin typeface="Nyala" pitchFamily="2" charset="0"/>
              <a:cs typeface="Consolas" panose="020B0609020204030204" pitchFamily="49" charset="0"/>
            </a:endParaRPr>
          </a:p>
          <a:p>
            <a:pPr marL="0" lvl="0" indent="0" eaLnBrk="0" fontAlgn="base" hangingPunct="0">
              <a:lnSpc>
                <a:spcPct val="100000"/>
              </a:lnSpc>
              <a:spcBef>
                <a:spcPct val="0"/>
              </a:spcBef>
              <a:spcAft>
                <a:spcPct val="0"/>
              </a:spcAft>
              <a:buClrTx/>
              <a:buSzTx/>
              <a:buNone/>
            </a:pPr>
            <a:r>
              <a:rPr lang="en-US" altLang="en-US" sz="2600" b="1" dirty="0" err="1" smtClean="0">
                <a:solidFill>
                  <a:srgbClr val="0033CC"/>
                </a:solidFill>
                <a:latin typeface="Nyala" pitchFamily="2" charset="0"/>
                <a:cs typeface="Consolas" panose="020B0609020204030204" pitchFamily="49" charset="0"/>
              </a:rPr>
              <a:t>mov</a:t>
            </a:r>
            <a:r>
              <a:rPr lang="en-US" altLang="en-US" sz="2600" b="1" dirty="0" smtClean="0">
                <a:solidFill>
                  <a:srgbClr val="0033CC"/>
                </a:solidFill>
                <a:latin typeface="Nyala" pitchFamily="2" charset="0"/>
                <a:cs typeface="Consolas" panose="020B0609020204030204" pitchFamily="49" charset="0"/>
              </a:rPr>
              <a:t> </a:t>
            </a:r>
            <a:r>
              <a:rPr lang="en-US" altLang="en-US" sz="2600" b="1" dirty="0" err="1">
                <a:solidFill>
                  <a:srgbClr val="0033CC"/>
                </a:solidFill>
                <a:latin typeface="Nyala" pitchFamily="2" charset="0"/>
                <a:cs typeface="Consolas" panose="020B0609020204030204" pitchFamily="49" charset="0"/>
              </a:rPr>
              <a:t>eax</a:t>
            </a:r>
            <a:r>
              <a:rPr lang="en-US" altLang="en-US" sz="2600" b="1" dirty="0">
                <a:solidFill>
                  <a:srgbClr val="0033CC"/>
                </a:solidFill>
                <a:latin typeface="Nyala" pitchFamily="2" charset="0"/>
                <a:cs typeface="Consolas" panose="020B0609020204030204" pitchFamily="49" charset="0"/>
              </a:rPr>
              <a:t>, </a:t>
            </a:r>
            <a:r>
              <a:rPr lang="en-US" altLang="en-US" sz="2600" b="1" dirty="0" smtClean="0">
                <a:solidFill>
                  <a:srgbClr val="0033CC"/>
                </a:solidFill>
                <a:latin typeface="Nyala" pitchFamily="2" charset="0"/>
                <a:cs typeface="Consolas" panose="020B0609020204030204" pitchFamily="49" charset="0"/>
              </a:rPr>
              <a:t>SYS_WRITE</a:t>
            </a:r>
            <a:endParaRPr lang="en-US" altLang="en-US" sz="2600" b="1" dirty="0">
              <a:latin typeface="Nyala" pitchFamily="2" charset="0"/>
              <a:cs typeface="Consolas" panose="020B0609020204030204" pitchFamily="49" charset="0"/>
            </a:endParaRPr>
          </a:p>
          <a:p>
            <a:pPr marL="0" lvl="0" indent="0" eaLnBrk="0" fontAlgn="base" hangingPunct="0">
              <a:lnSpc>
                <a:spcPct val="100000"/>
              </a:lnSpc>
              <a:spcBef>
                <a:spcPct val="0"/>
              </a:spcBef>
              <a:spcAft>
                <a:spcPct val="0"/>
              </a:spcAft>
              <a:buClrTx/>
              <a:buSzTx/>
              <a:buNone/>
            </a:pPr>
            <a:r>
              <a:rPr lang="en-US" altLang="en-US" sz="2600" b="1" dirty="0" err="1">
                <a:solidFill>
                  <a:srgbClr val="0033CC"/>
                </a:solidFill>
                <a:latin typeface="Nyala" pitchFamily="2" charset="0"/>
                <a:cs typeface="Consolas" panose="020B0609020204030204" pitchFamily="49" charset="0"/>
              </a:rPr>
              <a:t>mov</a:t>
            </a:r>
            <a:r>
              <a:rPr lang="en-US" altLang="en-US" sz="2600" b="1" dirty="0">
                <a:solidFill>
                  <a:srgbClr val="0033CC"/>
                </a:solidFill>
                <a:latin typeface="Nyala" pitchFamily="2" charset="0"/>
                <a:cs typeface="Consolas" panose="020B0609020204030204" pitchFamily="49" charset="0"/>
              </a:rPr>
              <a:t> </a:t>
            </a:r>
            <a:r>
              <a:rPr lang="en-US" altLang="en-US" sz="2600" b="1" dirty="0" err="1">
                <a:solidFill>
                  <a:srgbClr val="0033CC"/>
                </a:solidFill>
                <a:latin typeface="Nyala" pitchFamily="2" charset="0"/>
                <a:cs typeface="Consolas" panose="020B0609020204030204" pitchFamily="49" charset="0"/>
              </a:rPr>
              <a:t>ebx</a:t>
            </a:r>
            <a:r>
              <a:rPr lang="en-US" altLang="en-US" sz="2600" b="1" dirty="0">
                <a:solidFill>
                  <a:srgbClr val="0033CC"/>
                </a:solidFill>
                <a:latin typeface="Nyala" pitchFamily="2" charset="0"/>
                <a:cs typeface="Consolas" panose="020B0609020204030204" pitchFamily="49" charset="0"/>
              </a:rPr>
              <a:t>, STDOUT  </a:t>
            </a:r>
          </a:p>
          <a:p>
            <a:pPr marL="0" lvl="0" indent="0" eaLnBrk="0" fontAlgn="base" hangingPunct="0">
              <a:lnSpc>
                <a:spcPct val="100000"/>
              </a:lnSpc>
              <a:spcBef>
                <a:spcPct val="0"/>
              </a:spcBef>
              <a:spcAft>
                <a:spcPct val="0"/>
              </a:spcAft>
              <a:buClrTx/>
              <a:buSzTx/>
              <a:buNone/>
            </a:pPr>
            <a:r>
              <a:rPr lang="en-US" altLang="en-US" sz="2600" b="1" dirty="0" err="1">
                <a:solidFill>
                  <a:srgbClr val="0033CC"/>
                </a:solidFill>
                <a:latin typeface="Nyala" pitchFamily="2" charset="0"/>
                <a:cs typeface="Consolas" panose="020B0609020204030204" pitchFamily="49" charset="0"/>
              </a:rPr>
              <a:t>mov</a:t>
            </a:r>
            <a:r>
              <a:rPr lang="en-US" altLang="en-US" sz="2600" b="1" dirty="0">
                <a:solidFill>
                  <a:srgbClr val="0033CC"/>
                </a:solidFill>
                <a:latin typeface="Nyala" pitchFamily="2" charset="0"/>
                <a:cs typeface="Consolas" panose="020B0609020204030204" pitchFamily="49" charset="0"/>
              </a:rPr>
              <a:t> </a:t>
            </a:r>
            <a:r>
              <a:rPr lang="en-US" altLang="en-US" sz="2600" b="1" dirty="0" err="1">
                <a:solidFill>
                  <a:srgbClr val="0033CC"/>
                </a:solidFill>
                <a:latin typeface="Nyala" pitchFamily="2" charset="0"/>
                <a:cs typeface="Consolas" panose="020B0609020204030204" pitchFamily="49" charset="0"/>
              </a:rPr>
              <a:t>ecx</a:t>
            </a:r>
            <a:r>
              <a:rPr lang="en-US" altLang="en-US" sz="2600" b="1" dirty="0">
                <a:solidFill>
                  <a:srgbClr val="0033CC"/>
                </a:solidFill>
                <a:latin typeface="Nyala" pitchFamily="2" charset="0"/>
                <a:cs typeface="Consolas" panose="020B0609020204030204" pitchFamily="49" charset="0"/>
              </a:rPr>
              <a:t>, msg1  </a:t>
            </a:r>
          </a:p>
          <a:p>
            <a:pPr marL="0" lvl="0" indent="0" eaLnBrk="0" fontAlgn="base" hangingPunct="0">
              <a:lnSpc>
                <a:spcPct val="100000"/>
              </a:lnSpc>
              <a:spcBef>
                <a:spcPct val="0"/>
              </a:spcBef>
              <a:spcAft>
                <a:spcPct val="0"/>
              </a:spcAft>
              <a:buClrTx/>
              <a:buSzTx/>
              <a:buNone/>
            </a:pPr>
            <a:r>
              <a:rPr lang="en-US" altLang="en-US" sz="2600" b="1" dirty="0" err="1">
                <a:solidFill>
                  <a:srgbClr val="0033CC"/>
                </a:solidFill>
                <a:latin typeface="Nyala" pitchFamily="2" charset="0"/>
                <a:cs typeface="Consolas" panose="020B0609020204030204" pitchFamily="49" charset="0"/>
              </a:rPr>
              <a:t>mov</a:t>
            </a:r>
            <a:r>
              <a:rPr lang="en-US" altLang="en-US" sz="2600" b="1" dirty="0">
                <a:solidFill>
                  <a:srgbClr val="0033CC"/>
                </a:solidFill>
                <a:latin typeface="Nyala" pitchFamily="2" charset="0"/>
                <a:cs typeface="Consolas" panose="020B0609020204030204" pitchFamily="49" charset="0"/>
              </a:rPr>
              <a:t> </a:t>
            </a:r>
            <a:r>
              <a:rPr lang="en-US" altLang="en-US" sz="2600" b="1" dirty="0" err="1">
                <a:solidFill>
                  <a:srgbClr val="0033CC"/>
                </a:solidFill>
                <a:latin typeface="Nyala" pitchFamily="2" charset="0"/>
                <a:cs typeface="Consolas" panose="020B0609020204030204" pitchFamily="49" charset="0"/>
              </a:rPr>
              <a:t>edx</a:t>
            </a:r>
            <a:r>
              <a:rPr lang="en-US" altLang="en-US" sz="2600" b="1" dirty="0">
                <a:solidFill>
                  <a:srgbClr val="0033CC"/>
                </a:solidFill>
                <a:latin typeface="Nyala" pitchFamily="2" charset="0"/>
                <a:cs typeface="Consolas" panose="020B0609020204030204" pitchFamily="49" charset="0"/>
              </a:rPr>
              <a:t>, len1  </a:t>
            </a:r>
            <a:endParaRPr lang="en-US" altLang="en-US" sz="2600" b="1" dirty="0" smtClean="0">
              <a:solidFill>
                <a:srgbClr val="0033CC"/>
              </a:solidFill>
              <a:latin typeface="Nyala" pitchFamily="2" charset="0"/>
              <a:cs typeface="Consolas" panose="020B0609020204030204" pitchFamily="49" charset="0"/>
            </a:endParaRPr>
          </a:p>
          <a:p>
            <a:pPr marL="0" lvl="0" indent="0" eaLnBrk="0" fontAlgn="base" hangingPunct="0">
              <a:lnSpc>
                <a:spcPct val="100000"/>
              </a:lnSpc>
              <a:spcBef>
                <a:spcPct val="0"/>
              </a:spcBef>
              <a:spcAft>
                <a:spcPct val="0"/>
              </a:spcAft>
              <a:buClrTx/>
              <a:buSzTx/>
              <a:buNone/>
            </a:pPr>
            <a:r>
              <a:rPr lang="en-US" altLang="en-US" sz="2600" b="1" dirty="0" err="1" smtClean="0">
                <a:solidFill>
                  <a:srgbClr val="0033CC"/>
                </a:solidFill>
                <a:latin typeface="Nyala" pitchFamily="2" charset="0"/>
                <a:cs typeface="Consolas" panose="020B0609020204030204" pitchFamily="49" charset="0"/>
              </a:rPr>
              <a:t>int</a:t>
            </a:r>
            <a:r>
              <a:rPr lang="en-US" altLang="en-US" sz="2600" b="1" dirty="0" smtClean="0">
                <a:solidFill>
                  <a:srgbClr val="0033CC"/>
                </a:solidFill>
                <a:latin typeface="Nyala" pitchFamily="2" charset="0"/>
                <a:cs typeface="Consolas" panose="020B0609020204030204" pitchFamily="49" charset="0"/>
              </a:rPr>
              <a:t> </a:t>
            </a:r>
            <a:r>
              <a:rPr lang="en-US" altLang="en-US" sz="2600" b="1" dirty="0">
                <a:solidFill>
                  <a:srgbClr val="0033CC"/>
                </a:solidFill>
                <a:latin typeface="Nyala" pitchFamily="2" charset="0"/>
                <a:cs typeface="Consolas" panose="020B0609020204030204" pitchFamily="49" charset="0"/>
              </a:rPr>
              <a:t>0x80  </a:t>
            </a:r>
            <a:endParaRPr lang="en-US" altLang="en-US" sz="2600" b="1" dirty="0" smtClean="0">
              <a:solidFill>
                <a:srgbClr val="0033CC"/>
              </a:solidFill>
              <a:latin typeface="Nyala" pitchFamily="2" charset="0"/>
              <a:cs typeface="Consolas" panose="020B0609020204030204" pitchFamily="49" charset="0"/>
            </a:endParaRPr>
          </a:p>
          <a:p>
            <a:pPr marL="0" lvl="0" indent="0" eaLnBrk="0" fontAlgn="base" hangingPunct="0">
              <a:lnSpc>
                <a:spcPct val="100000"/>
              </a:lnSpc>
              <a:spcBef>
                <a:spcPct val="0"/>
              </a:spcBef>
              <a:spcAft>
                <a:spcPct val="0"/>
              </a:spcAft>
              <a:buClrTx/>
              <a:buSzTx/>
              <a:buNone/>
            </a:pPr>
            <a:r>
              <a:rPr lang="en-US" altLang="en-US" sz="2600" b="1" dirty="0" smtClean="0">
                <a:latin typeface="Nyala" pitchFamily="2" charset="0"/>
                <a:cs typeface="Consolas" panose="020B0609020204030204" pitchFamily="49" charset="0"/>
              </a:rPr>
              <a:t>;</a:t>
            </a:r>
            <a:r>
              <a:rPr lang="en-US" altLang="en-US" sz="2600" b="1" dirty="0">
                <a:latin typeface="Nyala" pitchFamily="2" charset="0"/>
                <a:cs typeface="Consolas" panose="020B0609020204030204" pitchFamily="49" charset="0"/>
              </a:rPr>
              <a:t>reading name </a:t>
            </a:r>
          </a:p>
          <a:p>
            <a:pPr marL="0" lvl="0" indent="0" eaLnBrk="0" fontAlgn="base" hangingPunct="0">
              <a:lnSpc>
                <a:spcPct val="100000"/>
              </a:lnSpc>
              <a:spcBef>
                <a:spcPct val="0"/>
              </a:spcBef>
              <a:spcAft>
                <a:spcPct val="0"/>
              </a:spcAft>
              <a:buClrTx/>
              <a:buSzTx/>
              <a:buNone/>
            </a:pPr>
            <a:r>
              <a:rPr lang="en-US" altLang="en-US" sz="2600" b="1" dirty="0" err="1">
                <a:solidFill>
                  <a:srgbClr val="0033CC"/>
                </a:solidFill>
                <a:latin typeface="Nyala" pitchFamily="2" charset="0"/>
                <a:cs typeface="Consolas" panose="020B0609020204030204" pitchFamily="49" charset="0"/>
              </a:rPr>
              <a:t>mov</a:t>
            </a:r>
            <a:r>
              <a:rPr lang="en-US" altLang="en-US" sz="2600" b="1" dirty="0">
                <a:solidFill>
                  <a:srgbClr val="0033CC"/>
                </a:solidFill>
                <a:latin typeface="Nyala" pitchFamily="2" charset="0"/>
                <a:cs typeface="Consolas" panose="020B0609020204030204" pitchFamily="49" charset="0"/>
              </a:rPr>
              <a:t> </a:t>
            </a:r>
            <a:r>
              <a:rPr lang="en-US" altLang="en-US" sz="2600" b="1" dirty="0" err="1">
                <a:solidFill>
                  <a:srgbClr val="0033CC"/>
                </a:solidFill>
                <a:latin typeface="Nyala" pitchFamily="2" charset="0"/>
                <a:cs typeface="Consolas" panose="020B0609020204030204" pitchFamily="49" charset="0"/>
              </a:rPr>
              <a:t>eax</a:t>
            </a:r>
            <a:r>
              <a:rPr lang="en-US" altLang="en-US" sz="2600" b="1" dirty="0">
                <a:solidFill>
                  <a:srgbClr val="0033CC"/>
                </a:solidFill>
                <a:latin typeface="Nyala" pitchFamily="2" charset="0"/>
                <a:cs typeface="Consolas" panose="020B0609020204030204" pitchFamily="49" charset="0"/>
              </a:rPr>
              <a:t>, SYS_READ  </a:t>
            </a:r>
          </a:p>
          <a:p>
            <a:pPr marL="0" lvl="0" indent="0" eaLnBrk="0" fontAlgn="base" hangingPunct="0">
              <a:lnSpc>
                <a:spcPct val="100000"/>
              </a:lnSpc>
              <a:spcBef>
                <a:spcPct val="0"/>
              </a:spcBef>
              <a:spcAft>
                <a:spcPct val="0"/>
              </a:spcAft>
              <a:buClrTx/>
              <a:buSzTx/>
              <a:buNone/>
            </a:pPr>
            <a:r>
              <a:rPr lang="en-US" altLang="en-US" sz="2600" b="1" dirty="0" err="1">
                <a:solidFill>
                  <a:srgbClr val="0033CC"/>
                </a:solidFill>
                <a:latin typeface="Nyala" pitchFamily="2" charset="0"/>
                <a:cs typeface="Consolas" panose="020B0609020204030204" pitchFamily="49" charset="0"/>
              </a:rPr>
              <a:t>mov</a:t>
            </a:r>
            <a:r>
              <a:rPr lang="en-US" altLang="en-US" sz="2600" b="1" dirty="0">
                <a:solidFill>
                  <a:srgbClr val="0033CC"/>
                </a:solidFill>
                <a:latin typeface="Nyala" pitchFamily="2" charset="0"/>
                <a:cs typeface="Consolas" panose="020B0609020204030204" pitchFamily="49" charset="0"/>
              </a:rPr>
              <a:t> </a:t>
            </a:r>
            <a:r>
              <a:rPr lang="en-US" altLang="en-US" sz="2600" b="1" dirty="0" err="1">
                <a:solidFill>
                  <a:srgbClr val="0033CC"/>
                </a:solidFill>
                <a:latin typeface="Nyala" pitchFamily="2" charset="0"/>
                <a:cs typeface="Consolas" panose="020B0609020204030204" pitchFamily="49" charset="0"/>
              </a:rPr>
              <a:t>ebx</a:t>
            </a:r>
            <a:r>
              <a:rPr lang="en-US" altLang="en-US" sz="2600" b="1" dirty="0">
                <a:solidFill>
                  <a:srgbClr val="0033CC"/>
                </a:solidFill>
                <a:latin typeface="Nyala" pitchFamily="2" charset="0"/>
                <a:cs typeface="Consolas" panose="020B0609020204030204" pitchFamily="49" charset="0"/>
              </a:rPr>
              <a:t>, STDIN  </a:t>
            </a:r>
          </a:p>
          <a:p>
            <a:pPr marL="0" lvl="0" indent="0" eaLnBrk="0" fontAlgn="base" hangingPunct="0">
              <a:lnSpc>
                <a:spcPct val="100000"/>
              </a:lnSpc>
              <a:spcBef>
                <a:spcPct val="0"/>
              </a:spcBef>
              <a:spcAft>
                <a:spcPct val="0"/>
              </a:spcAft>
              <a:buClrTx/>
              <a:buSzTx/>
              <a:buNone/>
            </a:pPr>
            <a:r>
              <a:rPr lang="en-US" altLang="en-US" sz="2600" b="1" dirty="0" err="1">
                <a:solidFill>
                  <a:srgbClr val="0033CC"/>
                </a:solidFill>
                <a:latin typeface="Nyala" pitchFamily="2" charset="0"/>
                <a:cs typeface="Consolas" panose="020B0609020204030204" pitchFamily="49" charset="0"/>
              </a:rPr>
              <a:t>mov</a:t>
            </a:r>
            <a:r>
              <a:rPr lang="en-US" altLang="en-US" sz="2600" b="1" dirty="0">
                <a:solidFill>
                  <a:srgbClr val="0033CC"/>
                </a:solidFill>
                <a:latin typeface="Nyala" pitchFamily="2" charset="0"/>
                <a:cs typeface="Consolas" panose="020B0609020204030204" pitchFamily="49" charset="0"/>
              </a:rPr>
              <a:t> </a:t>
            </a:r>
            <a:r>
              <a:rPr lang="en-US" altLang="en-US" sz="2600" b="1" dirty="0" err="1">
                <a:solidFill>
                  <a:srgbClr val="0033CC"/>
                </a:solidFill>
                <a:latin typeface="Nyala" pitchFamily="2" charset="0"/>
                <a:cs typeface="Consolas" panose="020B0609020204030204" pitchFamily="49" charset="0"/>
              </a:rPr>
              <a:t>ecx</a:t>
            </a:r>
            <a:r>
              <a:rPr lang="en-US" altLang="en-US" sz="2600" b="1" dirty="0">
                <a:solidFill>
                  <a:srgbClr val="0033CC"/>
                </a:solidFill>
                <a:latin typeface="Nyala" pitchFamily="2" charset="0"/>
                <a:cs typeface="Consolas" panose="020B0609020204030204" pitchFamily="49" charset="0"/>
              </a:rPr>
              <a:t>, name  </a:t>
            </a:r>
          </a:p>
          <a:p>
            <a:pPr marL="0" lvl="0" indent="0" eaLnBrk="0" fontAlgn="base" hangingPunct="0">
              <a:lnSpc>
                <a:spcPct val="100000"/>
              </a:lnSpc>
              <a:spcBef>
                <a:spcPct val="0"/>
              </a:spcBef>
              <a:spcAft>
                <a:spcPct val="0"/>
              </a:spcAft>
              <a:buClrTx/>
              <a:buSzTx/>
              <a:buNone/>
            </a:pPr>
            <a:r>
              <a:rPr lang="en-US" altLang="en-US" sz="2600" b="1" dirty="0" err="1">
                <a:solidFill>
                  <a:srgbClr val="0033CC"/>
                </a:solidFill>
                <a:latin typeface="Nyala" pitchFamily="2" charset="0"/>
                <a:cs typeface="Consolas" panose="020B0609020204030204" pitchFamily="49" charset="0"/>
              </a:rPr>
              <a:t>mov</a:t>
            </a:r>
            <a:r>
              <a:rPr lang="en-US" altLang="en-US" sz="2600" b="1" dirty="0">
                <a:solidFill>
                  <a:srgbClr val="0033CC"/>
                </a:solidFill>
                <a:latin typeface="Nyala" pitchFamily="2" charset="0"/>
                <a:cs typeface="Consolas" panose="020B0609020204030204" pitchFamily="49" charset="0"/>
              </a:rPr>
              <a:t> </a:t>
            </a:r>
            <a:r>
              <a:rPr lang="en-US" altLang="en-US" sz="2600" b="1" dirty="0" err="1">
                <a:solidFill>
                  <a:srgbClr val="0033CC"/>
                </a:solidFill>
                <a:latin typeface="Nyala" pitchFamily="2" charset="0"/>
                <a:cs typeface="Consolas" panose="020B0609020204030204" pitchFamily="49" charset="0"/>
              </a:rPr>
              <a:t>edx</a:t>
            </a:r>
            <a:r>
              <a:rPr lang="en-US" altLang="en-US" sz="2600" b="1" dirty="0">
                <a:solidFill>
                  <a:srgbClr val="0033CC"/>
                </a:solidFill>
                <a:latin typeface="Nyala" pitchFamily="2" charset="0"/>
                <a:cs typeface="Consolas" panose="020B0609020204030204" pitchFamily="49" charset="0"/>
              </a:rPr>
              <a:t>, 20  </a:t>
            </a:r>
            <a:endParaRPr lang="en-US" altLang="en-US" sz="2600" b="1" dirty="0" smtClean="0">
              <a:solidFill>
                <a:srgbClr val="0033CC"/>
              </a:solidFill>
              <a:latin typeface="Nyala" pitchFamily="2" charset="0"/>
              <a:cs typeface="Consolas" panose="020B0609020204030204" pitchFamily="49" charset="0"/>
            </a:endParaRPr>
          </a:p>
          <a:p>
            <a:pPr marL="0" lvl="0" indent="0" eaLnBrk="0" fontAlgn="base" hangingPunct="0">
              <a:lnSpc>
                <a:spcPct val="100000"/>
              </a:lnSpc>
              <a:spcBef>
                <a:spcPct val="0"/>
              </a:spcBef>
              <a:spcAft>
                <a:spcPct val="0"/>
              </a:spcAft>
              <a:buClrTx/>
              <a:buSzTx/>
              <a:buNone/>
            </a:pPr>
            <a:r>
              <a:rPr lang="en-US" altLang="en-US" sz="2400" b="1" dirty="0" err="1">
                <a:solidFill>
                  <a:srgbClr val="0033CC"/>
                </a:solidFill>
                <a:latin typeface="Nyala" pitchFamily="2" charset="0"/>
                <a:cs typeface="Consolas" panose="020B0609020204030204" pitchFamily="49" charset="0"/>
              </a:rPr>
              <a:t>int</a:t>
            </a:r>
            <a:r>
              <a:rPr lang="en-US" altLang="en-US" sz="2400" b="1" dirty="0">
                <a:solidFill>
                  <a:srgbClr val="0033CC"/>
                </a:solidFill>
                <a:latin typeface="Nyala" pitchFamily="2" charset="0"/>
                <a:cs typeface="Consolas" panose="020B0609020204030204" pitchFamily="49" charset="0"/>
              </a:rPr>
              <a:t> 0x80</a:t>
            </a:r>
            <a:endParaRPr lang="en-US" altLang="en-US" sz="2600" b="1" dirty="0">
              <a:solidFill>
                <a:srgbClr val="0033CC"/>
              </a:solidFill>
              <a:latin typeface="Nyala" pitchFamily="2" charset="0"/>
              <a:cs typeface="Consolas" panose="020B0609020204030204" pitchFamily="49" charset="0"/>
            </a:endParaRPr>
          </a:p>
        </p:txBody>
      </p:sp>
    </p:spTree>
    <p:extLst>
      <p:ext uri="{BB962C8B-B14F-4D97-AF65-F5344CB8AC3E}">
        <p14:creationId xmlns:p14="http://schemas.microsoft.com/office/powerpoint/2010/main" val="382483133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9959"/>
            <a:ext cx="7772400" cy="353568"/>
          </a:xfrm>
        </p:spPr>
        <p:txBody>
          <a:bodyPr>
            <a:noAutofit/>
          </a:bodyPr>
          <a:lstStyle/>
          <a:p>
            <a:pPr algn="r"/>
            <a:r>
              <a:rPr lang="en-US" sz="2400" dirty="0" smtClean="0">
                <a:solidFill>
                  <a:srgbClr val="003399"/>
                </a:solidFill>
                <a:latin typeface="Comic Sans MS" panose="030F0702030302020204" pitchFamily="66" charset="0"/>
              </a:rPr>
              <a:t>Some practical Examples</a:t>
            </a:r>
            <a:endParaRPr lang="en-US" sz="2400" dirty="0">
              <a:solidFill>
                <a:srgbClr val="003399"/>
              </a:solidFill>
              <a:latin typeface="Comic Sans MS" panose="030F0702030302020204" pitchFamily="66" charset="0"/>
            </a:endParaRPr>
          </a:p>
        </p:txBody>
      </p:sp>
      <p:sp>
        <p:nvSpPr>
          <p:cNvPr id="4" name="Footer Placeholder 3"/>
          <p:cNvSpPr>
            <a:spLocks noGrp="1"/>
          </p:cNvSpPr>
          <p:nvPr>
            <p:ph type="ftr" sz="quarter" idx="11"/>
          </p:nvPr>
        </p:nvSpPr>
        <p:spPr>
          <a:xfrm>
            <a:off x="6364766" y="6364090"/>
            <a:ext cx="2057400" cy="365125"/>
          </a:xfrm>
        </p:spPr>
        <p:txBody>
          <a:bodyPr/>
          <a:lstStyle/>
          <a:p>
            <a:r>
              <a:rPr lang="en-US" smtClean="0"/>
              <a:t>Compiled by Yonas A. and Hailemariam M. [2010]</a:t>
            </a:r>
            <a:endParaRPr lang="en-US" dirty="0"/>
          </a:p>
        </p:txBody>
      </p:sp>
      <p:sp>
        <p:nvSpPr>
          <p:cNvPr id="5" name="Slide Number Placeholder 4"/>
          <p:cNvSpPr>
            <a:spLocks noGrp="1"/>
          </p:cNvSpPr>
          <p:nvPr>
            <p:ph type="sldNum" sz="quarter" idx="12"/>
          </p:nvPr>
        </p:nvSpPr>
        <p:spPr/>
        <p:txBody>
          <a:bodyPr/>
          <a:lstStyle/>
          <a:p>
            <a:fld id="{BCEA8348-524D-4A36-8735-4EA0EBDC8BF5}" type="slidenum">
              <a:rPr lang="en-US" smtClean="0"/>
              <a:pPr/>
              <a:t>36</a:t>
            </a:fld>
            <a:endParaRPr lang="en-US"/>
          </a:p>
        </p:txBody>
      </p:sp>
      <p:sp>
        <p:nvSpPr>
          <p:cNvPr id="6" name="Rectangle 1"/>
          <p:cNvSpPr>
            <a:spLocks noGrp="1" noChangeArrowheads="1"/>
          </p:cNvSpPr>
          <p:nvPr>
            <p:ph idx="1"/>
          </p:nvPr>
        </p:nvSpPr>
        <p:spPr bwMode="auto">
          <a:xfrm>
            <a:off x="561595" y="331113"/>
            <a:ext cx="6829805" cy="65556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lvl="0" indent="0" eaLnBrk="0" fontAlgn="base" hangingPunct="0">
              <a:lnSpc>
                <a:spcPct val="100000"/>
              </a:lnSpc>
              <a:spcBef>
                <a:spcPct val="0"/>
              </a:spcBef>
              <a:spcAft>
                <a:spcPct val="0"/>
              </a:spcAft>
              <a:buClrTx/>
              <a:buSzTx/>
              <a:buNone/>
            </a:pPr>
            <a:r>
              <a:rPr lang="en-US" altLang="en-US" sz="2800" b="1" dirty="0" smtClean="0">
                <a:latin typeface="Nyala" pitchFamily="2" charset="0"/>
                <a:cs typeface="Consolas" panose="020B0609020204030204" pitchFamily="49" charset="0"/>
              </a:rPr>
              <a:t>;</a:t>
            </a:r>
            <a:r>
              <a:rPr lang="en-US" altLang="en-US" sz="2800" b="1" dirty="0">
                <a:latin typeface="Nyala" pitchFamily="2" charset="0"/>
                <a:cs typeface="Consolas" panose="020B0609020204030204" pitchFamily="49" charset="0"/>
              </a:rPr>
              <a:t>displaying the message  </a:t>
            </a:r>
          </a:p>
          <a:p>
            <a:pPr marL="0" lvl="0" indent="0" eaLnBrk="0" fontAlgn="base" hangingPunct="0">
              <a:lnSpc>
                <a:spcPct val="100000"/>
              </a:lnSpc>
              <a:spcBef>
                <a:spcPct val="0"/>
              </a:spcBef>
              <a:spcAft>
                <a:spcPct val="0"/>
              </a:spcAft>
              <a:buClrTx/>
              <a:buSzTx/>
              <a:buNone/>
            </a:pPr>
            <a:r>
              <a:rPr lang="en-US" altLang="en-US" sz="2800" b="1" dirty="0" err="1">
                <a:solidFill>
                  <a:srgbClr val="0033CC"/>
                </a:solidFill>
                <a:latin typeface="Nyala" pitchFamily="2" charset="0"/>
                <a:cs typeface="Consolas" panose="020B0609020204030204" pitchFamily="49" charset="0"/>
              </a:rPr>
              <a:t>mov</a:t>
            </a:r>
            <a:r>
              <a:rPr lang="en-US" altLang="en-US" sz="2800" b="1" dirty="0">
                <a:solidFill>
                  <a:srgbClr val="0033CC"/>
                </a:solidFill>
                <a:latin typeface="Nyala" pitchFamily="2" charset="0"/>
                <a:cs typeface="Consolas" panose="020B0609020204030204" pitchFamily="49" charset="0"/>
              </a:rPr>
              <a:t> </a:t>
            </a:r>
            <a:r>
              <a:rPr lang="en-US" altLang="en-US" sz="2800" b="1" dirty="0" err="1">
                <a:solidFill>
                  <a:srgbClr val="0033CC"/>
                </a:solidFill>
                <a:latin typeface="Nyala" pitchFamily="2" charset="0"/>
                <a:cs typeface="Consolas" panose="020B0609020204030204" pitchFamily="49" charset="0"/>
              </a:rPr>
              <a:t>eax</a:t>
            </a:r>
            <a:r>
              <a:rPr lang="en-US" altLang="en-US" sz="2800" b="1" dirty="0">
                <a:solidFill>
                  <a:srgbClr val="0033CC"/>
                </a:solidFill>
                <a:latin typeface="Nyala" pitchFamily="2" charset="0"/>
                <a:cs typeface="Consolas" panose="020B0609020204030204" pitchFamily="49" charset="0"/>
              </a:rPr>
              <a:t>, SYS_WRITE  </a:t>
            </a:r>
          </a:p>
          <a:p>
            <a:pPr marL="0" lvl="0" indent="0" eaLnBrk="0" fontAlgn="base" hangingPunct="0">
              <a:lnSpc>
                <a:spcPct val="100000"/>
              </a:lnSpc>
              <a:spcBef>
                <a:spcPct val="0"/>
              </a:spcBef>
              <a:spcAft>
                <a:spcPct val="0"/>
              </a:spcAft>
              <a:buClrTx/>
              <a:buSzTx/>
              <a:buNone/>
            </a:pPr>
            <a:r>
              <a:rPr lang="en-US" altLang="en-US" sz="2800" b="1" dirty="0" err="1">
                <a:solidFill>
                  <a:srgbClr val="0033CC"/>
                </a:solidFill>
                <a:latin typeface="Nyala" pitchFamily="2" charset="0"/>
                <a:cs typeface="Consolas" panose="020B0609020204030204" pitchFamily="49" charset="0"/>
              </a:rPr>
              <a:t>mov</a:t>
            </a:r>
            <a:r>
              <a:rPr lang="en-US" altLang="en-US" sz="2800" b="1" dirty="0">
                <a:solidFill>
                  <a:srgbClr val="0033CC"/>
                </a:solidFill>
                <a:latin typeface="Nyala" pitchFamily="2" charset="0"/>
                <a:cs typeface="Consolas" panose="020B0609020204030204" pitchFamily="49" charset="0"/>
              </a:rPr>
              <a:t> </a:t>
            </a:r>
            <a:r>
              <a:rPr lang="en-US" altLang="en-US" sz="2800" b="1" dirty="0" err="1">
                <a:solidFill>
                  <a:srgbClr val="0033CC"/>
                </a:solidFill>
                <a:latin typeface="Nyala" pitchFamily="2" charset="0"/>
                <a:cs typeface="Consolas" panose="020B0609020204030204" pitchFamily="49" charset="0"/>
              </a:rPr>
              <a:t>ebx</a:t>
            </a:r>
            <a:r>
              <a:rPr lang="en-US" altLang="en-US" sz="2800" b="1" dirty="0">
                <a:solidFill>
                  <a:srgbClr val="0033CC"/>
                </a:solidFill>
                <a:latin typeface="Nyala" pitchFamily="2" charset="0"/>
                <a:cs typeface="Consolas" panose="020B0609020204030204" pitchFamily="49" charset="0"/>
              </a:rPr>
              <a:t>, STDOUT  </a:t>
            </a:r>
          </a:p>
          <a:p>
            <a:pPr marL="0" lvl="0" indent="0" eaLnBrk="0" fontAlgn="base" hangingPunct="0">
              <a:lnSpc>
                <a:spcPct val="100000"/>
              </a:lnSpc>
              <a:spcBef>
                <a:spcPct val="0"/>
              </a:spcBef>
              <a:spcAft>
                <a:spcPct val="0"/>
              </a:spcAft>
              <a:buClrTx/>
              <a:buSzTx/>
              <a:buNone/>
            </a:pPr>
            <a:r>
              <a:rPr lang="en-US" altLang="en-US" sz="2800" b="1" dirty="0" err="1">
                <a:solidFill>
                  <a:srgbClr val="0033CC"/>
                </a:solidFill>
                <a:latin typeface="Nyala" pitchFamily="2" charset="0"/>
                <a:cs typeface="Consolas" panose="020B0609020204030204" pitchFamily="49" charset="0"/>
              </a:rPr>
              <a:t>mov</a:t>
            </a:r>
            <a:r>
              <a:rPr lang="en-US" altLang="en-US" sz="2800" b="1" dirty="0">
                <a:solidFill>
                  <a:srgbClr val="0033CC"/>
                </a:solidFill>
                <a:latin typeface="Nyala" pitchFamily="2" charset="0"/>
                <a:cs typeface="Consolas" panose="020B0609020204030204" pitchFamily="49" charset="0"/>
              </a:rPr>
              <a:t> </a:t>
            </a:r>
            <a:r>
              <a:rPr lang="en-US" altLang="en-US" sz="2800" b="1" dirty="0" err="1">
                <a:solidFill>
                  <a:srgbClr val="0033CC"/>
                </a:solidFill>
                <a:latin typeface="Nyala" pitchFamily="2" charset="0"/>
                <a:cs typeface="Consolas" panose="020B0609020204030204" pitchFamily="49" charset="0"/>
              </a:rPr>
              <a:t>ecx</a:t>
            </a:r>
            <a:r>
              <a:rPr lang="en-US" altLang="en-US" sz="2800" b="1" dirty="0">
                <a:solidFill>
                  <a:srgbClr val="0033CC"/>
                </a:solidFill>
                <a:latin typeface="Nyala" pitchFamily="2" charset="0"/>
                <a:cs typeface="Consolas" panose="020B0609020204030204" pitchFamily="49" charset="0"/>
              </a:rPr>
              <a:t>, msg2  </a:t>
            </a:r>
          </a:p>
          <a:p>
            <a:pPr marL="0" lvl="0" indent="0" eaLnBrk="0" fontAlgn="base" hangingPunct="0">
              <a:lnSpc>
                <a:spcPct val="100000"/>
              </a:lnSpc>
              <a:spcBef>
                <a:spcPct val="0"/>
              </a:spcBef>
              <a:spcAft>
                <a:spcPct val="0"/>
              </a:spcAft>
              <a:buClrTx/>
              <a:buSzTx/>
              <a:buNone/>
            </a:pPr>
            <a:r>
              <a:rPr lang="en-US" altLang="en-US" sz="2800" b="1" dirty="0" err="1">
                <a:solidFill>
                  <a:srgbClr val="0033CC"/>
                </a:solidFill>
                <a:latin typeface="Nyala" pitchFamily="2" charset="0"/>
                <a:cs typeface="Consolas" panose="020B0609020204030204" pitchFamily="49" charset="0"/>
              </a:rPr>
              <a:t>mov</a:t>
            </a:r>
            <a:r>
              <a:rPr lang="en-US" altLang="en-US" sz="2800" b="1" dirty="0">
                <a:solidFill>
                  <a:srgbClr val="0033CC"/>
                </a:solidFill>
                <a:latin typeface="Nyala" pitchFamily="2" charset="0"/>
                <a:cs typeface="Consolas" panose="020B0609020204030204" pitchFamily="49" charset="0"/>
              </a:rPr>
              <a:t> </a:t>
            </a:r>
            <a:r>
              <a:rPr lang="en-US" altLang="en-US" sz="2800" b="1" dirty="0" err="1">
                <a:solidFill>
                  <a:srgbClr val="0033CC"/>
                </a:solidFill>
                <a:latin typeface="Nyala" pitchFamily="2" charset="0"/>
                <a:cs typeface="Consolas" panose="020B0609020204030204" pitchFamily="49" charset="0"/>
              </a:rPr>
              <a:t>edx</a:t>
            </a:r>
            <a:r>
              <a:rPr lang="en-US" altLang="en-US" sz="2800" b="1" dirty="0">
                <a:solidFill>
                  <a:srgbClr val="0033CC"/>
                </a:solidFill>
                <a:latin typeface="Nyala" pitchFamily="2" charset="0"/>
                <a:cs typeface="Consolas" panose="020B0609020204030204" pitchFamily="49" charset="0"/>
              </a:rPr>
              <a:t>, len2  </a:t>
            </a:r>
          </a:p>
          <a:p>
            <a:pPr marL="0" lvl="0" indent="0" eaLnBrk="0" fontAlgn="base" hangingPunct="0">
              <a:lnSpc>
                <a:spcPct val="100000"/>
              </a:lnSpc>
              <a:spcBef>
                <a:spcPct val="0"/>
              </a:spcBef>
              <a:spcAft>
                <a:spcPct val="0"/>
              </a:spcAft>
              <a:buClrTx/>
              <a:buSzTx/>
              <a:buNone/>
            </a:pPr>
            <a:r>
              <a:rPr lang="en-US" altLang="en-US" sz="2800" b="1" dirty="0" err="1">
                <a:solidFill>
                  <a:srgbClr val="0033CC"/>
                </a:solidFill>
                <a:latin typeface="Nyala" pitchFamily="2" charset="0"/>
                <a:cs typeface="Consolas" panose="020B0609020204030204" pitchFamily="49" charset="0"/>
              </a:rPr>
              <a:t>int</a:t>
            </a:r>
            <a:r>
              <a:rPr lang="en-US" altLang="en-US" sz="2800" b="1" dirty="0">
                <a:solidFill>
                  <a:srgbClr val="0033CC"/>
                </a:solidFill>
                <a:latin typeface="Nyala" pitchFamily="2" charset="0"/>
                <a:cs typeface="Consolas" panose="020B0609020204030204" pitchFamily="49" charset="0"/>
              </a:rPr>
              <a:t> 0x80   </a:t>
            </a:r>
            <a:endParaRPr lang="en-US" altLang="en-US" sz="2800" b="1" dirty="0" smtClean="0">
              <a:solidFill>
                <a:srgbClr val="0033CC"/>
              </a:solidFill>
              <a:latin typeface="Nyala" pitchFamily="2" charset="0"/>
              <a:cs typeface="Consolas" panose="020B0609020204030204" pitchFamily="49" charset="0"/>
            </a:endParaRPr>
          </a:p>
          <a:p>
            <a:pPr marL="0" lvl="0" indent="0" eaLnBrk="0" fontAlgn="base" hangingPunct="0">
              <a:lnSpc>
                <a:spcPct val="100000"/>
              </a:lnSpc>
              <a:spcBef>
                <a:spcPct val="0"/>
              </a:spcBef>
              <a:spcAft>
                <a:spcPct val="0"/>
              </a:spcAft>
              <a:buClrTx/>
              <a:buSzTx/>
              <a:buNone/>
            </a:pPr>
            <a:r>
              <a:rPr lang="en-US" altLang="en-US" sz="2800" b="1" dirty="0" smtClean="0">
                <a:latin typeface="Nyala" pitchFamily="2" charset="0"/>
                <a:cs typeface="Consolas" panose="020B0609020204030204" pitchFamily="49" charset="0"/>
              </a:rPr>
              <a:t>; </a:t>
            </a:r>
            <a:r>
              <a:rPr lang="en-US" altLang="en-US" sz="2800" b="1" dirty="0">
                <a:latin typeface="Nyala" pitchFamily="2" charset="0"/>
                <a:cs typeface="Consolas" panose="020B0609020204030204" pitchFamily="49" charset="0"/>
              </a:rPr>
              <a:t>print the Message </a:t>
            </a:r>
          </a:p>
          <a:p>
            <a:pPr marL="0" lvl="0" indent="0" eaLnBrk="0" fontAlgn="base" hangingPunct="0">
              <a:lnSpc>
                <a:spcPct val="100000"/>
              </a:lnSpc>
              <a:spcBef>
                <a:spcPct val="0"/>
              </a:spcBef>
              <a:spcAft>
                <a:spcPct val="0"/>
              </a:spcAft>
              <a:buClrTx/>
              <a:buSzTx/>
              <a:buNone/>
            </a:pPr>
            <a:r>
              <a:rPr lang="en-US" altLang="en-US" sz="2800" b="1" dirty="0" err="1">
                <a:solidFill>
                  <a:srgbClr val="0033CC"/>
                </a:solidFill>
                <a:latin typeface="Nyala" pitchFamily="2" charset="0"/>
                <a:cs typeface="Consolas" panose="020B0609020204030204" pitchFamily="49" charset="0"/>
              </a:rPr>
              <a:t>mov</a:t>
            </a:r>
            <a:r>
              <a:rPr lang="en-US" altLang="en-US" sz="2800" b="1" dirty="0">
                <a:solidFill>
                  <a:srgbClr val="0033CC"/>
                </a:solidFill>
                <a:latin typeface="Nyala" pitchFamily="2" charset="0"/>
                <a:cs typeface="Consolas" panose="020B0609020204030204" pitchFamily="49" charset="0"/>
              </a:rPr>
              <a:t> </a:t>
            </a:r>
            <a:r>
              <a:rPr lang="en-US" altLang="en-US" sz="2800" b="1" dirty="0" err="1">
                <a:solidFill>
                  <a:srgbClr val="0033CC"/>
                </a:solidFill>
                <a:latin typeface="Nyala" pitchFamily="2" charset="0"/>
                <a:cs typeface="Consolas" panose="020B0609020204030204" pitchFamily="49" charset="0"/>
              </a:rPr>
              <a:t>eax</a:t>
            </a:r>
            <a:r>
              <a:rPr lang="en-US" altLang="en-US" sz="2800" b="1" dirty="0">
                <a:solidFill>
                  <a:srgbClr val="0033CC"/>
                </a:solidFill>
                <a:latin typeface="Nyala" pitchFamily="2" charset="0"/>
                <a:cs typeface="Consolas" panose="020B0609020204030204" pitchFamily="49" charset="0"/>
              </a:rPr>
              <a:t>, SYS_WRITE  </a:t>
            </a:r>
          </a:p>
          <a:p>
            <a:pPr marL="0" lvl="0" indent="0" eaLnBrk="0" fontAlgn="base" hangingPunct="0">
              <a:lnSpc>
                <a:spcPct val="100000"/>
              </a:lnSpc>
              <a:spcBef>
                <a:spcPct val="0"/>
              </a:spcBef>
              <a:spcAft>
                <a:spcPct val="0"/>
              </a:spcAft>
              <a:buClrTx/>
              <a:buSzTx/>
              <a:buNone/>
            </a:pPr>
            <a:r>
              <a:rPr lang="en-US" altLang="en-US" sz="2800" b="1" dirty="0" err="1">
                <a:solidFill>
                  <a:srgbClr val="0033CC"/>
                </a:solidFill>
                <a:latin typeface="Nyala" pitchFamily="2" charset="0"/>
                <a:cs typeface="Consolas" panose="020B0609020204030204" pitchFamily="49" charset="0"/>
              </a:rPr>
              <a:t>mov</a:t>
            </a:r>
            <a:r>
              <a:rPr lang="en-US" altLang="en-US" sz="2800" b="1" dirty="0">
                <a:solidFill>
                  <a:srgbClr val="0033CC"/>
                </a:solidFill>
                <a:latin typeface="Nyala" pitchFamily="2" charset="0"/>
                <a:cs typeface="Consolas" panose="020B0609020204030204" pitchFamily="49" charset="0"/>
              </a:rPr>
              <a:t> </a:t>
            </a:r>
            <a:r>
              <a:rPr lang="en-US" altLang="en-US" sz="2800" b="1" dirty="0" err="1">
                <a:solidFill>
                  <a:srgbClr val="0033CC"/>
                </a:solidFill>
                <a:latin typeface="Nyala" pitchFamily="2" charset="0"/>
                <a:cs typeface="Consolas" panose="020B0609020204030204" pitchFamily="49" charset="0"/>
              </a:rPr>
              <a:t>ebx</a:t>
            </a:r>
            <a:r>
              <a:rPr lang="en-US" altLang="en-US" sz="2800" b="1" dirty="0">
                <a:solidFill>
                  <a:srgbClr val="0033CC"/>
                </a:solidFill>
                <a:latin typeface="Nyala" pitchFamily="2" charset="0"/>
                <a:cs typeface="Consolas" panose="020B0609020204030204" pitchFamily="49" charset="0"/>
              </a:rPr>
              <a:t>, STDOUT  </a:t>
            </a:r>
          </a:p>
          <a:p>
            <a:pPr marL="0" lvl="0" indent="0" eaLnBrk="0" fontAlgn="base" hangingPunct="0">
              <a:lnSpc>
                <a:spcPct val="100000"/>
              </a:lnSpc>
              <a:spcBef>
                <a:spcPct val="0"/>
              </a:spcBef>
              <a:spcAft>
                <a:spcPct val="0"/>
              </a:spcAft>
              <a:buClrTx/>
              <a:buSzTx/>
              <a:buNone/>
            </a:pPr>
            <a:r>
              <a:rPr lang="en-US" altLang="en-US" sz="2800" b="1" dirty="0" err="1">
                <a:solidFill>
                  <a:srgbClr val="0033CC"/>
                </a:solidFill>
                <a:latin typeface="Nyala" pitchFamily="2" charset="0"/>
                <a:cs typeface="Consolas" panose="020B0609020204030204" pitchFamily="49" charset="0"/>
              </a:rPr>
              <a:t>mov</a:t>
            </a:r>
            <a:r>
              <a:rPr lang="en-US" altLang="en-US" sz="2800" b="1" dirty="0">
                <a:solidFill>
                  <a:srgbClr val="0033CC"/>
                </a:solidFill>
                <a:latin typeface="Nyala" pitchFamily="2" charset="0"/>
                <a:cs typeface="Consolas" panose="020B0609020204030204" pitchFamily="49" charset="0"/>
              </a:rPr>
              <a:t> </a:t>
            </a:r>
            <a:r>
              <a:rPr lang="en-US" altLang="en-US" sz="2800" b="1" dirty="0" err="1">
                <a:solidFill>
                  <a:srgbClr val="0033CC"/>
                </a:solidFill>
                <a:latin typeface="Nyala" pitchFamily="2" charset="0"/>
                <a:cs typeface="Consolas" panose="020B0609020204030204" pitchFamily="49" charset="0"/>
              </a:rPr>
              <a:t>ecx</a:t>
            </a:r>
            <a:r>
              <a:rPr lang="en-US" altLang="en-US" sz="2800" b="1" dirty="0">
                <a:solidFill>
                  <a:srgbClr val="0033CC"/>
                </a:solidFill>
                <a:latin typeface="Nyala" pitchFamily="2" charset="0"/>
                <a:cs typeface="Consolas" panose="020B0609020204030204" pitchFamily="49" charset="0"/>
              </a:rPr>
              <a:t>, name </a:t>
            </a:r>
          </a:p>
          <a:p>
            <a:pPr marL="0" lvl="0" indent="0" eaLnBrk="0" fontAlgn="base" hangingPunct="0">
              <a:lnSpc>
                <a:spcPct val="100000"/>
              </a:lnSpc>
              <a:spcBef>
                <a:spcPct val="0"/>
              </a:spcBef>
              <a:spcAft>
                <a:spcPct val="0"/>
              </a:spcAft>
              <a:buClrTx/>
              <a:buSzTx/>
              <a:buNone/>
            </a:pPr>
            <a:r>
              <a:rPr lang="en-US" altLang="en-US" sz="2800" b="1" dirty="0" err="1">
                <a:solidFill>
                  <a:srgbClr val="0033CC"/>
                </a:solidFill>
                <a:latin typeface="Nyala" pitchFamily="2" charset="0"/>
                <a:cs typeface="Consolas" panose="020B0609020204030204" pitchFamily="49" charset="0"/>
              </a:rPr>
              <a:t>mov</a:t>
            </a:r>
            <a:r>
              <a:rPr lang="en-US" altLang="en-US" sz="2800" b="1" dirty="0">
                <a:solidFill>
                  <a:srgbClr val="0033CC"/>
                </a:solidFill>
                <a:latin typeface="Nyala" pitchFamily="2" charset="0"/>
                <a:cs typeface="Consolas" panose="020B0609020204030204" pitchFamily="49" charset="0"/>
              </a:rPr>
              <a:t> </a:t>
            </a:r>
            <a:r>
              <a:rPr lang="en-US" altLang="en-US" sz="2800" b="1" dirty="0" err="1">
                <a:solidFill>
                  <a:srgbClr val="0033CC"/>
                </a:solidFill>
                <a:latin typeface="Nyala" pitchFamily="2" charset="0"/>
                <a:cs typeface="Consolas" panose="020B0609020204030204" pitchFamily="49" charset="0"/>
              </a:rPr>
              <a:t>edx</a:t>
            </a:r>
            <a:r>
              <a:rPr lang="en-US" altLang="en-US" sz="2800" b="1" dirty="0">
                <a:solidFill>
                  <a:srgbClr val="0033CC"/>
                </a:solidFill>
                <a:latin typeface="Nyala" pitchFamily="2" charset="0"/>
                <a:cs typeface="Consolas" panose="020B0609020204030204" pitchFamily="49" charset="0"/>
              </a:rPr>
              <a:t>, 20 </a:t>
            </a:r>
          </a:p>
          <a:p>
            <a:pPr marL="0" lvl="0" indent="0" eaLnBrk="0" fontAlgn="base" hangingPunct="0">
              <a:lnSpc>
                <a:spcPct val="100000"/>
              </a:lnSpc>
              <a:spcBef>
                <a:spcPct val="0"/>
              </a:spcBef>
              <a:spcAft>
                <a:spcPct val="0"/>
              </a:spcAft>
              <a:buClrTx/>
              <a:buSzTx/>
              <a:buNone/>
            </a:pPr>
            <a:r>
              <a:rPr lang="en-US" altLang="en-US" sz="2800" b="1" dirty="0" err="1">
                <a:solidFill>
                  <a:srgbClr val="0033CC"/>
                </a:solidFill>
                <a:latin typeface="Nyala" pitchFamily="2" charset="0"/>
                <a:cs typeface="Consolas" panose="020B0609020204030204" pitchFamily="49" charset="0"/>
              </a:rPr>
              <a:t>int</a:t>
            </a:r>
            <a:r>
              <a:rPr lang="en-US" altLang="en-US" sz="2800" b="1" dirty="0">
                <a:solidFill>
                  <a:srgbClr val="0033CC"/>
                </a:solidFill>
                <a:latin typeface="Nyala" pitchFamily="2" charset="0"/>
                <a:cs typeface="Consolas" panose="020B0609020204030204" pitchFamily="49" charset="0"/>
              </a:rPr>
              <a:t> 0x80 </a:t>
            </a:r>
            <a:endParaRPr lang="en-US" altLang="en-US" sz="2800" b="1" dirty="0" smtClean="0">
              <a:solidFill>
                <a:srgbClr val="0033CC"/>
              </a:solidFill>
              <a:latin typeface="Nyala" pitchFamily="2" charset="0"/>
              <a:cs typeface="Consolas" panose="020B0609020204030204" pitchFamily="49" charset="0"/>
            </a:endParaRPr>
          </a:p>
          <a:p>
            <a:pPr marL="0" lvl="0" indent="0" eaLnBrk="0" fontAlgn="base" hangingPunct="0">
              <a:lnSpc>
                <a:spcPct val="100000"/>
              </a:lnSpc>
              <a:spcBef>
                <a:spcPct val="0"/>
              </a:spcBef>
              <a:spcAft>
                <a:spcPct val="0"/>
              </a:spcAft>
              <a:buClrTx/>
              <a:buSzTx/>
              <a:buNone/>
            </a:pPr>
            <a:r>
              <a:rPr lang="en-US" altLang="en-US" sz="2800" b="1" dirty="0" smtClean="0">
                <a:latin typeface="Nyala" pitchFamily="2" charset="0"/>
                <a:cs typeface="Consolas" panose="020B0609020204030204" pitchFamily="49" charset="0"/>
              </a:rPr>
              <a:t>;</a:t>
            </a:r>
            <a:r>
              <a:rPr lang="en-US" altLang="en-US" sz="2800" b="1" dirty="0">
                <a:latin typeface="Nyala" pitchFamily="2" charset="0"/>
                <a:cs typeface="Consolas" panose="020B0609020204030204" pitchFamily="49" charset="0"/>
              </a:rPr>
              <a:t>exit:  </a:t>
            </a:r>
          </a:p>
          <a:p>
            <a:pPr marL="0" lvl="0" indent="0" eaLnBrk="0" fontAlgn="base" hangingPunct="0">
              <a:lnSpc>
                <a:spcPct val="100000"/>
              </a:lnSpc>
              <a:spcBef>
                <a:spcPct val="0"/>
              </a:spcBef>
              <a:spcAft>
                <a:spcPct val="0"/>
              </a:spcAft>
              <a:buClrTx/>
              <a:buSzTx/>
              <a:buNone/>
            </a:pPr>
            <a:r>
              <a:rPr lang="en-US" altLang="en-US" sz="2800" b="1" dirty="0" err="1">
                <a:solidFill>
                  <a:srgbClr val="0033CC"/>
                </a:solidFill>
                <a:latin typeface="Nyala" pitchFamily="2" charset="0"/>
                <a:cs typeface="Consolas" panose="020B0609020204030204" pitchFamily="49" charset="0"/>
              </a:rPr>
              <a:t>mov</a:t>
            </a:r>
            <a:r>
              <a:rPr lang="en-US" altLang="en-US" sz="2800" b="1" dirty="0">
                <a:solidFill>
                  <a:srgbClr val="0033CC"/>
                </a:solidFill>
                <a:latin typeface="Nyala" pitchFamily="2" charset="0"/>
                <a:cs typeface="Consolas" panose="020B0609020204030204" pitchFamily="49" charset="0"/>
              </a:rPr>
              <a:t> </a:t>
            </a:r>
            <a:r>
              <a:rPr lang="en-US" altLang="en-US" sz="2800" b="1" dirty="0" err="1">
                <a:solidFill>
                  <a:srgbClr val="0033CC"/>
                </a:solidFill>
                <a:latin typeface="Nyala" pitchFamily="2" charset="0"/>
                <a:cs typeface="Consolas" panose="020B0609020204030204" pitchFamily="49" charset="0"/>
              </a:rPr>
              <a:t>eax</a:t>
            </a:r>
            <a:r>
              <a:rPr lang="en-US" altLang="en-US" sz="2800" b="1" dirty="0">
                <a:solidFill>
                  <a:srgbClr val="0033CC"/>
                </a:solidFill>
                <a:latin typeface="Nyala" pitchFamily="2" charset="0"/>
                <a:cs typeface="Consolas" panose="020B0609020204030204" pitchFamily="49" charset="0"/>
              </a:rPr>
              <a:t>, SYS_EXIT  </a:t>
            </a:r>
          </a:p>
          <a:p>
            <a:pPr marL="0" lvl="0" indent="0" eaLnBrk="0" fontAlgn="base" hangingPunct="0">
              <a:lnSpc>
                <a:spcPct val="100000"/>
              </a:lnSpc>
              <a:spcBef>
                <a:spcPct val="0"/>
              </a:spcBef>
              <a:spcAft>
                <a:spcPct val="0"/>
              </a:spcAft>
              <a:buClrTx/>
              <a:buSzTx/>
              <a:buNone/>
            </a:pPr>
            <a:r>
              <a:rPr lang="en-US" altLang="en-US" sz="2800" b="1" dirty="0" err="1">
                <a:solidFill>
                  <a:srgbClr val="0033CC"/>
                </a:solidFill>
                <a:latin typeface="Nyala" pitchFamily="2" charset="0"/>
                <a:cs typeface="Consolas" panose="020B0609020204030204" pitchFamily="49" charset="0"/>
              </a:rPr>
              <a:t>int</a:t>
            </a:r>
            <a:r>
              <a:rPr lang="en-US" altLang="en-US" sz="2800" b="1" dirty="0">
                <a:solidFill>
                  <a:srgbClr val="0033CC"/>
                </a:solidFill>
                <a:latin typeface="Nyala" pitchFamily="2" charset="0"/>
                <a:cs typeface="Consolas" panose="020B0609020204030204" pitchFamily="49" charset="0"/>
              </a:rPr>
              <a:t> 0x80 </a:t>
            </a:r>
            <a:endParaRPr lang="en-US" altLang="en-US" sz="2800" b="1" dirty="0">
              <a:latin typeface="Nyala" pitchFamily="2" charset="0"/>
              <a:cs typeface="Consolas" panose="020B0609020204030204" pitchFamily="49" charset="0"/>
            </a:endParaRPr>
          </a:p>
        </p:txBody>
      </p:sp>
    </p:spTree>
    <p:extLst>
      <p:ext uri="{BB962C8B-B14F-4D97-AF65-F5344CB8AC3E}">
        <p14:creationId xmlns:p14="http://schemas.microsoft.com/office/powerpoint/2010/main" val="98041347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9766" y="215129"/>
            <a:ext cx="7772400" cy="353568"/>
          </a:xfrm>
        </p:spPr>
        <p:txBody>
          <a:bodyPr>
            <a:noAutofit/>
          </a:bodyPr>
          <a:lstStyle/>
          <a:p>
            <a:pPr algn="r"/>
            <a:r>
              <a:rPr lang="en-US" sz="3200" dirty="0" smtClean="0">
                <a:solidFill>
                  <a:srgbClr val="003399"/>
                </a:solidFill>
                <a:latin typeface="Comic Sans MS" panose="030F0702030302020204" pitchFamily="66" charset="0"/>
              </a:rPr>
              <a:t>Some practical Examples</a:t>
            </a:r>
            <a:endParaRPr lang="en-US" sz="3200" dirty="0">
              <a:solidFill>
                <a:srgbClr val="003399"/>
              </a:solidFill>
              <a:latin typeface="Comic Sans MS" panose="030F0702030302020204" pitchFamily="66" charset="0"/>
            </a:endParaRPr>
          </a:p>
        </p:txBody>
      </p:sp>
      <p:sp>
        <p:nvSpPr>
          <p:cNvPr id="4" name="Footer Placeholder 3"/>
          <p:cNvSpPr>
            <a:spLocks noGrp="1"/>
          </p:cNvSpPr>
          <p:nvPr>
            <p:ph type="ftr" sz="quarter" idx="11"/>
          </p:nvPr>
        </p:nvSpPr>
        <p:spPr>
          <a:xfrm>
            <a:off x="6364766" y="6364090"/>
            <a:ext cx="2057400" cy="365125"/>
          </a:xfrm>
        </p:spPr>
        <p:txBody>
          <a:bodyPr/>
          <a:lstStyle/>
          <a:p>
            <a:r>
              <a:rPr lang="en-US" smtClean="0"/>
              <a:t>Compiled by Yonas A. and Hailemariam M. [2010]</a:t>
            </a:r>
            <a:endParaRPr lang="en-US" dirty="0"/>
          </a:p>
        </p:txBody>
      </p:sp>
      <p:sp>
        <p:nvSpPr>
          <p:cNvPr id="5" name="Slide Number Placeholder 4"/>
          <p:cNvSpPr>
            <a:spLocks noGrp="1"/>
          </p:cNvSpPr>
          <p:nvPr>
            <p:ph type="sldNum" sz="quarter" idx="12"/>
          </p:nvPr>
        </p:nvSpPr>
        <p:spPr/>
        <p:txBody>
          <a:bodyPr/>
          <a:lstStyle/>
          <a:p>
            <a:fld id="{BCEA8348-524D-4A36-8735-4EA0EBDC8BF5}" type="slidenum">
              <a:rPr lang="en-US" smtClean="0"/>
              <a:pPr/>
              <a:t>37</a:t>
            </a:fld>
            <a:endParaRPr lang="en-US"/>
          </a:p>
        </p:txBody>
      </p:sp>
      <p:sp>
        <p:nvSpPr>
          <p:cNvPr id="6" name="Rectangle 1"/>
          <p:cNvSpPr>
            <a:spLocks noGrp="1" noChangeArrowheads="1"/>
          </p:cNvSpPr>
          <p:nvPr>
            <p:ph idx="1"/>
          </p:nvPr>
        </p:nvSpPr>
        <p:spPr bwMode="auto">
          <a:xfrm>
            <a:off x="293340" y="1461271"/>
            <a:ext cx="8485251" cy="3539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lvl="0" indent="0" eaLnBrk="0" fontAlgn="base" hangingPunct="0">
              <a:lnSpc>
                <a:spcPct val="100000"/>
              </a:lnSpc>
              <a:spcBef>
                <a:spcPct val="0"/>
              </a:spcBef>
              <a:spcAft>
                <a:spcPct val="0"/>
              </a:spcAft>
              <a:buClrTx/>
              <a:buSzTx/>
              <a:buNone/>
            </a:pPr>
            <a:r>
              <a:rPr lang="en-US" altLang="en-US" sz="2800" b="1" dirty="0">
                <a:solidFill>
                  <a:srgbClr val="0033CC"/>
                </a:solidFill>
                <a:latin typeface="Nyala" pitchFamily="2" charset="0"/>
                <a:cs typeface="Consolas" panose="020B0609020204030204" pitchFamily="49" charset="0"/>
              </a:rPr>
              <a:t>section .data </a:t>
            </a:r>
            <a:r>
              <a:rPr lang="en-US" altLang="en-US" sz="2800" b="1" dirty="0">
                <a:latin typeface="Nyala" pitchFamily="2" charset="0"/>
                <a:cs typeface="Consolas" panose="020B0609020204030204" pitchFamily="49" charset="0"/>
              </a:rPr>
              <a:t>;Data segment </a:t>
            </a:r>
          </a:p>
          <a:p>
            <a:pPr marL="0" indent="0" eaLnBrk="0" fontAlgn="base" hangingPunct="0">
              <a:lnSpc>
                <a:spcPct val="100000"/>
              </a:lnSpc>
              <a:spcBef>
                <a:spcPct val="0"/>
              </a:spcBef>
              <a:spcAft>
                <a:spcPct val="0"/>
              </a:spcAft>
              <a:buClrTx/>
              <a:buSzTx/>
              <a:buNone/>
            </a:pPr>
            <a:r>
              <a:rPr lang="en-US" altLang="en-US" sz="2800" b="1" dirty="0">
                <a:latin typeface="Nyala" pitchFamily="2" charset="0"/>
                <a:cs typeface="Consolas" panose="020B0609020204030204" pitchFamily="49" charset="0"/>
              </a:rPr>
              <a:t>;Ask the user to enter a number </a:t>
            </a:r>
          </a:p>
          <a:p>
            <a:pPr marL="0" lvl="0" indent="0" eaLnBrk="0" fontAlgn="base" hangingPunct="0">
              <a:lnSpc>
                <a:spcPct val="100000"/>
              </a:lnSpc>
              <a:spcBef>
                <a:spcPct val="0"/>
              </a:spcBef>
              <a:spcAft>
                <a:spcPct val="0"/>
              </a:spcAft>
              <a:buClrTx/>
              <a:buSzTx/>
              <a:buNone/>
            </a:pPr>
            <a:r>
              <a:rPr lang="en-US" altLang="en-US" sz="2800" b="1" dirty="0" smtClean="0">
                <a:solidFill>
                  <a:srgbClr val="FF0000"/>
                </a:solidFill>
                <a:latin typeface="Nyala" pitchFamily="2" charset="0"/>
                <a:cs typeface="Consolas" panose="020B0609020204030204" pitchFamily="49" charset="0"/>
              </a:rPr>
              <a:t>msg1 </a:t>
            </a:r>
            <a:r>
              <a:rPr lang="en-US" altLang="en-US" sz="2800" b="1" dirty="0" err="1">
                <a:solidFill>
                  <a:srgbClr val="FF0000"/>
                </a:solidFill>
                <a:latin typeface="Nyala" pitchFamily="2" charset="0"/>
                <a:cs typeface="Consolas" panose="020B0609020204030204" pitchFamily="49" charset="0"/>
              </a:rPr>
              <a:t>db</a:t>
            </a:r>
            <a:r>
              <a:rPr lang="en-US" altLang="en-US" sz="2800" b="1" dirty="0">
                <a:solidFill>
                  <a:srgbClr val="FF0000"/>
                </a:solidFill>
                <a:latin typeface="Nyala" pitchFamily="2" charset="0"/>
                <a:cs typeface="Consolas" panose="020B0609020204030204" pitchFamily="49" charset="0"/>
              </a:rPr>
              <a:t> </a:t>
            </a:r>
            <a:r>
              <a:rPr lang="en-US" altLang="en-US" sz="2800" b="1" dirty="0">
                <a:solidFill>
                  <a:srgbClr val="0070C0"/>
                </a:solidFill>
                <a:latin typeface="Nyala" pitchFamily="2" charset="0"/>
                <a:cs typeface="Consolas" panose="020B0609020204030204" pitchFamily="49" charset="0"/>
              </a:rPr>
              <a:t>'Please enter a number: ' </a:t>
            </a:r>
            <a:endParaRPr lang="en-US" altLang="en-US" sz="2800" b="1" dirty="0" smtClean="0">
              <a:solidFill>
                <a:srgbClr val="0070C0"/>
              </a:solidFill>
              <a:latin typeface="Nyala" pitchFamily="2" charset="0"/>
              <a:cs typeface="Consolas" panose="020B0609020204030204" pitchFamily="49" charset="0"/>
            </a:endParaRPr>
          </a:p>
          <a:p>
            <a:pPr marL="0" lvl="0" indent="0" eaLnBrk="0" fontAlgn="base" hangingPunct="0">
              <a:lnSpc>
                <a:spcPct val="100000"/>
              </a:lnSpc>
              <a:spcBef>
                <a:spcPct val="0"/>
              </a:spcBef>
              <a:spcAft>
                <a:spcPct val="0"/>
              </a:spcAft>
              <a:buClrTx/>
              <a:buSzTx/>
              <a:buNone/>
            </a:pPr>
            <a:r>
              <a:rPr lang="en-US" altLang="en-US" sz="2800" b="1" dirty="0" smtClean="0">
                <a:solidFill>
                  <a:srgbClr val="FF0000"/>
                </a:solidFill>
                <a:latin typeface="Nyala" pitchFamily="2" charset="0"/>
                <a:cs typeface="Consolas" panose="020B0609020204030204" pitchFamily="49" charset="0"/>
              </a:rPr>
              <a:t>len1 </a:t>
            </a:r>
            <a:r>
              <a:rPr lang="en-US" altLang="en-US" sz="2800" b="1" dirty="0" err="1">
                <a:solidFill>
                  <a:srgbClr val="FF0000"/>
                </a:solidFill>
                <a:latin typeface="Nyala" pitchFamily="2" charset="0"/>
                <a:cs typeface="Consolas" panose="020B0609020204030204" pitchFamily="49" charset="0"/>
              </a:rPr>
              <a:t>equ</a:t>
            </a:r>
            <a:r>
              <a:rPr lang="en-US" altLang="en-US" sz="2800" b="1" dirty="0">
                <a:solidFill>
                  <a:srgbClr val="FF0000"/>
                </a:solidFill>
                <a:latin typeface="Nyala" pitchFamily="2" charset="0"/>
                <a:cs typeface="Consolas" panose="020B0609020204030204" pitchFamily="49" charset="0"/>
              </a:rPr>
              <a:t> </a:t>
            </a:r>
            <a:r>
              <a:rPr lang="en-US" altLang="en-US" sz="2800" b="1" dirty="0">
                <a:solidFill>
                  <a:schemeClr val="accent4"/>
                </a:solidFill>
                <a:latin typeface="Nyala" pitchFamily="2" charset="0"/>
                <a:cs typeface="Consolas" panose="020B0609020204030204" pitchFamily="49" charset="0"/>
              </a:rPr>
              <a:t>$-msg1 </a:t>
            </a:r>
            <a:r>
              <a:rPr lang="en-US" altLang="en-US" sz="2800" b="1" dirty="0">
                <a:latin typeface="Nyala" pitchFamily="2" charset="0"/>
                <a:cs typeface="Consolas" panose="020B0609020204030204" pitchFamily="49" charset="0"/>
              </a:rPr>
              <a:t>;The length of the message </a:t>
            </a:r>
          </a:p>
          <a:p>
            <a:pPr marL="0" lvl="0" indent="0" eaLnBrk="0" fontAlgn="base" hangingPunct="0">
              <a:lnSpc>
                <a:spcPct val="100000"/>
              </a:lnSpc>
              <a:spcBef>
                <a:spcPct val="0"/>
              </a:spcBef>
              <a:spcAft>
                <a:spcPct val="0"/>
              </a:spcAft>
              <a:buClrTx/>
              <a:buSzTx/>
              <a:buNone/>
            </a:pPr>
            <a:r>
              <a:rPr lang="en-US" altLang="en-US" sz="2800" b="1" dirty="0">
                <a:solidFill>
                  <a:srgbClr val="FF0000"/>
                </a:solidFill>
                <a:latin typeface="Nyala" pitchFamily="2" charset="0"/>
                <a:cs typeface="Consolas" panose="020B0609020204030204" pitchFamily="49" charset="0"/>
              </a:rPr>
              <a:t> msg2 </a:t>
            </a:r>
            <a:r>
              <a:rPr lang="en-US" altLang="en-US" sz="2800" b="1" dirty="0" err="1">
                <a:solidFill>
                  <a:srgbClr val="FF0000"/>
                </a:solidFill>
                <a:latin typeface="Nyala" pitchFamily="2" charset="0"/>
                <a:cs typeface="Consolas" panose="020B0609020204030204" pitchFamily="49" charset="0"/>
              </a:rPr>
              <a:t>db</a:t>
            </a:r>
            <a:r>
              <a:rPr lang="en-US" altLang="en-US" sz="2800" b="1" dirty="0">
                <a:solidFill>
                  <a:srgbClr val="FF0000"/>
                </a:solidFill>
                <a:latin typeface="Nyala" pitchFamily="2" charset="0"/>
                <a:cs typeface="Consolas" panose="020B0609020204030204" pitchFamily="49" charset="0"/>
              </a:rPr>
              <a:t> </a:t>
            </a:r>
            <a:r>
              <a:rPr lang="en-US" altLang="en-US" sz="2800" b="1" dirty="0">
                <a:solidFill>
                  <a:srgbClr val="0070C0"/>
                </a:solidFill>
                <a:latin typeface="Nyala" pitchFamily="2" charset="0"/>
                <a:cs typeface="Consolas" panose="020B0609020204030204" pitchFamily="49" charset="0"/>
              </a:rPr>
              <a:t>'The Entered number is: ' </a:t>
            </a:r>
          </a:p>
          <a:p>
            <a:pPr marL="0" lvl="0" indent="0" eaLnBrk="0" fontAlgn="base" hangingPunct="0">
              <a:lnSpc>
                <a:spcPct val="100000"/>
              </a:lnSpc>
              <a:spcBef>
                <a:spcPct val="0"/>
              </a:spcBef>
              <a:spcAft>
                <a:spcPct val="0"/>
              </a:spcAft>
              <a:buClrTx/>
              <a:buSzTx/>
              <a:buNone/>
            </a:pPr>
            <a:r>
              <a:rPr lang="en-US" altLang="en-US" sz="2800" b="1" dirty="0">
                <a:solidFill>
                  <a:srgbClr val="FF0000"/>
                </a:solidFill>
                <a:latin typeface="Nyala" pitchFamily="2" charset="0"/>
                <a:cs typeface="Consolas" panose="020B0609020204030204" pitchFamily="49" charset="0"/>
              </a:rPr>
              <a:t> len2 </a:t>
            </a:r>
            <a:r>
              <a:rPr lang="en-US" altLang="en-US" sz="2800" b="1" dirty="0" err="1">
                <a:solidFill>
                  <a:srgbClr val="FF0000"/>
                </a:solidFill>
                <a:latin typeface="Nyala" pitchFamily="2" charset="0"/>
                <a:cs typeface="Consolas" panose="020B0609020204030204" pitchFamily="49" charset="0"/>
              </a:rPr>
              <a:t>equ</a:t>
            </a:r>
            <a:r>
              <a:rPr lang="en-US" altLang="en-US" sz="2800" b="1" dirty="0">
                <a:solidFill>
                  <a:srgbClr val="FF0000"/>
                </a:solidFill>
                <a:latin typeface="Nyala" pitchFamily="2" charset="0"/>
                <a:cs typeface="Consolas" panose="020B0609020204030204" pitchFamily="49" charset="0"/>
              </a:rPr>
              <a:t> </a:t>
            </a:r>
            <a:r>
              <a:rPr lang="en-US" altLang="en-US" sz="2800" b="1" dirty="0">
                <a:solidFill>
                  <a:schemeClr val="accent4"/>
                </a:solidFill>
                <a:latin typeface="Nyala" pitchFamily="2" charset="0"/>
                <a:cs typeface="Consolas" panose="020B0609020204030204" pitchFamily="49" charset="0"/>
              </a:rPr>
              <a:t>$-msg2 </a:t>
            </a:r>
          </a:p>
          <a:p>
            <a:pPr marL="0" lvl="0" indent="0" eaLnBrk="0" fontAlgn="base" hangingPunct="0">
              <a:lnSpc>
                <a:spcPct val="100000"/>
              </a:lnSpc>
              <a:spcBef>
                <a:spcPct val="0"/>
              </a:spcBef>
              <a:spcAft>
                <a:spcPct val="0"/>
              </a:spcAft>
              <a:buClrTx/>
              <a:buSzTx/>
              <a:buNone/>
            </a:pPr>
            <a:r>
              <a:rPr lang="en-US" altLang="en-US" sz="2800" b="1" dirty="0">
                <a:solidFill>
                  <a:srgbClr val="FF0000"/>
                </a:solidFill>
                <a:latin typeface="Nyala" pitchFamily="2" charset="0"/>
                <a:cs typeface="Consolas" panose="020B0609020204030204" pitchFamily="49" charset="0"/>
              </a:rPr>
              <a:t> section .</a:t>
            </a:r>
            <a:r>
              <a:rPr lang="en-US" altLang="en-US" sz="2800" b="1" dirty="0" err="1" smtClean="0">
                <a:solidFill>
                  <a:srgbClr val="FF0000"/>
                </a:solidFill>
                <a:latin typeface="Nyala" pitchFamily="2" charset="0"/>
                <a:cs typeface="Consolas" panose="020B0609020204030204" pitchFamily="49" charset="0"/>
              </a:rPr>
              <a:t>bss</a:t>
            </a:r>
            <a:endParaRPr lang="en-US" altLang="en-US" sz="2800" b="1" dirty="0">
              <a:latin typeface="Nyala" pitchFamily="2" charset="0"/>
              <a:cs typeface="Consolas" panose="020B0609020204030204" pitchFamily="49" charset="0"/>
            </a:endParaRPr>
          </a:p>
          <a:p>
            <a:pPr marL="0" lvl="0" indent="0" eaLnBrk="0" fontAlgn="base" hangingPunct="0">
              <a:lnSpc>
                <a:spcPct val="100000"/>
              </a:lnSpc>
              <a:spcBef>
                <a:spcPct val="0"/>
              </a:spcBef>
              <a:spcAft>
                <a:spcPct val="0"/>
              </a:spcAft>
              <a:buClrTx/>
              <a:buSzTx/>
              <a:buNone/>
            </a:pPr>
            <a:r>
              <a:rPr lang="en-US" altLang="en-US" sz="2800" b="1" dirty="0" err="1">
                <a:solidFill>
                  <a:schemeClr val="accent4"/>
                </a:solidFill>
                <a:latin typeface="Nyala" pitchFamily="2" charset="0"/>
                <a:cs typeface="Consolas" panose="020B0609020204030204" pitchFamily="49" charset="0"/>
              </a:rPr>
              <a:t>num</a:t>
            </a:r>
            <a:r>
              <a:rPr lang="en-US" altLang="en-US" sz="2800" b="1" dirty="0">
                <a:solidFill>
                  <a:schemeClr val="accent4"/>
                </a:solidFill>
                <a:latin typeface="Nyala" pitchFamily="2" charset="0"/>
                <a:cs typeface="Consolas" panose="020B0609020204030204" pitchFamily="49" charset="0"/>
              </a:rPr>
              <a:t> </a:t>
            </a:r>
            <a:r>
              <a:rPr lang="en-US" altLang="en-US" sz="2800" b="1" dirty="0" err="1">
                <a:solidFill>
                  <a:schemeClr val="accent4"/>
                </a:solidFill>
                <a:latin typeface="Nyala" pitchFamily="2" charset="0"/>
                <a:cs typeface="Consolas" panose="020B0609020204030204" pitchFamily="49" charset="0"/>
              </a:rPr>
              <a:t>resb</a:t>
            </a:r>
            <a:r>
              <a:rPr lang="en-US" altLang="en-US" sz="2800" b="1" dirty="0">
                <a:solidFill>
                  <a:schemeClr val="accent4"/>
                </a:solidFill>
                <a:latin typeface="Nyala" pitchFamily="2" charset="0"/>
                <a:cs typeface="Consolas" panose="020B0609020204030204" pitchFamily="49" charset="0"/>
              </a:rPr>
              <a:t> </a:t>
            </a:r>
            <a:r>
              <a:rPr lang="en-US" altLang="en-US" sz="2800" b="1" dirty="0" smtClean="0">
                <a:solidFill>
                  <a:schemeClr val="accent4"/>
                </a:solidFill>
                <a:latin typeface="Nyala" pitchFamily="2" charset="0"/>
                <a:cs typeface="Consolas" panose="020B0609020204030204" pitchFamily="49" charset="0"/>
              </a:rPr>
              <a:t>5 </a:t>
            </a:r>
            <a:r>
              <a:rPr lang="en-US" altLang="en-US" sz="2800" b="1" dirty="0">
                <a:latin typeface="Nyala" pitchFamily="2" charset="0"/>
                <a:cs typeface="Consolas" panose="020B0609020204030204" pitchFamily="49" charset="0"/>
              </a:rPr>
              <a:t>;Uninitialized data </a:t>
            </a:r>
            <a:endParaRPr lang="en-US" altLang="en-US" sz="2800" b="1" dirty="0" smtClean="0">
              <a:solidFill>
                <a:schemeClr val="accent4"/>
              </a:solidFill>
              <a:latin typeface="Nyala" pitchFamily="2" charset="0"/>
              <a:cs typeface="Consolas" panose="020B0609020204030204" pitchFamily="49" charset="0"/>
            </a:endParaRPr>
          </a:p>
        </p:txBody>
      </p:sp>
      <p:sp>
        <p:nvSpPr>
          <p:cNvPr id="7" name="Title 1"/>
          <p:cNvSpPr txBox="1">
            <a:spLocks/>
          </p:cNvSpPr>
          <p:nvPr/>
        </p:nvSpPr>
        <p:spPr>
          <a:xfrm>
            <a:off x="152399" y="838200"/>
            <a:ext cx="8626191" cy="353568"/>
          </a:xfrm>
          <a:prstGeom prst="rect">
            <a:avLst/>
          </a:prstGeom>
        </p:spPr>
        <p:txBody>
          <a:bodyPr vert="horz" lIns="91440" tIns="45720" rIns="91440" bIns="45720" rtlCol="0" anchor="ctr">
            <a:normAutofit fontScale="52500" lnSpcReduction="20000"/>
          </a:bodyPr>
          <a:lstStyle>
            <a:lvl1pPr algn="l" defTabSz="914400" rtl="0" eaLnBrk="1" latinLnBrk="0" hangingPunct="1">
              <a:lnSpc>
                <a:spcPct val="90000"/>
              </a:lnSpc>
              <a:spcBef>
                <a:spcPct val="0"/>
              </a:spcBef>
              <a:buNone/>
              <a:defRPr sz="4200" b="1" kern="1200" cap="none" baseline="0">
                <a:blipFill>
                  <a:blip r:embed="rId2">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pPr algn="r"/>
            <a:r>
              <a:rPr lang="en-US" dirty="0">
                <a:latin typeface="Comic Sans MS" panose="030F0702030302020204" pitchFamily="66" charset="0"/>
              </a:rPr>
              <a:t>3</a:t>
            </a:r>
            <a:r>
              <a:rPr lang="en-US" dirty="0" smtClean="0">
                <a:latin typeface="Comic Sans MS" panose="030F0702030302020204" pitchFamily="66" charset="0"/>
              </a:rPr>
              <a:t>. A program to Read and Display a number</a:t>
            </a:r>
            <a:endParaRPr lang="en-US" dirty="0">
              <a:latin typeface="Comic Sans MS" panose="030F0702030302020204" pitchFamily="66" charset="0"/>
            </a:endParaRPr>
          </a:p>
        </p:txBody>
      </p:sp>
    </p:spTree>
    <p:extLst>
      <p:ext uri="{BB962C8B-B14F-4D97-AF65-F5344CB8AC3E}">
        <p14:creationId xmlns:p14="http://schemas.microsoft.com/office/powerpoint/2010/main" val="42068344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9766" y="215129"/>
            <a:ext cx="7772400" cy="353568"/>
          </a:xfrm>
        </p:spPr>
        <p:txBody>
          <a:bodyPr>
            <a:noAutofit/>
          </a:bodyPr>
          <a:lstStyle/>
          <a:p>
            <a:pPr algn="r"/>
            <a:r>
              <a:rPr lang="en-US" sz="3200" dirty="0" smtClean="0">
                <a:solidFill>
                  <a:srgbClr val="003399"/>
                </a:solidFill>
                <a:latin typeface="Comic Sans MS" panose="030F0702030302020204" pitchFamily="66" charset="0"/>
              </a:rPr>
              <a:t>Some practical Examples</a:t>
            </a:r>
            <a:endParaRPr lang="en-US" sz="3200" dirty="0">
              <a:solidFill>
                <a:srgbClr val="003399"/>
              </a:solidFill>
              <a:latin typeface="Comic Sans MS" panose="030F0702030302020204" pitchFamily="66" charset="0"/>
            </a:endParaRPr>
          </a:p>
        </p:txBody>
      </p:sp>
      <p:sp>
        <p:nvSpPr>
          <p:cNvPr id="4" name="Footer Placeholder 3"/>
          <p:cNvSpPr>
            <a:spLocks noGrp="1"/>
          </p:cNvSpPr>
          <p:nvPr>
            <p:ph type="ftr" sz="quarter" idx="11"/>
          </p:nvPr>
        </p:nvSpPr>
        <p:spPr>
          <a:xfrm>
            <a:off x="6364766" y="6364090"/>
            <a:ext cx="2057400" cy="365125"/>
          </a:xfrm>
        </p:spPr>
        <p:txBody>
          <a:bodyPr/>
          <a:lstStyle/>
          <a:p>
            <a:r>
              <a:rPr lang="en-US" smtClean="0"/>
              <a:t>Compiled by Yonas A. and Hailemariam M. [2010]</a:t>
            </a:r>
            <a:endParaRPr lang="en-US" dirty="0"/>
          </a:p>
        </p:txBody>
      </p:sp>
      <p:sp>
        <p:nvSpPr>
          <p:cNvPr id="5" name="Slide Number Placeholder 4"/>
          <p:cNvSpPr>
            <a:spLocks noGrp="1"/>
          </p:cNvSpPr>
          <p:nvPr>
            <p:ph type="sldNum" sz="quarter" idx="12"/>
          </p:nvPr>
        </p:nvSpPr>
        <p:spPr/>
        <p:txBody>
          <a:bodyPr/>
          <a:lstStyle/>
          <a:p>
            <a:fld id="{BCEA8348-524D-4A36-8735-4EA0EBDC8BF5}" type="slidenum">
              <a:rPr lang="en-US" smtClean="0"/>
              <a:pPr/>
              <a:t>38</a:t>
            </a:fld>
            <a:endParaRPr lang="en-US"/>
          </a:p>
        </p:txBody>
      </p:sp>
      <p:sp>
        <p:nvSpPr>
          <p:cNvPr id="6" name="Rectangle 1"/>
          <p:cNvSpPr>
            <a:spLocks noGrp="1" noChangeArrowheads="1"/>
          </p:cNvSpPr>
          <p:nvPr>
            <p:ph idx="1"/>
          </p:nvPr>
        </p:nvSpPr>
        <p:spPr bwMode="auto">
          <a:xfrm>
            <a:off x="238125" y="1068329"/>
            <a:ext cx="8485251" cy="5632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lvl="0" indent="0" eaLnBrk="0" fontAlgn="base" hangingPunct="0">
              <a:lnSpc>
                <a:spcPct val="100000"/>
              </a:lnSpc>
              <a:spcBef>
                <a:spcPct val="0"/>
              </a:spcBef>
              <a:spcAft>
                <a:spcPct val="0"/>
              </a:spcAft>
              <a:buClrTx/>
              <a:buSzTx/>
              <a:buNone/>
            </a:pPr>
            <a:r>
              <a:rPr lang="en-US" altLang="en-US" sz="2400" b="1" dirty="0" smtClean="0">
                <a:solidFill>
                  <a:srgbClr val="0033CC"/>
                </a:solidFill>
                <a:latin typeface="Nyala" pitchFamily="2" charset="0"/>
                <a:cs typeface="Consolas" panose="020B0609020204030204" pitchFamily="49" charset="0"/>
              </a:rPr>
              <a:t>section </a:t>
            </a:r>
            <a:r>
              <a:rPr lang="en-US" altLang="en-US" sz="2400" b="1" dirty="0">
                <a:solidFill>
                  <a:srgbClr val="0033CC"/>
                </a:solidFill>
                <a:latin typeface="Nyala" pitchFamily="2" charset="0"/>
                <a:cs typeface="Consolas" panose="020B0609020204030204" pitchFamily="49" charset="0"/>
              </a:rPr>
              <a:t>.text ;Code Segment </a:t>
            </a:r>
          </a:p>
          <a:p>
            <a:pPr marL="0" lvl="0" indent="0" eaLnBrk="0" fontAlgn="base" hangingPunct="0">
              <a:lnSpc>
                <a:spcPct val="100000"/>
              </a:lnSpc>
              <a:spcBef>
                <a:spcPct val="0"/>
              </a:spcBef>
              <a:spcAft>
                <a:spcPct val="0"/>
              </a:spcAft>
              <a:buClrTx/>
              <a:buSzTx/>
              <a:buNone/>
            </a:pPr>
            <a:r>
              <a:rPr lang="en-US" altLang="en-US" sz="2400" b="1" dirty="0">
                <a:solidFill>
                  <a:srgbClr val="0033CC"/>
                </a:solidFill>
                <a:latin typeface="Nyala" pitchFamily="2" charset="0"/>
                <a:cs typeface="Consolas" panose="020B0609020204030204" pitchFamily="49" charset="0"/>
              </a:rPr>
              <a:t> global _start </a:t>
            </a:r>
          </a:p>
          <a:p>
            <a:pPr marL="0" lvl="0" indent="0" eaLnBrk="0" fontAlgn="base" hangingPunct="0">
              <a:lnSpc>
                <a:spcPct val="100000"/>
              </a:lnSpc>
              <a:spcBef>
                <a:spcPct val="0"/>
              </a:spcBef>
              <a:spcAft>
                <a:spcPct val="0"/>
              </a:spcAft>
              <a:buClrTx/>
              <a:buSzTx/>
              <a:buNone/>
            </a:pPr>
            <a:r>
              <a:rPr lang="en-US" altLang="en-US" sz="2400" b="1" dirty="0">
                <a:solidFill>
                  <a:srgbClr val="0033CC"/>
                </a:solidFill>
                <a:latin typeface="Nyala" pitchFamily="2" charset="0"/>
                <a:cs typeface="Consolas" panose="020B0609020204030204" pitchFamily="49" charset="0"/>
              </a:rPr>
              <a:t>_start: </a:t>
            </a:r>
          </a:p>
          <a:p>
            <a:pPr marL="0" lvl="0" indent="0" eaLnBrk="0" fontAlgn="base" hangingPunct="0">
              <a:lnSpc>
                <a:spcPct val="100000"/>
              </a:lnSpc>
              <a:spcBef>
                <a:spcPct val="0"/>
              </a:spcBef>
              <a:spcAft>
                <a:spcPct val="0"/>
              </a:spcAft>
              <a:buClrTx/>
              <a:buSzTx/>
              <a:buNone/>
            </a:pPr>
            <a:r>
              <a:rPr lang="en-US" altLang="en-US" sz="2400" b="1" dirty="0">
                <a:solidFill>
                  <a:srgbClr val="0033CC"/>
                </a:solidFill>
                <a:latin typeface="Nyala" pitchFamily="2" charset="0"/>
                <a:cs typeface="Consolas" panose="020B0609020204030204" pitchFamily="49" charset="0"/>
              </a:rPr>
              <a:t> </a:t>
            </a:r>
            <a:r>
              <a:rPr lang="en-US" altLang="en-US" sz="2400" b="1" dirty="0">
                <a:latin typeface="Nyala" pitchFamily="2" charset="0"/>
                <a:cs typeface="Consolas" panose="020B0609020204030204" pitchFamily="49" charset="0"/>
              </a:rPr>
              <a:t>;User prompt </a:t>
            </a:r>
          </a:p>
          <a:p>
            <a:pPr marL="0" lvl="0" indent="0" eaLnBrk="0" fontAlgn="base" hangingPunct="0">
              <a:lnSpc>
                <a:spcPct val="100000"/>
              </a:lnSpc>
              <a:spcBef>
                <a:spcPct val="0"/>
              </a:spcBef>
              <a:spcAft>
                <a:spcPct val="0"/>
              </a:spcAft>
              <a:buClrTx/>
              <a:buSzTx/>
              <a:buNone/>
            </a:pPr>
            <a:r>
              <a:rPr lang="en-US" altLang="en-US" sz="2400" b="1" dirty="0">
                <a:solidFill>
                  <a:srgbClr val="0033CC"/>
                </a:solidFill>
                <a:latin typeface="Nyala" pitchFamily="2" charset="0"/>
                <a:cs typeface="Consolas" panose="020B0609020204030204" pitchFamily="49" charset="0"/>
              </a:rPr>
              <a:t> </a:t>
            </a:r>
            <a:r>
              <a:rPr lang="en-US" altLang="en-US" sz="2400" b="1" dirty="0" err="1">
                <a:solidFill>
                  <a:srgbClr val="C00000"/>
                </a:solidFill>
                <a:latin typeface="Nyala" pitchFamily="2" charset="0"/>
                <a:cs typeface="Consolas" panose="020B0609020204030204" pitchFamily="49" charset="0"/>
              </a:rPr>
              <a:t>mov</a:t>
            </a:r>
            <a:r>
              <a:rPr lang="en-US" altLang="en-US" sz="2400" b="1" dirty="0">
                <a:solidFill>
                  <a:srgbClr val="C00000"/>
                </a:solidFill>
                <a:latin typeface="Nyala" pitchFamily="2" charset="0"/>
                <a:cs typeface="Consolas" panose="020B0609020204030204" pitchFamily="49" charset="0"/>
              </a:rPr>
              <a:t> </a:t>
            </a:r>
            <a:r>
              <a:rPr lang="en-US" altLang="en-US" sz="2400" b="1" dirty="0" err="1">
                <a:solidFill>
                  <a:srgbClr val="C00000"/>
                </a:solidFill>
                <a:latin typeface="Nyala" pitchFamily="2" charset="0"/>
                <a:cs typeface="Consolas" panose="020B0609020204030204" pitchFamily="49" charset="0"/>
              </a:rPr>
              <a:t>eax</a:t>
            </a:r>
            <a:r>
              <a:rPr lang="en-US" altLang="en-US" sz="2400" b="1" dirty="0">
                <a:solidFill>
                  <a:srgbClr val="C00000"/>
                </a:solidFill>
                <a:latin typeface="Nyala" pitchFamily="2" charset="0"/>
                <a:cs typeface="Consolas" panose="020B0609020204030204" pitchFamily="49" charset="0"/>
              </a:rPr>
              <a:t>, 4 </a:t>
            </a:r>
            <a:r>
              <a:rPr lang="en-US" altLang="en-US" sz="2400" b="1" dirty="0" smtClean="0">
                <a:solidFill>
                  <a:srgbClr val="C00000"/>
                </a:solidFill>
                <a:latin typeface="Nyala" pitchFamily="2" charset="0"/>
                <a:cs typeface="Consolas" panose="020B0609020204030204" pitchFamily="49" charset="0"/>
              </a:rPr>
              <a:t>;</a:t>
            </a:r>
            <a:r>
              <a:rPr lang="en-US" altLang="en-US" sz="2400" b="1" dirty="0" err="1" smtClean="0">
                <a:solidFill>
                  <a:srgbClr val="C00000"/>
                </a:solidFill>
                <a:latin typeface="Nyala" pitchFamily="2" charset="0"/>
                <a:cs typeface="Consolas" panose="020B0609020204030204" pitchFamily="49" charset="0"/>
              </a:rPr>
              <a:t>sys_write</a:t>
            </a:r>
            <a:endParaRPr lang="en-US" altLang="en-US" sz="2400" b="1" dirty="0">
              <a:solidFill>
                <a:srgbClr val="C00000"/>
              </a:solidFill>
              <a:latin typeface="Nyala" pitchFamily="2" charset="0"/>
              <a:cs typeface="Consolas" panose="020B0609020204030204" pitchFamily="49" charset="0"/>
            </a:endParaRPr>
          </a:p>
          <a:p>
            <a:pPr marL="0" lvl="0" indent="0" eaLnBrk="0" fontAlgn="base" hangingPunct="0">
              <a:lnSpc>
                <a:spcPct val="100000"/>
              </a:lnSpc>
              <a:spcBef>
                <a:spcPct val="0"/>
              </a:spcBef>
              <a:spcAft>
                <a:spcPct val="0"/>
              </a:spcAft>
              <a:buClrTx/>
              <a:buSzTx/>
              <a:buNone/>
            </a:pPr>
            <a:r>
              <a:rPr lang="en-US" altLang="en-US" sz="2400" b="1" dirty="0">
                <a:solidFill>
                  <a:srgbClr val="C00000"/>
                </a:solidFill>
                <a:latin typeface="Nyala" pitchFamily="2" charset="0"/>
                <a:cs typeface="Consolas" panose="020B0609020204030204" pitchFamily="49" charset="0"/>
              </a:rPr>
              <a:t> </a:t>
            </a:r>
            <a:r>
              <a:rPr lang="en-US" altLang="en-US" sz="2400" b="1" dirty="0" err="1">
                <a:solidFill>
                  <a:srgbClr val="C00000"/>
                </a:solidFill>
                <a:latin typeface="Nyala" pitchFamily="2" charset="0"/>
                <a:cs typeface="Consolas" panose="020B0609020204030204" pitchFamily="49" charset="0"/>
              </a:rPr>
              <a:t>mov</a:t>
            </a:r>
            <a:r>
              <a:rPr lang="en-US" altLang="en-US" sz="2400" b="1" dirty="0">
                <a:solidFill>
                  <a:srgbClr val="C00000"/>
                </a:solidFill>
                <a:latin typeface="Nyala" pitchFamily="2" charset="0"/>
                <a:cs typeface="Consolas" panose="020B0609020204030204" pitchFamily="49" charset="0"/>
              </a:rPr>
              <a:t> </a:t>
            </a:r>
            <a:r>
              <a:rPr lang="en-US" altLang="en-US" sz="2400" b="1" dirty="0" err="1">
                <a:solidFill>
                  <a:srgbClr val="C00000"/>
                </a:solidFill>
                <a:latin typeface="Nyala" pitchFamily="2" charset="0"/>
                <a:cs typeface="Consolas" panose="020B0609020204030204" pitchFamily="49" charset="0"/>
              </a:rPr>
              <a:t>ebx</a:t>
            </a:r>
            <a:r>
              <a:rPr lang="en-US" altLang="en-US" sz="2400" b="1" dirty="0">
                <a:solidFill>
                  <a:srgbClr val="C00000"/>
                </a:solidFill>
                <a:latin typeface="Nyala" pitchFamily="2" charset="0"/>
                <a:cs typeface="Consolas" panose="020B0609020204030204" pitchFamily="49" charset="0"/>
              </a:rPr>
              <a:t>, 1 </a:t>
            </a:r>
          </a:p>
          <a:p>
            <a:pPr marL="0" lvl="0" indent="0" eaLnBrk="0" fontAlgn="base" hangingPunct="0">
              <a:lnSpc>
                <a:spcPct val="100000"/>
              </a:lnSpc>
              <a:spcBef>
                <a:spcPct val="0"/>
              </a:spcBef>
              <a:spcAft>
                <a:spcPct val="0"/>
              </a:spcAft>
              <a:buClrTx/>
              <a:buSzTx/>
              <a:buNone/>
            </a:pPr>
            <a:r>
              <a:rPr lang="en-US" altLang="en-US" sz="2400" b="1" dirty="0">
                <a:solidFill>
                  <a:srgbClr val="C00000"/>
                </a:solidFill>
                <a:latin typeface="Nyala" pitchFamily="2" charset="0"/>
                <a:cs typeface="Consolas" panose="020B0609020204030204" pitchFamily="49" charset="0"/>
              </a:rPr>
              <a:t> </a:t>
            </a:r>
            <a:r>
              <a:rPr lang="en-US" altLang="en-US" sz="2400" b="1" dirty="0" err="1">
                <a:solidFill>
                  <a:srgbClr val="7030A0"/>
                </a:solidFill>
                <a:latin typeface="Nyala" pitchFamily="2" charset="0"/>
                <a:cs typeface="Consolas" panose="020B0609020204030204" pitchFamily="49" charset="0"/>
              </a:rPr>
              <a:t>mov</a:t>
            </a:r>
            <a:r>
              <a:rPr lang="en-US" altLang="en-US" sz="2400" b="1" dirty="0">
                <a:solidFill>
                  <a:srgbClr val="7030A0"/>
                </a:solidFill>
                <a:latin typeface="Nyala" pitchFamily="2" charset="0"/>
                <a:cs typeface="Consolas" panose="020B0609020204030204" pitchFamily="49" charset="0"/>
              </a:rPr>
              <a:t> </a:t>
            </a:r>
            <a:r>
              <a:rPr lang="en-US" altLang="en-US" sz="2400" b="1" dirty="0" err="1">
                <a:solidFill>
                  <a:srgbClr val="7030A0"/>
                </a:solidFill>
                <a:latin typeface="Nyala" pitchFamily="2" charset="0"/>
                <a:cs typeface="Consolas" panose="020B0609020204030204" pitchFamily="49" charset="0"/>
              </a:rPr>
              <a:t>ecx</a:t>
            </a:r>
            <a:r>
              <a:rPr lang="en-US" altLang="en-US" sz="2400" b="1" dirty="0">
                <a:solidFill>
                  <a:srgbClr val="7030A0"/>
                </a:solidFill>
                <a:latin typeface="Nyala" pitchFamily="2" charset="0"/>
                <a:cs typeface="Consolas" panose="020B0609020204030204" pitchFamily="49" charset="0"/>
              </a:rPr>
              <a:t>, msg1 </a:t>
            </a:r>
          </a:p>
          <a:p>
            <a:pPr marL="0" lvl="0" indent="0" eaLnBrk="0" fontAlgn="base" hangingPunct="0">
              <a:lnSpc>
                <a:spcPct val="100000"/>
              </a:lnSpc>
              <a:spcBef>
                <a:spcPct val="0"/>
              </a:spcBef>
              <a:spcAft>
                <a:spcPct val="0"/>
              </a:spcAft>
              <a:buClrTx/>
              <a:buSzTx/>
              <a:buNone/>
            </a:pPr>
            <a:r>
              <a:rPr lang="en-US" altLang="en-US" sz="2400" b="1" dirty="0">
                <a:solidFill>
                  <a:srgbClr val="C00000"/>
                </a:solidFill>
                <a:latin typeface="Nyala" pitchFamily="2" charset="0"/>
                <a:cs typeface="Consolas" panose="020B0609020204030204" pitchFamily="49" charset="0"/>
              </a:rPr>
              <a:t> </a:t>
            </a:r>
            <a:r>
              <a:rPr lang="en-US" altLang="en-US" sz="2400" b="1" dirty="0" err="1">
                <a:solidFill>
                  <a:srgbClr val="7030A0"/>
                </a:solidFill>
                <a:latin typeface="Nyala" pitchFamily="2" charset="0"/>
                <a:cs typeface="Consolas" panose="020B0609020204030204" pitchFamily="49" charset="0"/>
              </a:rPr>
              <a:t>mov</a:t>
            </a:r>
            <a:r>
              <a:rPr lang="en-US" altLang="en-US" sz="2400" b="1" dirty="0">
                <a:solidFill>
                  <a:srgbClr val="7030A0"/>
                </a:solidFill>
                <a:latin typeface="Nyala" pitchFamily="2" charset="0"/>
                <a:cs typeface="Consolas" panose="020B0609020204030204" pitchFamily="49" charset="0"/>
              </a:rPr>
              <a:t> </a:t>
            </a:r>
            <a:r>
              <a:rPr lang="en-US" altLang="en-US" sz="2400" b="1" dirty="0" err="1">
                <a:solidFill>
                  <a:srgbClr val="7030A0"/>
                </a:solidFill>
                <a:latin typeface="Nyala" pitchFamily="2" charset="0"/>
                <a:cs typeface="Consolas" panose="020B0609020204030204" pitchFamily="49" charset="0"/>
              </a:rPr>
              <a:t>edx</a:t>
            </a:r>
            <a:r>
              <a:rPr lang="en-US" altLang="en-US" sz="2400" b="1" dirty="0">
                <a:solidFill>
                  <a:srgbClr val="7030A0"/>
                </a:solidFill>
                <a:latin typeface="Nyala" pitchFamily="2" charset="0"/>
                <a:cs typeface="Consolas" panose="020B0609020204030204" pitchFamily="49" charset="0"/>
              </a:rPr>
              <a:t>, len1 </a:t>
            </a:r>
          </a:p>
          <a:p>
            <a:pPr marL="0" lvl="0" indent="0" eaLnBrk="0" fontAlgn="base" hangingPunct="0">
              <a:lnSpc>
                <a:spcPct val="100000"/>
              </a:lnSpc>
              <a:spcBef>
                <a:spcPct val="0"/>
              </a:spcBef>
              <a:spcAft>
                <a:spcPct val="0"/>
              </a:spcAft>
              <a:buClrTx/>
              <a:buSzTx/>
              <a:buNone/>
            </a:pPr>
            <a:r>
              <a:rPr lang="en-US" altLang="en-US" sz="2400" b="1" dirty="0">
                <a:solidFill>
                  <a:srgbClr val="C00000"/>
                </a:solidFill>
                <a:latin typeface="Nyala" pitchFamily="2" charset="0"/>
                <a:cs typeface="Consolas" panose="020B0609020204030204" pitchFamily="49" charset="0"/>
              </a:rPr>
              <a:t> </a:t>
            </a:r>
            <a:r>
              <a:rPr lang="en-US" altLang="en-US" sz="2400" b="1" dirty="0" err="1">
                <a:solidFill>
                  <a:srgbClr val="C00000"/>
                </a:solidFill>
                <a:latin typeface="Nyala" pitchFamily="2" charset="0"/>
                <a:cs typeface="Consolas" panose="020B0609020204030204" pitchFamily="49" charset="0"/>
              </a:rPr>
              <a:t>int</a:t>
            </a:r>
            <a:r>
              <a:rPr lang="en-US" altLang="en-US" sz="2400" b="1" dirty="0">
                <a:solidFill>
                  <a:srgbClr val="C00000"/>
                </a:solidFill>
                <a:latin typeface="Nyala" pitchFamily="2" charset="0"/>
                <a:cs typeface="Consolas" panose="020B0609020204030204" pitchFamily="49" charset="0"/>
              </a:rPr>
              <a:t> 80h </a:t>
            </a:r>
          </a:p>
          <a:p>
            <a:pPr marL="0" lvl="0" indent="0" eaLnBrk="0" fontAlgn="base" hangingPunct="0">
              <a:lnSpc>
                <a:spcPct val="100000"/>
              </a:lnSpc>
              <a:spcBef>
                <a:spcPct val="0"/>
              </a:spcBef>
              <a:spcAft>
                <a:spcPct val="0"/>
              </a:spcAft>
              <a:buClrTx/>
              <a:buSzTx/>
              <a:buNone/>
            </a:pPr>
            <a:r>
              <a:rPr lang="en-US" altLang="en-US" sz="2400" b="1" dirty="0">
                <a:latin typeface="Nyala" pitchFamily="2" charset="0"/>
                <a:cs typeface="Consolas" panose="020B0609020204030204" pitchFamily="49" charset="0"/>
              </a:rPr>
              <a:t>;Read and store the user input </a:t>
            </a:r>
          </a:p>
          <a:p>
            <a:pPr marL="0" lvl="0" indent="0" eaLnBrk="0" fontAlgn="base" hangingPunct="0">
              <a:lnSpc>
                <a:spcPct val="100000"/>
              </a:lnSpc>
              <a:spcBef>
                <a:spcPct val="0"/>
              </a:spcBef>
              <a:spcAft>
                <a:spcPct val="0"/>
              </a:spcAft>
              <a:buClrTx/>
              <a:buSzTx/>
              <a:buNone/>
            </a:pPr>
            <a:r>
              <a:rPr lang="en-US" altLang="en-US" sz="2400" b="1" dirty="0">
                <a:solidFill>
                  <a:srgbClr val="C00000"/>
                </a:solidFill>
                <a:latin typeface="Nyala" pitchFamily="2" charset="0"/>
                <a:cs typeface="Consolas" panose="020B0609020204030204" pitchFamily="49" charset="0"/>
              </a:rPr>
              <a:t> </a:t>
            </a:r>
            <a:r>
              <a:rPr lang="en-US" altLang="en-US" sz="2400" b="1" dirty="0" err="1">
                <a:solidFill>
                  <a:srgbClr val="C00000"/>
                </a:solidFill>
                <a:latin typeface="Nyala" pitchFamily="2" charset="0"/>
                <a:cs typeface="Consolas" panose="020B0609020204030204" pitchFamily="49" charset="0"/>
              </a:rPr>
              <a:t>mov</a:t>
            </a:r>
            <a:r>
              <a:rPr lang="en-US" altLang="en-US" sz="2400" b="1" dirty="0">
                <a:solidFill>
                  <a:srgbClr val="C00000"/>
                </a:solidFill>
                <a:latin typeface="Nyala" pitchFamily="2" charset="0"/>
                <a:cs typeface="Consolas" panose="020B0609020204030204" pitchFamily="49" charset="0"/>
              </a:rPr>
              <a:t> </a:t>
            </a:r>
            <a:r>
              <a:rPr lang="en-US" altLang="en-US" sz="2400" b="1" dirty="0" err="1">
                <a:solidFill>
                  <a:srgbClr val="C00000"/>
                </a:solidFill>
                <a:latin typeface="Nyala" pitchFamily="2" charset="0"/>
                <a:cs typeface="Consolas" panose="020B0609020204030204" pitchFamily="49" charset="0"/>
              </a:rPr>
              <a:t>eax</a:t>
            </a:r>
            <a:r>
              <a:rPr lang="en-US" altLang="en-US" sz="2400" b="1" dirty="0">
                <a:solidFill>
                  <a:srgbClr val="C00000"/>
                </a:solidFill>
                <a:latin typeface="Nyala" pitchFamily="2" charset="0"/>
                <a:cs typeface="Consolas" panose="020B0609020204030204" pitchFamily="49" charset="0"/>
              </a:rPr>
              <a:t>, 3 </a:t>
            </a:r>
            <a:r>
              <a:rPr lang="en-US" altLang="en-US" sz="2400" b="1" dirty="0" smtClean="0">
                <a:solidFill>
                  <a:srgbClr val="C00000"/>
                </a:solidFill>
                <a:latin typeface="Nyala" pitchFamily="2" charset="0"/>
                <a:cs typeface="Consolas" panose="020B0609020204030204" pitchFamily="49" charset="0"/>
              </a:rPr>
              <a:t>;</a:t>
            </a:r>
            <a:r>
              <a:rPr lang="en-US" altLang="en-US" sz="2400" b="1" dirty="0" err="1" smtClean="0">
                <a:solidFill>
                  <a:srgbClr val="C00000"/>
                </a:solidFill>
                <a:latin typeface="Nyala" pitchFamily="2" charset="0"/>
                <a:cs typeface="Consolas" panose="020B0609020204030204" pitchFamily="49" charset="0"/>
              </a:rPr>
              <a:t>sys_read</a:t>
            </a:r>
            <a:endParaRPr lang="en-US" altLang="en-US" sz="2400" b="1" dirty="0">
              <a:solidFill>
                <a:srgbClr val="C00000"/>
              </a:solidFill>
              <a:latin typeface="Nyala" pitchFamily="2" charset="0"/>
              <a:cs typeface="Consolas" panose="020B0609020204030204" pitchFamily="49" charset="0"/>
            </a:endParaRPr>
          </a:p>
          <a:p>
            <a:pPr marL="0" lvl="0" indent="0" eaLnBrk="0" fontAlgn="base" hangingPunct="0">
              <a:lnSpc>
                <a:spcPct val="100000"/>
              </a:lnSpc>
              <a:spcBef>
                <a:spcPct val="0"/>
              </a:spcBef>
              <a:spcAft>
                <a:spcPct val="0"/>
              </a:spcAft>
              <a:buClrTx/>
              <a:buSzTx/>
              <a:buNone/>
            </a:pPr>
            <a:r>
              <a:rPr lang="en-US" altLang="en-US" sz="2400" b="1" dirty="0">
                <a:solidFill>
                  <a:srgbClr val="C00000"/>
                </a:solidFill>
                <a:latin typeface="Nyala" pitchFamily="2" charset="0"/>
                <a:cs typeface="Consolas" panose="020B0609020204030204" pitchFamily="49" charset="0"/>
              </a:rPr>
              <a:t> </a:t>
            </a:r>
            <a:r>
              <a:rPr lang="en-US" altLang="en-US" sz="2400" b="1" dirty="0" err="1">
                <a:solidFill>
                  <a:srgbClr val="C00000"/>
                </a:solidFill>
                <a:latin typeface="Nyala" pitchFamily="2" charset="0"/>
                <a:cs typeface="Consolas" panose="020B0609020204030204" pitchFamily="49" charset="0"/>
              </a:rPr>
              <a:t>mov</a:t>
            </a:r>
            <a:r>
              <a:rPr lang="en-US" altLang="en-US" sz="2400" b="1" dirty="0">
                <a:solidFill>
                  <a:srgbClr val="C00000"/>
                </a:solidFill>
                <a:latin typeface="Nyala" pitchFamily="2" charset="0"/>
                <a:cs typeface="Consolas" panose="020B0609020204030204" pitchFamily="49" charset="0"/>
              </a:rPr>
              <a:t> </a:t>
            </a:r>
            <a:r>
              <a:rPr lang="en-US" altLang="en-US" sz="2400" b="1" dirty="0" err="1">
                <a:solidFill>
                  <a:srgbClr val="C00000"/>
                </a:solidFill>
                <a:latin typeface="Nyala" pitchFamily="2" charset="0"/>
                <a:cs typeface="Consolas" panose="020B0609020204030204" pitchFamily="49" charset="0"/>
              </a:rPr>
              <a:t>ebx</a:t>
            </a:r>
            <a:r>
              <a:rPr lang="en-US" altLang="en-US" sz="2400" b="1" dirty="0">
                <a:solidFill>
                  <a:srgbClr val="C00000"/>
                </a:solidFill>
                <a:latin typeface="Nyala" pitchFamily="2" charset="0"/>
                <a:cs typeface="Consolas" panose="020B0609020204030204" pitchFamily="49" charset="0"/>
              </a:rPr>
              <a:t>, 2 ;STDIN</a:t>
            </a:r>
          </a:p>
          <a:p>
            <a:pPr marL="0" lvl="0" indent="0" eaLnBrk="0" fontAlgn="base" hangingPunct="0">
              <a:lnSpc>
                <a:spcPct val="100000"/>
              </a:lnSpc>
              <a:spcBef>
                <a:spcPct val="0"/>
              </a:spcBef>
              <a:spcAft>
                <a:spcPct val="0"/>
              </a:spcAft>
              <a:buClrTx/>
              <a:buSzTx/>
              <a:buNone/>
            </a:pPr>
            <a:r>
              <a:rPr lang="en-US" altLang="en-US" sz="2400" b="1" dirty="0">
                <a:solidFill>
                  <a:srgbClr val="0033CC"/>
                </a:solidFill>
                <a:latin typeface="Nyala" pitchFamily="2" charset="0"/>
                <a:cs typeface="Consolas" panose="020B0609020204030204" pitchFamily="49" charset="0"/>
              </a:rPr>
              <a:t> </a:t>
            </a:r>
            <a:r>
              <a:rPr lang="en-US" altLang="en-US" sz="2400" b="1" dirty="0" err="1">
                <a:solidFill>
                  <a:srgbClr val="7030A0"/>
                </a:solidFill>
                <a:latin typeface="Nyala" pitchFamily="2" charset="0"/>
                <a:cs typeface="Consolas" panose="020B0609020204030204" pitchFamily="49" charset="0"/>
              </a:rPr>
              <a:t>mov</a:t>
            </a:r>
            <a:r>
              <a:rPr lang="en-US" altLang="en-US" sz="2400" b="1" dirty="0">
                <a:solidFill>
                  <a:srgbClr val="7030A0"/>
                </a:solidFill>
                <a:latin typeface="Nyala" pitchFamily="2" charset="0"/>
                <a:cs typeface="Consolas" panose="020B0609020204030204" pitchFamily="49" charset="0"/>
              </a:rPr>
              <a:t> </a:t>
            </a:r>
            <a:r>
              <a:rPr lang="en-US" altLang="en-US" sz="2400" b="1" dirty="0" err="1">
                <a:solidFill>
                  <a:srgbClr val="7030A0"/>
                </a:solidFill>
                <a:latin typeface="Nyala" pitchFamily="2" charset="0"/>
                <a:cs typeface="Consolas" panose="020B0609020204030204" pitchFamily="49" charset="0"/>
              </a:rPr>
              <a:t>ecx</a:t>
            </a:r>
            <a:r>
              <a:rPr lang="en-US" altLang="en-US" sz="2400" b="1" dirty="0">
                <a:solidFill>
                  <a:srgbClr val="7030A0"/>
                </a:solidFill>
                <a:latin typeface="Nyala" pitchFamily="2" charset="0"/>
                <a:cs typeface="Consolas" panose="020B0609020204030204" pitchFamily="49" charset="0"/>
              </a:rPr>
              <a:t>, </a:t>
            </a:r>
            <a:r>
              <a:rPr lang="en-US" altLang="en-US" sz="2400" b="1" dirty="0" err="1">
                <a:solidFill>
                  <a:srgbClr val="7030A0"/>
                </a:solidFill>
                <a:latin typeface="Nyala" pitchFamily="2" charset="0"/>
                <a:cs typeface="Consolas" panose="020B0609020204030204" pitchFamily="49" charset="0"/>
              </a:rPr>
              <a:t>num</a:t>
            </a:r>
            <a:endParaRPr lang="en-US" altLang="en-US" sz="2400" b="1" dirty="0">
              <a:solidFill>
                <a:srgbClr val="7030A0"/>
              </a:solidFill>
              <a:latin typeface="Nyala" pitchFamily="2" charset="0"/>
              <a:cs typeface="Consolas" panose="020B0609020204030204" pitchFamily="49" charset="0"/>
            </a:endParaRPr>
          </a:p>
          <a:p>
            <a:pPr marL="0" lvl="0" indent="0" eaLnBrk="0" fontAlgn="base" hangingPunct="0">
              <a:lnSpc>
                <a:spcPct val="100000"/>
              </a:lnSpc>
              <a:spcBef>
                <a:spcPct val="0"/>
              </a:spcBef>
              <a:spcAft>
                <a:spcPct val="0"/>
              </a:spcAft>
              <a:buClrTx/>
              <a:buSzTx/>
              <a:buNone/>
            </a:pPr>
            <a:r>
              <a:rPr lang="en-US" altLang="en-US" sz="2400" b="1" dirty="0">
                <a:solidFill>
                  <a:srgbClr val="7030A0"/>
                </a:solidFill>
                <a:latin typeface="Nyala" pitchFamily="2" charset="0"/>
                <a:cs typeface="Consolas" panose="020B0609020204030204" pitchFamily="49" charset="0"/>
              </a:rPr>
              <a:t> </a:t>
            </a:r>
            <a:r>
              <a:rPr lang="en-US" altLang="en-US" sz="2400" b="1" dirty="0" err="1">
                <a:solidFill>
                  <a:srgbClr val="7030A0"/>
                </a:solidFill>
                <a:latin typeface="Nyala" pitchFamily="2" charset="0"/>
                <a:cs typeface="Consolas" panose="020B0609020204030204" pitchFamily="49" charset="0"/>
              </a:rPr>
              <a:t>mov</a:t>
            </a:r>
            <a:r>
              <a:rPr lang="en-US" altLang="en-US" sz="2400" b="1" dirty="0">
                <a:solidFill>
                  <a:srgbClr val="7030A0"/>
                </a:solidFill>
                <a:latin typeface="Nyala" pitchFamily="2" charset="0"/>
                <a:cs typeface="Consolas" panose="020B0609020204030204" pitchFamily="49" charset="0"/>
              </a:rPr>
              <a:t> </a:t>
            </a:r>
            <a:r>
              <a:rPr lang="en-US" altLang="en-US" sz="2400" b="1" dirty="0" err="1">
                <a:solidFill>
                  <a:srgbClr val="7030A0"/>
                </a:solidFill>
                <a:latin typeface="Nyala" pitchFamily="2" charset="0"/>
                <a:cs typeface="Consolas" panose="020B0609020204030204" pitchFamily="49" charset="0"/>
              </a:rPr>
              <a:t>edx</a:t>
            </a:r>
            <a:r>
              <a:rPr lang="en-US" altLang="en-US" sz="2400" b="1" dirty="0">
                <a:solidFill>
                  <a:srgbClr val="7030A0"/>
                </a:solidFill>
                <a:latin typeface="Nyala" pitchFamily="2" charset="0"/>
                <a:cs typeface="Consolas" panose="020B0609020204030204" pitchFamily="49" charset="0"/>
              </a:rPr>
              <a:t>, 5 </a:t>
            </a:r>
            <a:r>
              <a:rPr lang="en-US" altLang="en-US" sz="2400" b="1" dirty="0">
                <a:latin typeface="Nyala" pitchFamily="2" charset="0"/>
                <a:cs typeface="Consolas" panose="020B0609020204030204" pitchFamily="49" charset="0"/>
              </a:rPr>
              <a:t>;5 bytes  of that information </a:t>
            </a:r>
          </a:p>
          <a:p>
            <a:pPr marL="0" lvl="0" indent="0" eaLnBrk="0" fontAlgn="base" hangingPunct="0">
              <a:lnSpc>
                <a:spcPct val="100000"/>
              </a:lnSpc>
              <a:spcBef>
                <a:spcPct val="0"/>
              </a:spcBef>
              <a:spcAft>
                <a:spcPct val="0"/>
              </a:spcAft>
              <a:buClrTx/>
              <a:buSzTx/>
              <a:buNone/>
            </a:pPr>
            <a:r>
              <a:rPr lang="en-US" altLang="en-US" sz="2400" b="1" dirty="0">
                <a:solidFill>
                  <a:srgbClr val="0033CC"/>
                </a:solidFill>
                <a:latin typeface="Nyala" pitchFamily="2" charset="0"/>
                <a:cs typeface="Consolas" panose="020B0609020204030204" pitchFamily="49" charset="0"/>
              </a:rPr>
              <a:t> </a:t>
            </a:r>
            <a:r>
              <a:rPr lang="en-US" altLang="en-US" sz="2400" b="1" dirty="0" err="1">
                <a:solidFill>
                  <a:srgbClr val="0033CC"/>
                </a:solidFill>
                <a:latin typeface="Nyala" pitchFamily="2" charset="0"/>
                <a:cs typeface="Consolas" panose="020B0609020204030204" pitchFamily="49" charset="0"/>
              </a:rPr>
              <a:t>int</a:t>
            </a:r>
            <a:r>
              <a:rPr lang="en-US" altLang="en-US" sz="2400" b="1" dirty="0">
                <a:solidFill>
                  <a:srgbClr val="0033CC"/>
                </a:solidFill>
                <a:latin typeface="Nyala" pitchFamily="2" charset="0"/>
                <a:cs typeface="Consolas" panose="020B0609020204030204" pitchFamily="49" charset="0"/>
              </a:rPr>
              <a:t> 80h</a:t>
            </a:r>
            <a:endParaRPr lang="en-US" altLang="en-US" sz="2400" b="1" dirty="0" smtClean="0">
              <a:latin typeface="Nyala" pitchFamily="2" charset="0"/>
              <a:cs typeface="Consolas" panose="020B0609020204030204" pitchFamily="49" charset="0"/>
            </a:endParaRPr>
          </a:p>
        </p:txBody>
      </p:sp>
    </p:spTree>
    <p:extLst>
      <p:ext uri="{BB962C8B-B14F-4D97-AF65-F5344CB8AC3E}">
        <p14:creationId xmlns:p14="http://schemas.microsoft.com/office/powerpoint/2010/main" val="199594270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9766" y="215129"/>
            <a:ext cx="7772400" cy="353568"/>
          </a:xfrm>
        </p:spPr>
        <p:txBody>
          <a:bodyPr>
            <a:noAutofit/>
          </a:bodyPr>
          <a:lstStyle/>
          <a:p>
            <a:pPr algn="r"/>
            <a:r>
              <a:rPr lang="en-US" sz="3200" dirty="0" smtClean="0">
                <a:solidFill>
                  <a:srgbClr val="003399"/>
                </a:solidFill>
                <a:latin typeface="Comic Sans MS" panose="030F0702030302020204" pitchFamily="66" charset="0"/>
              </a:rPr>
              <a:t>Some practical Examples</a:t>
            </a:r>
            <a:endParaRPr lang="en-US" sz="3200" dirty="0">
              <a:solidFill>
                <a:srgbClr val="003399"/>
              </a:solidFill>
              <a:latin typeface="Comic Sans MS" panose="030F0702030302020204" pitchFamily="66" charset="0"/>
            </a:endParaRPr>
          </a:p>
        </p:txBody>
      </p:sp>
      <p:sp>
        <p:nvSpPr>
          <p:cNvPr id="4" name="Footer Placeholder 3"/>
          <p:cNvSpPr>
            <a:spLocks noGrp="1"/>
          </p:cNvSpPr>
          <p:nvPr>
            <p:ph type="ftr" sz="quarter" idx="11"/>
          </p:nvPr>
        </p:nvSpPr>
        <p:spPr>
          <a:xfrm>
            <a:off x="6364766" y="6364090"/>
            <a:ext cx="2057400" cy="365125"/>
          </a:xfrm>
        </p:spPr>
        <p:txBody>
          <a:bodyPr/>
          <a:lstStyle/>
          <a:p>
            <a:r>
              <a:rPr lang="en-US" smtClean="0"/>
              <a:t>Compiled by Yonas A. and Hailemariam M. [2010]</a:t>
            </a:r>
            <a:endParaRPr lang="en-US" dirty="0"/>
          </a:p>
        </p:txBody>
      </p:sp>
      <p:sp>
        <p:nvSpPr>
          <p:cNvPr id="5" name="Slide Number Placeholder 4"/>
          <p:cNvSpPr>
            <a:spLocks noGrp="1"/>
          </p:cNvSpPr>
          <p:nvPr>
            <p:ph type="sldNum" sz="quarter" idx="12"/>
          </p:nvPr>
        </p:nvSpPr>
        <p:spPr/>
        <p:txBody>
          <a:bodyPr/>
          <a:lstStyle/>
          <a:p>
            <a:fld id="{BCEA8348-524D-4A36-8735-4EA0EBDC8BF5}" type="slidenum">
              <a:rPr lang="en-US" smtClean="0"/>
              <a:pPr/>
              <a:t>39</a:t>
            </a:fld>
            <a:endParaRPr lang="en-US"/>
          </a:p>
        </p:txBody>
      </p:sp>
      <p:sp>
        <p:nvSpPr>
          <p:cNvPr id="6" name="Rectangle 1"/>
          <p:cNvSpPr>
            <a:spLocks noGrp="1" noChangeArrowheads="1"/>
          </p:cNvSpPr>
          <p:nvPr>
            <p:ph idx="1"/>
          </p:nvPr>
        </p:nvSpPr>
        <p:spPr bwMode="auto">
          <a:xfrm>
            <a:off x="238125" y="883663"/>
            <a:ext cx="8485251" cy="600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lvl="0" indent="0" eaLnBrk="0" fontAlgn="base" hangingPunct="0">
              <a:lnSpc>
                <a:spcPct val="100000"/>
              </a:lnSpc>
              <a:spcBef>
                <a:spcPct val="0"/>
              </a:spcBef>
              <a:spcAft>
                <a:spcPct val="0"/>
              </a:spcAft>
              <a:buClrTx/>
              <a:buSzTx/>
              <a:buNone/>
            </a:pPr>
            <a:r>
              <a:rPr lang="en-US" altLang="en-US" sz="2400" b="1" dirty="0">
                <a:latin typeface="Nyala" pitchFamily="2" charset="0"/>
                <a:cs typeface="Consolas" panose="020B0609020204030204" pitchFamily="49" charset="0"/>
              </a:rPr>
              <a:t>;Output the message 'The entered number is: ' </a:t>
            </a:r>
          </a:p>
          <a:p>
            <a:pPr marL="0" lvl="0" indent="0" eaLnBrk="0" fontAlgn="base" hangingPunct="0">
              <a:lnSpc>
                <a:spcPct val="100000"/>
              </a:lnSpc>
              <a:spcBef>
                <a:spcPct val="0"/>
              </a:spcBef>
              <a:spcAft>
                <a:spcPct val="0"/>
              </a:spcAft>
              <a:buClrTx/>
              <a:buSzTx/>
              <a:buNone/>
            </a:pPr>
            <a:r>
              <a:rPr lang="en-US" altLang="en-US" sz="2400" b="1" dirty="0">
                <a:solidFill>
                  <a:srgbClr val="0033CC"/>
                </a:solidFill>
                <a:latin typeface="Nyala" pitchFamily="2" charset="0"/>
                <a:cs typeface="Consolas" panose="020B0609020204030204" pitchFamily="49" charset="0"/>
              </a:rPr>
              <a:t> </a:t>
            </a:r>
            <a:r>
              <a:rPr lang="en-US" altLang="en-US" sz="2400" b="1" dirty="0" err="1">
                <a:solidFill>
                  <a:srgbClr val="C00000"/>
                </a:solidFill>
                <a:latin typeface="Nyala" pitchFamily="2" charset="0"/>
                <a:cs typeface="Consolas" panose="020B0609020204030204" pitchFamily="49" charset="0"/>
              </a:rPr>
              <a:t>mov</a:t>
            </a:r>
            <a:r>
              <a:rPr lang="en-US" altLang="en-US" sz="2400" b="1" dirty="0">
                <a:solidFill>
                  <a:srgbClr val="C00000"/>
                </a:solidFill>
                <a:latin typeface="Nyala" pitchFamily="2" charset="0"/>
                <a:cs typeface="Consolas" panose="020B0609020204030204" pitchFamily="49" charset="0"/>
              </a:rPr>
              <a:t> </a:t>
            </a:r>
            <a:r>
              <a:rPr lang="en-US" altLang="en-US" sz="2400" b="1" dirty="0" err="1">
                <a:solidFill>
                  <a:srgbClr val="C00000"/>
                </a:solidFill>
                <a:latin typeface="Nyala" pitchFamily="2" charset="0"/>
                <a:cs typeface="Consolas" panose="020B0609020204030204" pitchFamily="49" charset="0"/>
              </a:rPr>
              <a:t>eax</a:t>
            </a:r>
            <a:r>
              <a:rPr lang="en-US" altLang="en-US" sz="2400" b="1" dirty="0">
                <a:solidFill>
                  <a:srgbClr val="C00000"/>
                </a:solidFill>
                <a:latin typeface="Nyala" pitchFamily="2" charset="0"/>
                <a:cs typeface="Consolas" panose="020B0609020204030204" pitchFamily="49" charset="0"/>
              </a:rPr>
              <a:t>, 4 </a:t>
            </a:r>
          </a:p>
          <a:p>
            <a:pPr marL="0" lvl="0" indent="0" eaLnBrk="0" fontAlgn="base" hangingPunct="0">
              <a:lnSpc>
                <a:spcPct val="100000"/>
              </a:lnSpc>
              <a:spcBef>
                <a:spcPct val="0"/>
              </a:spcBef>
              <a:spcAft>
                <a:spcPct val="0"/>
              </a:spcAft>
              <a:buClrTx/>
              <a:buSzTx/>
              <a:buNone/>
            </a:pPr>
            <a:r>
              <a:rPr lang="en-US" altLang="en-US" sz="2400" b="1" dirty="0">
                <a:solidFill>
                  <a:srgbClr val="C00000"/>
                </a:solidFill>
                <a:latin typeface="Nyala" pitchFamily="2" charset="0"/>
                <a:cs typeface="Consolas" panose="020B0609020204030204" pitchFamily="49" charset="0"/>
              </a:rPr>
              <a:t> </a:t>
            </a:r>
            <a:r>
              <a:rPr lang="en-US" altLang="en-US" sz="2400" b="1" dirty="0" err="1">
                <a:solidFill>
                  <a:srgbClr val="C00000"/>
                </a:solidFill>
                <a:latin typeface="Nyala" pitchFamily="2" charset="0"/>
                <a:cs typeface="Consolas" panose="020B0609020204030204" pitchFamily="49" charset="0"/>
              </a:rPr>
              <a:t>mov</a:t>
            </a:r>
            <a:r>
              <a:rPr lang="en-US" altLang="en-US" sz="2400" b="1" dirty="0">
                <a:solidFill>
                  <a:srgbClr val="C00000"/>
                </a:solidFill>
                <a:latin typeface="Nyala" pitchFamily="2" charset="0"/>
                <a:cs typeface="Consolas" panose="020B0609020204030204" pitchFamily="49" charset="0"/>
              </a:rPr>
              <a:t> </a:t>
            </a:r>
            <a:r>
              <a:rPr lang="en-US" altLang="en-US" sz="2400" b="1" dirty="0" err="1">
                <a:solidFill>
                  <a:srgbClr val="C00000"/>
                </a:solidFill>
                <a:latin typeface="Nyala" pitchFamily="2" charset="0"/>
                <a:cs typeface="Consolas" panose="020B0609020204030204" pitchFamily="49" charset="0"/>
              </a:rPr>
              <a:t>ebx</a:t>
            </a:r>
            <a:r>
              <a:rPr lang="en-US" altLang="en-US" sz="2400" b="1" dirty="0">
                <a:solidFill>
                  <a:srgbClr val="C00000"/>
                </a:solidFill>
                <a:latin typeface="Nyala" pitchFamily="2" charset="0"/>
                <a:cs typeface="Consolas" panose="020B0609020204030204" pitchFamily="49" charset="0"/>
              </a:rPr>
              <a:t>, 1 </a:t>
            </a:r>
          </a:p>
          <a:p>
            <a:pPr marL="0" lvl="0" indent="0" eaLnBrk="0" fontAlgn="base" hangingPunct="0">
              <a:lnSpc>
                <a:spcPct val="100000"/>
              </a:lnSpc>
              <a:spcBef>
                <a:spcPct val="0"/>
              </a:spcBef>
              <a:spcAft>
                <a:spcPct val="0"/>
              </a:spcAft>
              <a:buClrTx/>
              <a:buSzTx/>
              <a:buNone/>
            </a:pPr>
            <a:r>
              <a:rPr lang="en-US" altLang="en-US" sz="2400" b="1" dirty="0">
                <a:solidFill>
                  <a:srgbClr val="0033CC"/>
                </a:solidFill>
                <a:latin typeface="Nyala" pitchFamily="2" charset="0"/>
                <a:cs typeface="Consolas" panose="020B0609020204030204" pitchFamily="49" charset="0"/>
              </a:rPr>
              <a:t> </a:t>
            </a:r>
            <a:r>
              <a:rPr lang="en-US" altLang="en-US" sz="2400" b="1" dirty="0" err="1">
                <a:solidFill>
                  <a:srgbClr val="7030A0"/>
                </a:solidFill>
                <a:latin typeface="Nyala" pitchFamily="2" charset="0"/>
                <a:cs typeface="Consolas" panose="020B0609020204030204" pitchFamily="49" charset="0"/>
              </a:rPr>
              <a:t>mov</a:t>
            </a:r>
            <a:r>
              <a:rPr lang="en-US" altLang="en-US" sz="2400" b="1" dirty="0">
                <a:solidFill>
                  <a:srgbClr val="7030A0"/>
                </a:solidFill>
                <a:latin typeface="Nyala" pitchFamily="2" charset="0"/>
                <a:cs typeface="Consolas" panose="020B0609020204030204" pitchFamily="49" charset="0"/>
              </a:rPr>
              <a:t> </a:t>
            </a:r>
            <a:r>
              <a:rPr lang="en-US" altLang="en-US" sz="2400" b="1" dirty="0" err="1">
                <a:solidFill>
                  <a:srgbClr val="7030A0"/>
                </a:solidFill>
                <a:latin typeface="Nyala" pitchFamily="2" charset="0"/>
                <a:cs typeface="Consolas" panose="020B0609020204030204" pitchFamily="49" charset="0"/>
              </a:rPr>
              <a:t>ecx</a:t>
            </a:r>
            <a:r>
              <a:rPr lang="en-US" altLang="en-US" sz="2400" b="1" dirty="0">
                <a:solidFill>
                  <a:srgbClr val="7030A0"/>
                </a:solidFill>
                <a:latin typeface="Nyala" pitchFamily="2" charset="0"/>
                <a:cs typeface="Consolas" panose="020B0609020204030204" pitchFamily="49" charset="0"/>
              </a:rPr>
              <a:t>, msg2 </a:t>
            </a:r>
          </a:p>
          <a:p>
            <a:pPr marL="0" lvl="0" indent="0" eaLnBrk="0" fontAlgn="base" hangingPunct="0">
              <a:lnSpc>
                <a:spcPct val="100000"/>
              </a:lnSpc>
              <a:spcBef>
                <a:spcPct val="0"/>
              </a:spcBef>
              <a:spcAft>
                <a:spcPct val="0"/>
              </a:spcAft>
              <a:buClrTx/>
              <a:buSzTx/>
              <a:buNone/>
            </a:pPr>
            <a:r>
              <a:rPr lang="en-US" altLang="en-US" sz="2400" b="1" dirty="0">
                <a:solidFill>
                  <a:srgbClr val="7030A0"/>
                </a:solidFill>
                <a:latin typeface="Nyala" pitchFamily="2" charset="0"/>
                <a:cs typeface="Consolas" panose="020B0609020204030204" pitchFamily="49" charset="0"/>
              </a:rPr>
              <a:t> </a:t>
            </a:r>
            <a:r>
              <a:rPr lang="en-US" altLang="en-US" sz="2400" b="1" dirty="0" err="1">
                <a:solidFill>
                  <a:srgbClr val="7030A0"/>
                </a:solidFill>
                <a:latin typeface="Nyala" pitchFamily="2" charset="0"/>
                <a:cs typeface="Consolas" panose="020B0609020204030204" pitchFamily="49" charset="0"/>
              </a:rPr>
              <a:t>mov</a:t>
            </a:r>
            <a:r>
              <a:rPr lang="en-US" altLang="en-US" sz="2400" b="1" dirty="0">
                <a:solidFill>
                  <a:srgbClr val="7030A0"/>
                </a:solidFill>
                <a:latin typeface="Nyala" pitchFamily="2" charset="0"/>
                <a:cs typeface="Consolas" panose="020B0609020204030204" pitchFamily="49" charset="0"/>
              </a:rPr>
              <a:t> </a:t>
            </a:r>
            <a:r>
              <a:rPr lang="en-US" altLang="en-US" sz="2400" b="1" dirty="0" err="1">
                <a:solidFill>
                  <a:srgbClr val="7030A0"/>
                </a:solidFill>
                <a:latin typeface="Nyala" pitchFamily="2" charset="0"/>
                <a:cs typeface="Consolas" panose="020B0609020204030204" pitchFamily="49" charset="0"/>
              </a:rPr>
              <a:t>edx</a:t>
            </a:r>
            <a:r>
              <a:rPr lang="en-US" altLang="en-US" sz="2400" b="1" dirty="0">
                <a:solidFill>
                  <a:srgbClr val="7030A0"/>
                </a:solidFill>
                <a:latin typeface="Nyala" pitchFamily="2" charset="0"/>
                <a:cs typeface="Consolas" panose="020B0609020204030204" pitchFamily="49" charset="0"/>
              </a:rPr>
              <a:t>, len2 </a:t>
            </a:r>
          </a:p>
          <a:p>
            <a:pPr marL="0" lvl="0" indent="0" eaLnBrk="0" fontAlgn="base" hangingPunct="0">
              <a:lnSpc>
                <a:spcPct val="100000"/>
              </a:lnSpc>
              <a:spcBef>
                <a:spcPct val="0"/>
              </a:spcBef>
              <a:spcAft>
                <a:spcPct val="0"/>
              </a:spcAft>
              <a:buClrTx/>
              <a:buSzTx/>
              <a:buNone/>
            </a:pPr>
            <a:r>
              <a:rPr lang="en-US" altLang="en-US" sz="2400" b="1" dirty="0">
                <a:solidFill>
                  <a:srgbClr val="0033CC"/>
                </a:solidFill>
                <a:latin typeface="Nyala" pitchFamily="2" charset="0"/>
                <a:cs typeface="Consolas" panose="020B0609020204030204" pitchFamily="49" charset="0"/>
              </a:rPr>
              <a:t> </a:t>
            </a:r>
            <a:r>
              <a:rPr lang="en-US" altLang="en-US" sz="2400" b="1" dirty="0" err="1">
                <a:solidFill>
                  <a:srgbClr val="0033CC"/>
                </a:solidFill>
                <a:latin typeface="Nyala" pitchFamily="2" charset="0"/>
                <a:cs typeface="Consolas" panose="020B0609020204030204" pitchFamily="49" charset="0"/>
              </a:rPr>
              <a:t>int</a:t>
            </a:r>
            <a:r>
              <a:rPr lang="en-US" altLang="en-US" sz="2400" b="1" dirty="0">
                <a:solidFill>
                  <a:srgbClr val="0033CC"/>
                </a:solidFill>
                <a:latin typeface="Nyala" pitchFamily="2" charset="0"/>
                <a:cs typeface="Consolas" panose="020B0609020204030204" pitchFamily="49" charset="0"/>
              </a:rPr>
              <a:t> 80h </a:t>
            </a:r>
          </a:p>
          <a:p>
            <a:pPr marL="0" lvl="0" indent="0" eaLnBrk="0" fontAlgn="base" hangingPunct="0">
              <a:lnSpc>
                <a:spcPct val="100000"/>
              </a:lnSpc>
              <a:spcBef>
                <a:spcPct val="0"/>
              </a:spcBef>
              <a:spcAft>
                <a:spcPct val="0"/>
              </a:spcAft>
              <a:buClrTx/>
              <a:buSzTx/>
              <a:buNone/>
            </a:pPr>
            <a:r>
              <a:rPr lang="en-US" altLang="en-US" sz="2400" b="1" dirty="0">
                <a:solidFill>
                  <a:srgbClr val="0033CC"/>
                </a:solidFill>
                <a:latin typeface="Nyala" pitchFamily="2" charset="0"/>
                <a:cs typeface="Consolas" panose="020B0609020204030204" pitchFamily="49" charset="0"/>
              </a:rPr>
              <a:t> </a:t>
            </a:r>
            <a:r>
              <a:rPr lang="en-US" altLang="en-US" sz="2400" b="1" dirty="0" smtClean="0">
                <a:latin typeface="Nyala" pitchFamily="2" charset="0"/>
                <a:cs typeface="Consolas" panose="020B0609020204030204" pitchFamily="49" charset="0"/>
              </a:rPr>
              <a:t>;</a:t>
            </a:r>
            <a:r>
              <a:rPr lang="en-US" altLang="en-US" sz="2400" b="1" dirty="0">
                <a:latin typeface="Nyala" pitchFamily="2" charset="0"/>
                <a:cs typeface="Consolas" panose="020B0609020204030204" pitchFamily="49" charset="0"/>
              </a:rPr>
              <a:t>Output the number entered </a:t>
            </a:r>
          </a:p>
          <a:p>
            <a:pPr marL="0" lvl="0" indent="0" eaLnBrk="0" fontAlgn="base" hangingPunct="0">
              <a:lnSpc>
                <a:spcPct val="100000"/>
              </a:lnSpc>
              <a:spcBef>
                <a:spcPct val="0"/>
              </a:spcBef>
              <a:spcAft>
                <a:spcPct val="0"/>
              </a:spcAft>
              <a:buClrTx/>
              <a:buSzTx/>
              <a:buNone/>
            </a:pPr>
            <a:r>
              <a:rPr lang="en-US" altLang="en-US" sz="2400" b="1" dirty="0">
                <a:solidFill>
                  <a:srgbClr val="0033CC"/>
                </a:solidFill>
                <a:latin typeface="Nyala" pitchFamily="2" charset="0"/>
                <a:cs typeface="Consolas" panose="020B0609020204030204" pitchFamily="49" charset="0"/>
              </a:rPr>
              <a:t> </a:t>
            </a:r>
            <a:r>
              <a:rPr lang="en-US" altLang="en-US" sz="2400" b="1" dirty="0" err="1">
                <a:solidFill>
                  <a:srgbClr val="C00000"/>
                </a:solidFill>
                <a:latin typeface="Nyala" pitchFamily="2" charset="0"/>
                <a:cs typeface="Consolas" panose="020B0609020204030204" pitchFamily="49" charset="0"/>
              </a:rPr>
              <a:t>mov</a:t>
            </a:r>
            <a:r>
              <a:rPr lang="en-US" altLang="en-US" sz="2400" b="1" dirty="0">
                <a:solidFill>
                  <a:srgbClr val="C00000"/>
                </a:solidFill>
                <a:latin typeface="Nyala" pitchFamily="2" charset="0"/>
                <a:cs typeface="Consolas" panose="020B0609020204030204" pitchFamily="49" charset="0"/>
              </a:rPr>
              <a:t> </a:t>
            </a:r>
            <a:r>
              <a:rPr lang="en-US" altLang="en-US" sz="2400" b="1" dirty="0" err="1">
                <a:solidFill>
                  <a:srgbClr val="C00000"/>
                </a:solidFill>
                <a:latin typeface="Nyala" pitchFamily="2" charset="0"/>
                <a:cs typeface="Consolas" panose="020B0609020204030204" pitchFamily="49" charset="0"/>
              </a:rPr>
              <a:t>eax</a:t>
            </a:r>
            <a:r>
              <a:rPr lang="en-US" altLang="en-US" sz="2400" b="1" dirty="0">
                <a:solidFill>
                  <a:srgbClr val="C00000"/>
                </a:solidFill>
                <a:latin typeface="Nyala" pitchFamily="2" charset="0"/>
                <a:cs typeface="Consolas" panose="020B0609020204030204" pitchFamily="49" charset="0"/>
              </a:rPr>
              <a:t>, 4 </a:t>
            </a:r>
          </a:p>
          <a:p>
            <a:pPr marL="0" lvl="0" indent="0" eaLnBrk="0" fontAlgn="base" hangingPunct="0">
              <a:lnSpc>
                <a:spcPct val="100000"/>
              </a:lnSpc>
              <a:spcBef>
                <a:spcPct val="0"/>
              </a:spcBef>
              <a:spcAft>
                <a:spcPct val="0"/>
              </a:spcAft>
              <a:buClrTx/>
              <a:buSzTx/>
              <a:buNone/>
            </a:pPr>
            <a:r>
              <a:rPr lang="en-US" altLang="en-US" sz="2400" b="1" dirty="0">
                <a:solidFill>
                  <a:srgbClr val="C00000"/>
                </a:solidFill>
                <a:latin typeface="Nyala" pitchFamily="2" charset="0"/>
                <a:cs typeface="Consolas" panose="020B0609020204030204" pitchFamily="49" charset="0"/>
              </a:rPr>
              <a:t> </a:t>
            </a:r>
            <a:r>
              <a:rPr lang="en-US" altLang="en-US" sz="2400" b="1" dirty="0" err="1">
                <a:solidFill>
                  <a:srgbClr val="C00000"/>
                </a:solidFill>
                <a:latin typeface="Nyala" pitchFamily="2" charset="0"/>
                <a:cs typeface="Consolas" panose="020B0609020204030204" pitchFamily="49" charset="0"/>
              </a:rPr>
              <a:t>mov</a:t>
            </a:r>
            <a:r>
              <a:rPr lang="en-US" altLang="en-US" sz="2400" b="1" dirty="0">
                <a:solidFill>
                  <a:srgbClr val="C00000"/>
                </a:solidFill>
                <a:latin typeface="Nyala" pitchFamily="2" charset="0"/>
                <a:cs typeface="Consolas" panose="020B0609020204030204" pitchFamily="49" charset="0"/>
              </a:rPr>
              <a:t> </a:t>
            </a:r>
            <a:r>
              <a:rPr lang="en-US" altLang="en-US" sz="2400" b="1" dirty="0" err="1">
                <a:solidFill>
                  <a:srgbClr val="C00000"/>
                </a:solidFill>
                <a:latin typeface="Nyala" pitchFamily="2" charset="0"/>
                <a:cs typeface="Consolas" panose="020B0609020204030204" pitchFamily="49" charset="0"/>
              </a:rPr>
              <a:t>ebx</a:t>
            </a:r>
            <a:r>
              <a:rPr lang="en-US" altLang="en-US" sz="2400" b="1" dirty="0">
                <a:solidFill>
                  <a:srgbClr val="C00000"/>
                </a:solidFill>
                <a:latin typeface="Nyala" pitchFamily="2" charset="0"/>
                <a:cs typeface="Consolas" panose="020B0609020204030204" pitchFamily="49" charset="0"/>
              </a:rPr>
              <a:t>, 1 </a:t>
            </a:r>
          </a:p>
          <a:p>
            <a:pPr marL="0" lvl="0" indent="0" eaLnBrk="0" fontAlgn="base" hangingPunct="0">
              <a:lnSpc>
                <a:spcPct val="100000"/>
              </a:lnSpc>
              <a:spcBef>
                <a:spcPct val="0"/>
              </a:spcBef>
              <a:spcAft>
                <a:spcPct val="0"/>
              </a:spcAft>
              <a:buClrTx/>
              <a:buSzTx/>
              <a:buNone/>
            </a:pPr>
            <a:r>
              <a:rPr lang="en-US" altLang="en-US" sz="2400" b="1" dirty="0">
                <a:solidFill>
                  <a:srgbClr val="0033CC"/>
                </a:solidFill>
                <a:latin typeface="Nyala" pitchFamily="2" charset="0"/>
                <a:cs typeface="Consolas" panose="020B0609020204030204" pitchFamily="49" charset="0"/>
              </a:rPr>
              <a:t> </a:t>
            </a:r>
            <a:r>
              <a:rPr lang="en-US" altLang="en-US" sz="2400" b="1" dirty="0" err="1">
                <a:solidFill>
                  <a:srgbClr val="7030A0"/>
                </a:solidFill>
                <a:latin typeface="Nyala" pitchFamily="2" charset="0"/>
                <a:cs typeface="Consolas" panose="020B0609020204030204" pitchFamily="49" charset="0"/>
              </a:rPr>
              <a:t>mov</a:t>
            </a:r>
            <a:r>
              <a:rPr lang="en-US" altLang="en-US" sz="2400" b="1" dirty="0">
                <a:solidFill>
                  <a:srgbClr val="7030A0"/>
                </a:solidFill>
                <a:latin typeface="Nyala" pitchFamily="2" charset="0"/>
                <a:cs typeface="Consolas" panose="020B0609020204030204" pitchFamily="49" charset="0"/>
              </a:rPr>
              <a:t> </a:t>
            </a:r>
            <a:r>
              <a:rPr lang="en-US" altLang="en-US" sz="2400" b="1" dirty="0" err="1">
                <a:solidFill>
                  <a:srgbClr val="7030A0"/>
                </a:solidFill>
                <a:latin typeface="Nyala" pitchFamily="2" charset="0"/>
                <a:cs typeface="Consolas" panose="020B0609020204030204" pitchFamily="49" charset="0"/>
              </a:rPr>
              <a:t>ecx</a:t>
            </a:r>
            <a:r>
              <a:rPr lang="en-US" altLang="en-US" sz="2400" b="1" dirty="0">
                <a:solidFill>
                  <a:srgbClr val="7030A0"/>
                </a:solidFill>
                <a:latin typeface="Nyala" pitchFamily="2" charset="0"/>
                <a:cs typeface="Consolas" panose="020B0609020204030204" pitchFamily="49" charset="0"/>
              </a:rPr>
              <a:t>, </a:t>
            </a:r>
            <a:r>
              <a:rPr lang="en-US" altLang="en-US" sz="2400" b="1" dirty="0" err="1">
                <a:solidFill>
                  <a:srgbClr val="7030A0"/>
                </a:solidFill>
                <a:latin typeface="Nyala" pitchFamily="2" charset="0"/>
                <a:cs typeface="Consolas" panose="020B0609020204030204" pitchFamily="49" charset="0"/>
              </a:rPr>
              <a:t>num</a:t>
            </a:r>
            <a:endParaRPr lang="en-US" altLang="en-US" sz="2400" b="1" dirty="0">
              <a:solidFill>
                <a:srgbClr val="7030A0"/>
              </a:solidFill>
              <a:latin typeface="Nyala" pitchFamily="2" charset="0"/>
              <a:cs typeface="Consolas" panose="020B0609020204030204" pitchFamily="49" charset="0"/>
            </a:endParaRPr>
          </a:p>
          <a:p>
            <a:pPr marL="0" lvl="0" indent="0" eaLnBrk="0" fontAlgn="base" hangingPunct="0">
              <a:lnSpc>
                <a:spcPct val="100000"/>
              </a:lnSpc>
              <a:spcBef>
                <a:spcPct val="0"/>
              </a:spcBef>
              <a:spcAft>
                <a:spcPct val="0"/>
              </a:spcAft>
              <a:buClrTx/>
              <a:buSzTx/>
              <a:buNone/>
            </a:pPr>
            <a:r>
              <a:rPr lang="en-US" altLang="en-US" sz="2400" b="1" dirty="0">
                <a:solidFill>
                  <a:srgbClr val="7030A0"/>
                </a:solidFill>
                <a:latin typeface="Nyala" pitchFamily="2" charset="0"/>
                <a:cs typeface="Consolas" panose="020B0609020204030204" pitchFamily="49" charset="0"/>
              </a:rPr>
              <a:t> </a:t>
            </a:r>
            <a:r>
              <a:rPr lang="en-US" altLang="en-US" sz="2400" b="1" dirty="0" err="1">
                <a:solidFill>
                  <a:srgbClr val="7030A0"/>
                </a:solidFill>
                <a:latin typeface="Nyala" pitchFamily="2" charset="0"/>
                <a:cs typeface="Consolas" panose="020B0609020204030204" pitchFamily="49" charset="0"/>
              </a:rPr>
              <a:t>mov</a:t>
            </a:r>
            <a:r>
              <a:rPr lang="en-US" altLang="en-US" sz="2400" b="1" dirty="0">
                <a:solidFill>
                  <a:srgbClr val="7030A0"/>
                </a:solidFill>
                <a:latin typeface="Nyala" pitchFamily="2" charset="0"/>
                <a:cs typeface="Consolas" panose="020B0609020204030204" pitchFamily="49" charset="0"/>
              </a:rPr>
              <a:t> </a:t>
            </a:r>
            <a:r>
              <a:rPr lang="en-US" altLang="en-US" sz="2400" b="1" dirty="0" err="1">
                <a:solidFill>
                  <a:srgbClr val="7030A0"/>
                </a:solidFill>
                <a:latin typeface="Nyala" pitchFamily="2" charset="0"/>
                <a:cs typeface="Consolas" panose="020B0609020204030204" pitchFamily="49" charset="0"/>
              </a:rPr>
              <a:t>edx</a:t>
            </a:r>
            <a:r>
              <a:rPr lang="en-US" altLang="en-US" sz="2400" b="1" dirty="0">
                <a:solidFill>
                  <a:srgbClr val="7030A0"/>
                </a:solidFill>
                <a:latin typeface="Nyala" pitchFamily="2" charset="0"/>
                <a:cs typeface="Consolas" panose="020B0609020204030204" pitchFamily="49" charset="0"/>
              </a:rPr>
              <a:t>, 5 </a:t>
            </a:r>
          </a:p>
          <a:p>
            <a:pPr marL="0" lvl="0" indent="0" eaLnBrk="0" fontAlgn="base" hangingPunct="0">
              <a:lnSpc>
                <a:spcPct val="100000"/>
              </a:lnSpc>
              <a:spcBef>
                <a:spcPct val="0"/>
              </a:spcBef>
              <a:spcAft>
                <a:spcPct val="0"/>
              </a:spcAft>
              <a:buClrTx/>
              <a:buSzTx/>
              <a:buNone/>
            </a:pPr>
            <a:r>
              <a:rPr lang="en-US" altLang="en-US" sz="2400" b="1" dirty="0">
                <a:solidFill>
                  <a:srgbClr val="0033CC"/>
                </a:solidFill>
                <a:latin typeface="Nyala" pitchFamily="2" charset="0"/>
                <a:cs typeface="Consolas" panose="020B0609020204030204" pitchFamily="49" charset="0"/>
              </a:rPr>
              <a:t> </a:t>
            </a:r>
            <a:r>
              <a:rPr lang="en-US" altLang="en-US" sz="2400" b="1" dirty="0" err="1">
                <a:solidFill>
                  <a:srgbClr val="0033CC"/>
                </a:solidFill>
                <a:latin typeface="Nyala" pitchFamily="2" charset="0"/>
                <a:cs typeface="Consolas" panose="020B0609020204030204" pitchFamily="49" charset="0"/>
              </a:rPr>
              <a:t>int</a:t>
            </a:r>
            <a:r>
              <a:rPr lang="en-US" altLang="en-US" sz="2400" b="1" dirty="0">
                <a:solidFill>
                  <a:srgbClr val="0033CC"/>
                </a:solidFill>
                <a:latin typeface="Nyala" pitchFamily="2" charset="0"/>
                <a:cs typeface="Consolas" panose="020B0609020204030204" pitchFamily="49" charset="0"/>
              </a:rPr>
              <a:t> 80h </a:t>
            </a:r>
          </a:p>
          <a:p>
            <a:pPr marL="0" lvl="0" indent="0" eaLnBrk="0" fontAlgn="base" hangingPunct="0">
              <a:lnSpc>
                <a:spcPct val="100000"/>
              </a:lnSpc>
              <a:spcBef>
                <a:spcPct val="0"/>
              </a:spcBef>
              <a:spcAft>
                <a:spcPct val="0"/>
              </a:spcAft>
              <a:buClrTx/>
              <a:buSzTx/>
              <a:buNone/>
            </a:pPr>
            <a:r>
              <a:rPr lang="en-US" altLang="en-US" sz="2400" b="1" dirty="0">
                <a:latin typeface="Nyala" pitchFamily="2" charset="0"/>
                <a:cs typeface="Consolas" panose="020B0609020204030204" pitchFamily="49" charset="0"/>
              </a:rPr>
              <a:t>; Exit code </a:t>
            </a:r>
          </a:p>
          <a:p>
            <a:pPr marL="0" lvl="0" indent="0" eaLnBrk="0" fontAlgn="base" hangingPunct="0">
              <a:lnSpc>
                <a:spcPct val="100000"/>
              </a:lnSpc>
              <a:spcBef>
                <a:spcPct val="0"/>
              </a:spcBef>
              <a:spcAft>
                <a:spcPct val="0"/>
              </a:spcAft>
              <a:buClrTx/>
              <a:buSzTx/>
              <a:buNone/>
            </a:pPr>
            <a:r>
              <a:rPr lang="en-US" altLang="en-US" sz="2400" b="1" dirty="0">
                <a:solidFill>
                  <a:srgbClr val="0033CC"/>
                </a:solidFill>
                <a:latin typeface="Nyala" pitchFamily="2" charset="0"/>
                <a:cs typeface="Consolas" panose="020B0609020204030204" pitchFamily="49" charset="0"/>
              </a:rPr>
              <a:t> </a:t>
            </a:r>
            <a:r>
              <a:rPr lang="en-US" altLang="en-US" sz="2400" b="1" dirty="0" err="1">
                <a:solidFill>
                  <a:srgbClr val="0033CC"/>
                </a:solidFill>
                <a:latin typeface="Nyala" pitchFamily="2" charset="0"/>
                <a:cs typeface="Consolas" panose="020B0609020204030204" pitchFamily="49" charset="0"/>
              </a:rPr>
              <a:t>mov</a:t>
            </a:r>
            <a:r>
              <a:rPr lang="en-US" altLang="en-US" sz="2400" b="1" dirty="0">
                <a:solidFill>
                  <a:srgbClr val="0033CC"/>
                </a:solidFill>
                <a:latin typeface="Nyala" pitchFamily="2" charset="0"/>
                <a:cs typeface="Consolas" panose="020B0609020204030204" pitchFamily="49" charset="0"/>
              </a:rPr>
              <a:t> </a:t>
            </a:r>
            <a:r>
              <a:rPr lang="en-US" altLang="en-US" sz="2400" b="1" dirty="0" err="1">
                <a:solidFill>
                  <a:srgbClr val="0033CC"/>
                </a:solidFill>
                <a:latin typeface="Nyala" pitchFamily="2" charset="0"/>
                <a:cs typeface="Consolas" panose="020B0609020204030204" pitchFamily="49" charset="0"/>
              </a:rPr>
              <a:t>eax</a:t>
            </a:r>
            <a:r>
              <a:rPr lang="en-US" altLang="en-US" sz="2400" b="1" dirty="0">
                <a:solidFill>
                  <a:srgbClr val="0033CC"/>
                </a:solidFill>
                <a:latin typeface="Nyala" pitchFamily="2" charset="0"/>
                <a:cs typeface="Consolas" panose="020B0609020204030204" pitchFamily="49" charset="0"/>
              </a:rPr>
              <a:t>, 1 </a:t>
            </a:r>
          </a:p>
          <a:p>
            <a:pPr marL="0" lvl="0" indent="0" eaLnBrk="0" fontAlgn="base" hangingPunct="0">
              <a:lnSpc>
                <a:spcPct val="100000"/>
              </a:lnSpc>
              <a:spcBef>
                <a:spcPct val="0"/>
              </a:spcBef>
              <a:spcAft>
                <a:spcPct val="0"/>
              </a:spcAft>
              <a:buClrTx/>
              <a:buSzTx/>
              <a:buNone/>
            </a:pPr>
            <a:r>
              <a:rPr lang="en-US" altLang="en-US" sz="2400" b="1" dirty="0">
                <a:solidFill>
                  <a:srgbClr val="0033CC"/>
                </a:solidFill>
                <a:latin typeface="Nyala" pitchFamily="2" charset="0"/>
                <a:cs typeface="Consolas" panose="020B0609020204030204" pitchFamily="49" charset="0"/>
              </a:rPr>
              <a:t> </a:t>
            </a:r>
            <a:r>
              <a:rPr lang="en-US" altLang="en-US" sz="2400" b="1" dirty="0" err="1">
                <a:solidFill>
                  <a:srgbClr val="0033CC"/>
                </a:solidFill>
                <a:latin typeface="Nyala" pitchFamily="2" charset="0"/>
                <a:cs typeface="Consolas" panose="020B0609020204030204" pitchFamily="49" charset="0"/>
              </a:rPr>
              <a:t>mov</a:t>
            </a:r>
            <a:r>
              <a:rPr lang="en-US" altLang="en-US" sz="2400" b="1" dirty="0">
                <a:solidFill>
                  <a:srgbClr val="0033CC"/>
                </a:solidFill>
                <a:latin typeface="Nyala" pitchFamily="2" charset="0"/>
                <a:cs typeface="Consolas" panose="020B0609020204030204" pitchFamily="49" charset="0"/>
              </a:rPr>
              <a:t> </a:t>
            </a:r>
            <a:r>
              <a:rPr lang="en-US" altLang="en-US" sz="2400" b="1" dirty="0" err="1">
                <a:solidFill>
                  <a:srgbClr val="0033CC"/>
                </a:solidFill>
                <a:latin typeface="Nyala" pitchFamily="2" charset="0"/>
                <a:cs typeface="Consolas" panose="020B0609020204030204" pitchFamily="49" charset="0"/>
              </a:rPr>
              <a:t>ebx</a:t>
            </a:r>
            <a:r>
              <a:rPr lang="en-US" altLang="en-US" sz="2400" b="1" dirty="0">
                <a:solidFill>
                  <a:srgbClr val="0033CC"/>
                </a:solidFill>
                <a:latin typeface="Nyala" pitchFamily="2" charset="0"/>
                <a:cs typeface="Consolas" panose="020B0609020204030204" pitchFamily="49" charset="0"/>
              </a:rPr>
              <a:t>, 0 </a:t>
            </a:r>
          </a:p>
          <a:p>
            <a:pPr marL="0" lvl="0" indent="0" eaLnBrk="0" fontAlgn="base" hangingPunct="0">
              <a:lnSpc>
                <a:spcPct val="100000"/>
              </a:lnSpc>
              <a:spcBef>
                <a:spcPct val="0"/>
              </a:spcBef>
              <a:spcAft>
                <a:spcPct val="0"/>
              </a:spcAft>
              <a:buClrTx/>
              <a:buSzTx/>
              <a:buNone/>
            </a:pPr>
            <a:r>
              <a:rPr lang="en-US" altLang="en-US" sz="2400" b="1" dirty="0">
                <a:solidFill>
                  <a:srgbClr val="0033CC"/>
                </a:solidFill>
                <a:latin typeface="Nyala" pitchFamily="2" charset="0"/>
                <a:cs typeface="Consolas" panose="020B0609020204030204" pitchFamily="49" charset="0"/>
              </a:rPr>
              <a:t> </a:t>
            </a:r>
            <a:r>
              <a:rPr lang="en-US" altLang="en-US" sz="2400" b="1" dirty="0" err="1">
                <a:solidFill>
                  <a:srgbClr val="0033CC"/>
                </a:solidFill>
                <a:latin typeface="Nyala" pitchFamily="2" charset="0"/>
                <a:cs typeface="Consolas" panose="020B0609020204030204" pitchFamily="49" charset="0"/>
              </a:rPr>
              <a:t>int</a:t>
            </a:r>
            <a:r>
              <a:rPr lang="en-US" altLang="en-US" sz="2400" b="1" dirty="0">
                <a:solidFill>
                  <a:srgbClr val="0033CC"/>
                </a:solidFill>
                <a:latin typeface="Nyala" pitchFamily="2" charset="0"/>
                <a:cs typeface="Consolas" panose="020B0609020204030204" pitchFamily="49" charset="0"/>
              </a:rPr>
              <a:t> 80h</a:t>
            </a:r>
            <a:endParaRPr lang="en-US" altLang="en-US" sz="2400" b="1" dirty="0" smtClean="0">
              <a:latin typeface="Nyala" pitchFamily="2" charset="0"/>
              <a:cs typeface="Consolas" panose="020B0609020204030204" pitchFamily="49" charset="0"/>
            </a:endParaRPr>
          </a:p>
        </p:txBody>
      </p:sp>
    </p:spTree>
    <p:extLst>
      <p:ext uri="{BB962C8B-B14F-4D97-AF65-F5344CB8AC3E}">
        <p14:creationId xmlns:p14="http://schemas.microsoft.com/office/powerpoint/2010/main" val="4428147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 y="304800"/>
            <a:ext cx="8534400" cy="6019800"/>
          </a:xfrm>
        </p:spPr>
        <p:txBody>
          <a:bodyPr>
            <a:noAutofit/>
          </a:bodyPr>
          <a:lstStyle/>
          <a:p>
            <a:r>
              <a:rPr lang="en-US" sz="2400" b="1" i="1" dirty="0">
                <a:solidFill>
                  <a:schemeClr val="tx1"/>
                </a:solidFill>
                <a:latin typeface="Nyala" pitchFamily="2" charset="0"/>
              </a:rPr>
              <a:t>Disadvantages of assembly language programming</a:t>
            </a:r>
          </a:p>
          <a:p>
            <a:pPr algn="l"/>
            <a:r>
              <a:rPr lang="en-US" sz="2400" dirty="0">
                <a:solidFill>
                  <a:schemeClr val="tx1"/>
                </a:solidFill>
                <a:latin typeface="Nyala" pitchFamily="2" charset="0"/>
              </a:rPr>
              <a:t>• The programmer requires knowledge of the processor architecture and instruction set.</a:t>
            </a:r>
          </a:p>
          <a:p>
            <a:pPr algn="l"/>
            <a:r>
              <a:rPr lang="en-US" sz="2400" dirty="0">
                <a:solidFill>
                  <a:schemeClr val="tx1"/>
                </a:solidFill>
                <a:latin typeface="Nyala" pitchFamily="2" charset="0"/>
              </a:rPr>
              <a:t>• Machine language coding</a:t>
            </a:r>
          </a:p>
          <a:p>
            <a:pPr algn="l"/>
            <a:r>
              <a:rPr lang="en-US" sz="2400" dirty="0">
                <a:solidFill>
                  <a:schemeClr val="tx1"/>
                </a:solidFill>
                <a:latin typeface="Nyala" pitchFamily="2" charset="0"/>
              </a:rPr>
              <a:t>• Many instructions are required to achieve small tasks</a:t>
            </a:r>
          </a:p>
          <a:p>
            <a:pPr algn="l"/>
            <a:r>
              <a:rPr lang="en-US" sz="2400" dirty="0">
                <a:solidFill>
                  <a:schemeClr val="tx1"/>
                </a:solidFill>
                <a:latin typeface="Nyala" pitchFamily="2" charset="0"/>
              </a:rPr>
              <a:t>• Source programs tend to be large and difficult to </a:t>
            </a:r>
            <a:r>
              <a:rPr lang="en-US" sz="2400" dirty="0" smtClean="0">
                <a:solidFill>
                  <a:schemeClr val="tx1"/>
                </a:solidFill>
                <a:latin typeface="Nyala" pitchFamily="2" charset="0"/>
              </a:rPr>
              <a:t>follow</a:t>
            </a:r>
          </a:p>
          <a:p>
            <a:pPr algn="l"/>
            <a:endParaRPr lang="en-US" sz="2200" dirty="0">
              <a:solidFill>
                <a:schemeClr val="tx1"/>
              </a:solidFill>
              <a:latin typeface="Nyala" pitchFamily="2"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9766" y="215129"/>
            <a:ext cx="7772400" cy="353568"/>
          </a:xfrm>
        </p:spPr>
        <p:txBody>
          <a:bodyPr>
            <a:noAutofit/>
          </a:bodyPr>
          <a:lstStyle/>
          <a:p>
            <a:pPr algn="r"/>
            <a:r>
              <a:rPr lang="en-US" sz="3200" dirty="0" smtClean="0">
                <a:solidFill>
                  <a:srgbClr val="003399"/>
                </a:solidFill>
                <a:latin typeface="Comic Sans MS" panose="030F0702030302020204" pitchFamily="66" charset="0"/>
              </a:rPr>
              <a:t>Some practical Examples</a:t>
            </a:r>
            <a:endParaRPr lang="en-US" sz="3200" dirty="0">
              <a:solidFill>
                <a:srgbClr val="003399"/>
              </a:solidFill>
              <a:latin typeface="Comic Sans MS" panose="030F0702030302020204" pitchFamily="66" charset="0"/>
            </a:endParaRPr>
          </a:p>
        </p:txBody>
      </p:sp>
      <p:sp>
        <p:nvSpPr>
          <p:cNvPr id="4" name="Footer Placeholder 3"/>
          <p:cNvSpPr>
            <a:spLocks noGrp="1"/>
          </p:cNvSpPr>
          <p:nvPr>
            <p:ph type="ftr" sz="quarter" idx="11"/>
          </p:nvPr>
        </p:nvSpPr>
        <p:spPr>
          <a:xfrm>
            <a:off x="6364766" y="6364090"/>
            <a:ext cx="2057400" cy="365125"/>
          </a:xfrm>
        </p:spPr>
        <p:txBody>
          <a:bodyPr/>
          <a:lstStyle/>
          <a:p>
            <a:r>
              <a:rPr lang="en-US" smtClean="0"/>
              <a:t>Compiled by Yonas A. and Hailemariam M. [2010]</a:t>
            </a:r>
            <a:endParaRPr lang="en-US" dirty="0"/>
          </a:p>
        </p:txBody>
      </p:sp>
      <p:sp>
        <p:nvSpPr>
          <p:cNvPr id="5" name="Slide Number Placeholder 4"/>
          <p:cNvSpPr>
            <a:spLocks noGrp="1"/>
          </p:cNvSpPr>
          <p:nvPr>
            <p:ph type="sldNum" sz="quarter" idx="12"/>
          </p:nvPr>
        </p:nvSpPr>
        <p:spPr/>
        <p:txBody>
          <a:bodyPr/>
          <a:lstStyle/>
          <a:p>
            <a:fld id="{BCEA8348-524D-4A36-8735-4EA0EBDC8BF5}" type="slidenum">
              <a:rPr lang="en-US" smtClean="0"/>
              <a:pPr/>
              <a:t>40</a:t>
            </a:fld>
            <a:endParaRPr lang="en-US"/>
          </a:p>
        </p:txBody>
      </p:sp>
      <p:sp>
        <p:nvSpPr>
          <p:cNvPr id="6" name="Rectangle 1"/>
          <p:cNvSpPr>
            <a:spLocks noGrp="1" noChangeArrowheads="1"/>
          </p:cNvSpPr>
          <p:nvPr>
            <p:ph idx="1"/>
          </p:nvPr>
        </p:nvSpPr>
        <p:spPr bwMode="auto">
          <a:xfrm>
            <a:off x="238124" y="876478"/>
            <a:ext cx="8905876" cy="5632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lvl="0" indent="0" eaLnBrk="0" fontAlgn="base" hangingPunct="0">
              <a:lnSpc>
                <a:spcPct val="100000"/>
              </a:lnSpc>
              <a:spcBef>
                <a:spcPct val="0"/>
              </a:spcBef>
              <a:spcAft>
                <a:spcPct val="0"/>
              </a:spcAft>
              <a:buClrTx/>
              <a:buSzTx/>
              <a:buNone/>
            </a:pPr>
            <a:r>
              <a:rPr lang="en-US" altLang="en-US" sz="2400" b="1" dirty="0">
                <a:solidFill>
                  <a:srgbClr val="0033CC"/>
                </a:solidFill>
                <a:latin typeface="Nyala" pitchFamily="2" charset="0"/>
                <a:cs typeface="Consolas" panose="020B0609020204030204" pitchFamily="49" charset="0"/>
              </a:rPr>
              <a:t>section .</a:t>
            </a:r>
            <a:r>
              <a:rPr lang="en-US" altLang="en-US" sz="2400" b="1" dirty="0" smtClean="0">
                <a:solidFill>
                  <a:srgbClr val="0033CC"/>
                </a:solidFill>
                <a:latin typeface="Nyala" pitchFamily="2" charset="0"/>
                <a:cs typeface="Consolas" panose="020B0609020204030204" pitchFamily="49" charset="0"/>
              </a:rPr>
              <a:t>text</a:t>
            </a:r>
          </a:p>
          <a:p>
            <a:pPr marL="0" lvl="0" indent="0" eaLnBrk="0" fontAlgn="base" hangingPunct="0">
              <a:lnSpc>
                <a:spcPct val="100000"/>
              </a:lnSpc>
              <a:spcBef>
                <a:spcPct val="0"/>
              </a:spcBef>
              <a:spcAft>
                <a:spcPct val="0"/>
              </a:spcAft>
              <a:buClrTx/>
              <a:buSzTx/>
              <a:buNone/>
            </a:pPr>
            <a:r>
              <a:rPr lang="en-US" altLang="en-US" sz="2400" b="1" dirty="0" smtClean="0">
                <a:solidFill>
                  <a:srgbClr val="0033CC"/>
                </a:solidFill>
                <a:latin typeface="Nyala" pitchFamily="2" charset="0"/>
                <a:cs typeface="Consolas" panose="020B0609020204030204" pitchFamily="49" charset="0"/>
              </a:rPr>
              <a:t>global </a:t>
            </a:r>
            <a:r>
              <a:rPr lang="en-US" altLang="en-US" sz="2400" b="1" dirty="0">
                <a:solidFill>
                  <a:srgbClr val="0033CC"/>
                </a:solidFill>
                <a:latin typeface="Nyala" pitchFamily="2" charset="0"/>
                <a:cs typeface="Consolas" panose="020B0609020204030204" pitchFamily="49" charset="0"/>
              </a:rPr>
              <a:t>_</a:t>
            </a:r>
            <a:r>
              <a:rPr lang="en-US" altLang="en-US" sz="2400" b="1" dirty="0" smtClean="0">
                <a:solidFill>
                  <a:srgbClr val="0033CC"/>
                </a:solidFill>
                <a:latin typeface="Nyala" pitchFamily="2" charset="0"/>
                <a:cs typeface="Consolas" panose="020B0609020204030204" pitchFamily="49" charset="0"/>
              </a:rPr>
              <a:t>start</a:t>
            </a:r>
          </a:p>
          <a:p>
            <a:pPr marL="0" lvl="0" indent="0" eaLnBrk="0" fontAlgn="base" hangingPunct="0">
              <a:lnSpc>
                <a:spcPct val="100000"/>
              </a:lnSpc>
              <a:spcBef>
                <a:spcPct val="0"/>
              </a:spcBef>
              <a:spcAft>
                <a:spcPct val="0"/>
              </a:spcAft>
              <a:buClrTx/>
              <a:buSzTx/>
              <a:buNone/>
            </a:pPr>
            <a:r>
              <a:rPr lang="en-US" altLang="en-US" sz="2400" b="1" dirty="0" smtClean="0">
                <a:solidFill>
                  <a:srgbClr val="0033CC"/>
                </a:solidFill>
                <a:latin typeface="Nyala" pitchFamily="2" charset="0"/>
                <a:cs typeface="Consolas" panose="020B0609020204030204" pitchFamily="49" charset="0"/>
              </a:rPr>
              <a:t>_</a:t>
            </a:r>
            <a:r>
              <a:rPr lang="en-US" altLang="en-US" sz="2400" b="1" dirty="0">
                <a:solidFill>
                  <a:srgbClr val="0033CC"/>
                </a:solidFill>
                <a:latin typeface="Nyala" pitchFamily="2" charset="0"/>
                <a:cs typeface="Consolas" panose="020B0609020204030204" pitchFamily="49" charset="0"/>
              </a:rPr>
              <a:t>start</a:t>
            </a:r>
            <a:r>
              <a:rPr lang="en-US" altLang="en-US" sz="2400" b="1" dirty="0" smtClean="0">
                <a:solidFill>
                  <a:srgbClr val="0033CC"/>
                </a:solidFill>
                <a:latin typeface="Nyala" pitchFamily="2" charset="0"/>
                <a:cs typeface="Consolas" panose="020B0609020204030204" pitchFamily="49" charset="0"/>
              </a:rPr>
              <a:t>:</a:t>
            </a:r>
          </a:p>
          <a:p>
            <a:pPr marL="0" lvl="0" indent="0" eaLnBrk="0" fontAlgn="base" hangingPunct="0">
              <a:lnSpc>
                <a:spcPct val="100000"/>
              </a:lnSpc>
              <a:spcBef>
                <a:spcPct val="0"/>
              </a:spcBef>
              <a:spcAft>
                <a:spcPct val="0"/>
              </a:spcAft>
              <a:buClrTx/>
              <a:buSzTx/>
              <a:buNone/>
            </a:pPr>
            <a:r>
              <a:rPr lang="en-US" altLang="en-US" sz="2400" b="1" dirty="0" err="1" smtClean="0">
                <a:solidFill>
                  <a:srgbClr val="C00000"/>
                </a:solidFill>
                <a:latin typeface="Nyala" pitchFamily="2" charset="0"/>
                <a:cs typeface="Consolas" panose="020B0609020204030204" pitchFamily="49" charset="0"/>
              </a:rPr>
              <a:t>mov</a:t>
            </a:r>
            <a:r>
              <a:rPr lang="en-US" altLang="en-US" sz="2400" b="1" dirty="0" smtClean="0">
                <a:solidFill>
                  <a:srgbClr val="C00000"/>
                </a:solidFill>
                <a:latin typeface="Nyala" pitchFamily="2" charset="0"/>
                <a:cs typeface="Consolas" panose="020B0609020204030204" pitchFamily="49" charset="0"/>
              </a:rPr>
              <a:t> </a:t>
            </a:r>
            <a:r>
              <a:rPr lang="en-US" altLang="en-US" sz="2400" b="1" dirty="0">
                <a:solidFill>
                  <a:srgbClr val="C00000"/>
                </a:solidFill>
                <a:latin typeface="Nyala" pitchFamily="2" charset="0"/>
                <a:cs typeface="Consolas" panose="020B0609020204030204" pitchFamily="49" charset="0"/>
              </a:rPr>
              <a:t>eax,</a:t>
            </a:r>
            <a:r>
              <a:rPr lang="en-US" altLang="en-US" sz="2400" b="1" dirty="0" smtClean="0">
                <a:solidFill>
                  <a:srgbClr val="C00000"/>
                </a:solidFill>
                <a:latin typeface="Nyala" pitchFamily="2" charset="0"/>
                <a:cs typeface="Consolas" panose="020B0609020204030204" pitchFamily="49" charset="0"/>
              </a:rPr>
              <a:t>'2‘</a:t>
            </a:r>
          </a:p>
          <a:p>
            <a:pPr marL="0" lvl="0" indent="0" eaLnBrk="0" fontAlgn="base" hangingPunct="0">
              <a:lnSpc>
                <a:spcPct val="100000"/>
              </a:lnSpc>
              <a:spcBef>
                <a:spcPct val="0"/>
              </a:spcBef>
              <a:spcAft>
                <a:spcPct val="0"/>
              </a:spcAft>
              <a:buClrTx/>
              <a:buSzTx/>
              <a:buNone/>
            </a:pPr>
            <a:r>
              <a:rPr lang="en-US" altLang="en-US" sz="2400" b="1" dirty="0" smtClean="0">
                <a:solidFill>
                  <a:srgbClr val="0070C0"/>
                </a:solidFill>
                <a:latin typeface="Nyala" pitchFamily="2" charset="0"/>
                <a:cs typeface="Consolas" panose="020B0609020204030204" pitchFamily="49" charset="0"/>
              </a:rPr>
              <a:t>sub </a:t>
            </a:r>
            <a:r>
              <a:rPr lang="en-US" altLang="en-US" sz="2400" b="1" dirty="0">
                <a:solidFill>
                  <a:srgbClr val="0070C0"/>
                </a:solidFill>
                <a:latin typeface="Nyala" pitchFamily="2" charset="0"/>
                <a:cs typeface="Consolas" panose="020B0609020204030204" pitchFamily="49" charset="0"/>
              </a:rPr>
              <a:t>eax,'0'</a:t>
            </a:r>
            <a:r>
              <a:rPr lang="en-US" altLang="en-US" sz="2400" b="1" dirty="0">
                <a:latin typeface="Nyala" pitchFamily="2" charset="0"/>
                <a:cs typeface="Consolas" panose="020B0609020204030204" pitchFamily="49" charset="0"/>
              </a:rPr>
              <a:t> ;to </a:t>
            </a:r>
            <a:r>
              <a:rPr lang="en-US" altLang="en-US" sz="2400" b="1" dirty="0" err="1">
                <a:latin typeface="Nyala" pitchFamily="2" charset="0"/>
                <a:cs typeface="Consolas" panose="020B0609020204030204" pitchFamily="49" charset="0"/>
              </a:rPr>
              <a:t>connvert</a:t>
            </a:r>
            <a:r>
              <a:rPr lang="en-US" altLang="en-US" sz="2400" b="1" dirty="0">
                <a:latin typeface="Nyala" pitchFamily="2" charset="0"/>
                <a:cs typeface="Consolas" panose="020B0609020204030204" pitchFamily="49" charset="0"/>
              </a:rPr>
              <a:t> to </a:t>
            </a:r>
            <a:r>
              <a:rPr lang="en-US" altLang="en-US" sz="2400" b="1" dirty="0" smtClean="0">
                <a:latin typeface="Nyala" pitchFamily="2" charset="0"/>
                <a:cs typeface="Consolas" panose="020B0609020204030204" pitchFamily="49" charset="0"/>
              </a:rPr>
              <a:t>ASCII</a:t>
            </a:r>
          </a:p>
          <a:p>
            <a:pPr marL="0" lvl="0" indent="0" eaLnBrk="0" fontAlgn="base" hangingPunct="0">
              <a:lnSpc>
                <a:spcPct val="100000"/>
              </a:lnSpc>
              <a:spcBef>
                <a:spcPct val="0"/>
              </a:spcBef>
              <a:spcAft>
                <a:spcPct val="0"/>
              </a:spcAft>
              <a:buClrTx/>
              <a:buSzTx/>
              <a:buNone/>
            </a:pPr>
            <a:r>
              <a:rPr lang="en-US" altLang="en-US" sz="2400" b="1" dirty="0" err="1" smtClean="0">
                <a:solidFill>
                  <a:srgbClr val="C00000"/>
                </a:solidFill>
                <a:latin typeface="Nyala" pitchFamily="2" charset="0"/>
                <a:cs typeface="Consolas" panose="020B0609020204030204" pitchFamily="49" charset="0"/>
              </a:rPr>
              <a:t>mov</a:t>
            </a:r>
            <a:r>
              <a:rPr lang="en-US" altLang="en-US" sz="2400" b="1" dirty="0" smtClean="0">
                <a:solidFill>
                  <a:srgbClr val="C00000"/>
                </a:solidFill>
                <a:latin typeface="Nyala" pitchFamily="2" charset="0"/>
                <a:cs typeface="Consolas" panose="020B0609020204030204" pitchFamily="49" charset="0"/>
              </a:rPr>
              <a:t> </a:t>
            </a:r>
            <a:r>
              <a:rPr lang="en-US" altLang="en-US" sz="2400" b="1" dirty="0">
                <a:solidFill>
                  <a:srgbClr val="C00000"/>
                </a:solidFill>
                <a:latin typeface="Nyala" pitchFamily="2" charset="0"/>
                <a:cs typeface="Consolas" panose="020B0609020204030204" pitchFamily="49" charset="0"/>
              </a:rPr>
              <a:t>ebx,</a:t>
            </a:r>
            <a:r>
              <a:rPr lang="en-US" altLang="en-US" sz="2400" b="1" dirty="0" smtClean="0">
                <a:solidFill>
                  <a:srgbClr val="C00000"/>
                </a:solidFill>
                <a:latin typeface="Nyala" pitchFamily="2" charset="0"/>
                <a:cs typeface="Consolas" panose="020B0609020204030204" pitchFamily="49" charset="0"/>
              </a:rPr>
              <a:t>'4‘</a:t>
            </a:r>
          </a:p>
          <a:p>
            <a:pPr marL="0" lvl="0" indent="0" eaLnBrk="0" fontAlgn="base" hangingPunct="0">
              <a:lnSpc>
                <a:spcPct val="100000"/>
              </a:lnSpc>
              <a:spcBef>
                <a:spcPct val="0"/>
              </a:spcBef>
              <a:spcAft>
                <a:spcPct val="0"/>
              </a:spcAft>
              <a:buClrTx/>
              <a:buSzTx/>
              <a:buNone/>
            </a:pPr>
            <a:r>
              <a:rPr lang="en-US" altLang="en-US" sz="2400" b="1" dirty="0" smtClean="0">
                <a:solidFill>
                  <a:srgbClr val="0070C0"/>
                </a:solidFill>
                <a:latin typeface="Nyala" pitchFamily="2" charset="0"/>
                <a:cs typeface="Consolas" panose="020B0609020204030204" pitchFamily="49" charset="0"/>
              </a:rPr>
              <a:t>sub </a:t>
            </a:r>
            <a:r>
              <a:rPr lang="en-US" altLang="en-US" sz="2400" b="1" dirty="0">
                <a:solidFill>
                  <a:srgbClr val="0070C0"/>
                </a:solidFill>
                <a:latin typeface="Nyala" pitchFamily="2" charset="0"/>
                <a:cs typeface="Consolas" panose="020B0609020204030204" pitchFamily="49" charset="0"/>
              </a:rPr>
              <a:t>ebx,'0';</a:t>
            </a:r>
            <a:r>
              <a:rPr lang="en-US" altLang="en-US" sz="2400" b="1" dirty="0">
                <a:latin typeface="Nyala" pitchFamily="2" charset="0"/>
                <a:cs typeface="Consolas" panose="020B0609020204030204" pitchFamily="49" charset="0"/>
              </a:rPr>
              <a:t>to convert to </a:t>
            </a:r>
            <a:r>
              <a:rPr lang="en-US" altLang="en-US" sz="2400" b="1" dirty="0" smtClean="0">
                <a:latin typeface="Nyala" pitchFamily="2" charset="0"/>
                <a:cs typeface="Consolas" panose="020B0609020204030204" pitchFamily="49" charset="0"/>
              </a:rPr>
              <a:t>ASCII</a:t>
            </a:r>
          </a:p>
          <a:p>
            <a:pPr marL="0" lvl="0" indent="0" eaLnBrk="0" fontAlgn="base" hangingPunct="0">
              <a:lnSpc>
                <a:spcPct val="100000"/>
              </a:lnSpc>
              <a:spcBef>
                <a:spcPct val="0"/>
              </a:spcBef>
              <a:spcAft>
                <a:spcPct val="0"/>
              </a:spcAft>
              <a:buClrTx/>
              <a:buSzTx/>
              <a:buNone/>
            </a:pPr>
            <a:r>
              <a:rPr lang="en-US" altLang="en-US" sz="2400" b="1" dirty="0" smtClean="0">
                <a:solidFill>
                  <a:srgbClr val="FF0000"/>
                </a:solidFill>
                <a:latin typeface="Nyala" pitchFamily="2" charset="0"/>
                <a:cs typeface="Consolas" panose="020B0609020204030204" pitchFamily="49" charset="0"/>
              </a:rPr>
              <a:t>add </a:t>
            </a:r>
            <a:r>
              <a:rPr lang="en-US" altLang="en-US" sz="2400" b="1" dirty="0" err="1" smtClean="0">
                <a:solidFill>
                  <a:srgbClr val="FF0000"/>
                </a:solidFill>
                <a:latin typeface="Nyala" pitchFamily="2" charset="0"/>
                <a:cs typeface="Consolas" panose="020B0609020204030204" pitchFamily="49" charset="0"/>
              </a:rPr>
              <a:t>eax,ebx</a:t>
            </a:r>
            <a:endParaRPr lang="en-US" altLang="en-US" sz="2400" b="1" dirty="0" smtClean="0">
              <a:solidFill>
                <a:srgbClr val="FF0000"/>
              </a:solidFill>
              <a:latin typeface="Nyala" pitchFamily="2" charset="0"/>
              <a:cs typeface="Consolas" panose="020B0609020204030204" pitchFamily="49" charset="0"/>
            </a:endParaRPr>
          </a:p>
          <a:p>
            <a:pPr marL="0" lvl="0" indent="0" eaLnBrk="0" fontAlgn="base" hangingPunct="0">
              <a:lnSpc>
                <a:spcPct val="100000"/>
              </a:lnSpc>
              <a:spcBef>
                <a:spcPct val="0"/>
              </a:spcBef>
              <a:spcAft>
                <a:spcPct val="0"/>
              </a:spcAft>
              <a:buClrTx/>
              <a:buSzTx/>
              <a:buNone/>
            </a:pPr>
            <a:r>
              <a:rPr lang="en-US" altLang="en-US" sz="2400" b="1" dirty="0" smtClean="0">
                <a:solidFill>
                  <a:srgbClr val="0070C0"/>
                </a:solidFill>
                <a:latin typeface="Nyala" pitchFamily="2" charset="0"/>
                <a:cs typeface="Consolas" panose="020B0609020204030204" pitchFamily="49" charset="0"/>
              </a:rPr>
              <a:t>add </a:t>
            </a:r>
            <a:r>
              <a:rPr lang="en-US" altLang="en-US" sz="2400" b="1" dirty="0">
                <a:solidFill>
                  <a:srgbClr val="0070C0"/>
                </a:solidFill>
                <a:latin typeface="Nyala" pitchFamily="2" charset="0"/>
                <a:cs typeface="Consolas" panose="020B0609020204030204" pitchFamily="49" charset="0"/>
              </a:rPr>
              <a:t>eax,'0' </a:t>
            </a:r>
            <a:r>
              <a:rPr lang="en-US" altLang="en-US" sz="2400" b="1" dirty="0">
                <a:latin typeface="Nyala" pitchFamily="2" charset="0"/>
                <a:cs typeface="Consolas" panose="020B0609020204030204" pitchFamily="49" charset="0"/>
              </a:rPr>
              <a:t>;to convert to </a:t>
            </a:r>
            <a:r>
              <a:rPr lang="en-US" altLang="en-US" sz="2400" b="1" dirty="0" smtClean="0">
                <a:latin typeface="Nyala" pitchFamily="2" charset="0"/>
                <a:cs typeface="Consolas" panose="020B0609020204030204" pitchFamily="49" charset="0"/>
              </a:rPr>
              <a:t>Decimal</a:t>
            </a:r>
          </a:p>
          <a:p>
            <a:pPr marL="0" lvl="0" indent="0" eaLnBrk="0" fontAlgn="base" hangingPunct="0">
              <a:lnSpc>
                <a:spcPct val="100000"/>
              </a:lnSpc>
              <a:spcBef>
                <a:spcPct val="0"/>
              </a:spcBef>
              <a:spcAft>
                <a:spcPct val="0"/>
              </a:spcAft>
              <a:buClrTx/>
              <a:buSzTx/>
              <a:buNone/>
            </a:pPr>
            <a:r>
              <a:rPr lang="en-US" altLang="en-US" sz="2400" b="1" dirty="0" err="1" smtClean="0">
                <a:solidFill>
                  <a:srgbClr val="C00000"/>
                </a:solidFill>
                <a:latin typeface="Nyala" pitchFamily="2" charset="0"/>
                <a:cs typeface="Consolas" panose="020B0609020204030204" pitchFamily="49" charset="0"/>
              </a:rPr>
              <a:t>mov</a:t>
            </a:r>
            <a:r>
              <a:rPr lang="en-US" altLang="en-US" sz="2400" b="1" dirty="0" smtClean="0">
                <a:solidFill>
                  <a:srgbClr val="C00000"/>
                </a:solidFill>
                <a:latin typeface="Nyala" pitchFamily="2" charset="0"/>
                <a:cs typeface="Consolas" panose="020B0609020204030204" pitchFamily="49" charset="0"/>
              </a:rPr>
              <a:t> </a:t>
            </a:r>
            <a:r>
              <a:rPr lang="en-US" altLang="en-US" sz="2400" b="1" dirty="0">
                <a:solidFill>
                  <a:srgbClr val="C00000"/>
                </a:solidFill>
                <a:latin typeface="Nyala" pitchFamily="2" charset="0"/>
                <a:cs typeface="Consolas" panose="020B0609020204030204" pitchFamily="49" charset="0"/>
              </a:rPr>
              <a:t>[sum],</a:t>
            </a:r>
            <a:r>
              <a:rPr lang="en-US" altLang="en-US" sz="2400" b="1" dirty="0" err="1">
                <a:solidFill>
                  <a:srgbClr val="C00000"/>
                </a:solidFill>
                <a:latin typeface="Nyala" pitchFamily="2" charset="0"/>
                <a:cs typeface="Consolas" panose="020B0609020204030204" pitchFamily="49" charset="0"/>
              </a:rPr>
              <a:t>eax</a:t>
            </a:r>
            <a:r>
              <a:rPr lang="en-US" altLang="en-US" sz="2400" b="1" dirty="0">
                <a:solidFill>
                  <a:srgbClr val="C00000"/>
                </a:solidFill>
                <a:latin typeface="Nyala" pitchFamily="2" charset="0"/>
                <a:cs typeface="Consolas" panose="020B0609020204030204" pitchFamily="49" charset="0"/>
              </a:rPr>
              <a:t> </a:t>
            </a:r>
            <a:r>
              <a:rPr lang="en-US" altLang="en-US" sz="2400" b="1" dirty="0">
                <a:latin typeface="Nyala" pitchFamily="2" charset="0"/>
                <a:cs typeface="Consolas" panose="020B0609020204030204" pitchFamily="49" charset="0"/>
              </a:rPr>
              <a:t>;copying the result to sum </a:t>
            </a:r>
            <a:endParaRPr lang="en-US" altLang="en-US" sz="2400" b="1" dirty="0" smtClean="0">
              <a:latin typeface="Nyala" pitchFamily="2" charset="0"/>
              <a:cs typeface="Consolas" panose="020B0609020204030204" pitchFamily="49" charset="0"/>
            </a:endParaRPr>
          </a:p>
          <a:p>
            <a:pPr marL="0" lvl="0" indent="0" eaLnBrk="0" fontAlgn="base" hangingPunct="0">
              <a:lnSpc>
                <a:spcPct val="100000"/>
              </a:lnSpc>
              <a:spcBef>
                <a:spcPct val="0"/>
              </a:spcBef>
              <a:spcAft>
                <a:spcPct val="0"/>
              </a:spcAft>
              <a:buClrTx/>
              <a:buSzTx/>
              <a:buNone/>
            </a:pPr>
            <a:r>
              <a:rPr lang="en-US" altLang="en-US" sz="2400" b="1" dirty="0" err="1" smtClean="0">
                <a:solidFill>
                  <a:srgbClr val="C00000"/>
                </a:solidFill>
                <a:latin typeface="Nyala" pitchFamily="2" charset="0"/>
                <a:cs typeface="Consolas" panose="020B0609020204030204" pitchFamily="49" charset="0"/>
              </a:rPr>
              <a:t>mov</a:t>
            </a:r>
            <a:r>
              <a:rPr lang="en-US" altLang="en-US" sz="2400" b="1" dirty="0" smtClean="0">
                <a:solidFill>
                  <a:srgbClr val="C00000"/>
                </a:solidFill>
                <a:latin typeface="Nyala" pitchFamily="2" charset="0"/>
                <a:cs typeface="Consolas" panose="020B0609020204030204" pitchFamily="49" charset="0"/>
              </a:rPr>
              <a:t> </a:t>
            </a:r>
            <a:r>
              <a:rPr lang="en-US" altLang="en-US" sz="2400" b="1" dirty="0" err="1">
                <a:solidFill>
                  <a:srgbClr val="C00000"/>
                </a:solidFill>
                <a:latin typeface="Nyala" pitchFamily="2" charset="0"/>
                <a:cs typeface="Consolas" panose="020B0609020204030204" pitchFamily="49" charset="0"/>
              </a:rPr>
              <a:t>ecx,msg</a:t>
            </a:r>
            <a:r>
              <a:rPr lang="en-US" altLang="en-US" sz="2400" b="1" dirty="0">
                <a:solidFill>
                  <a:srgbClr val="C00000"/>
                </a:solidFill>
                <a:latin typeface="Nyala" pitchFamily="2" charset="0"/>
                <a:cs typeface="Consolas" panose="020B0609020204030204" pitchFamily="49" charset="0"/>
              </a:rPr>
              <a:t> ; </a:t>
            </a:r>
            <a:r>
              <a:rPr lang="en-US" altLang="en-US" sz="2400" b="1" dirty="0">
                <a:latin typeface="Nyala" pitchFamily="2" charset="0"/>
                <a:cs typeface="Consolas" panose="020B0609020204030204" pitchFamily="49" charset="0"/>
              </a:rPr>
              <a:t>placing the address of the message to </a:t>
            </a:r>
            <a:r>
              <a:rPr lang="en-US" altLang="en-US" sz="2400" b="1" dirty="0" err="1">
                <a:latin typeface="Nyala" pitchFamily="2" charset="0"/>
                <a:cs typeface="Consolas" panose="020B0609020204030204" pitchFamily="49" charset="0"/>
              </a:rPr>
              <a:t>ecx</a:t>
            </a:r>
            <a:r>
              <a:rPr lang="en-US" altLang="en-US" sz="2400" b="1" dirty="0">
                <a:latin typeface="Nyala" pitchFamily="2" charset="0"/>
                <a:cs typeface="Consolas" panose="020B0609020204030204" pitchFamily="49" charset="0"/>
              </a:rPr>
              <a:t> </a:t>
            </a:r>
            <a:endParaRPr lang="en-US" altLang="en-US" sz="2400" b="1" dirty="0" smtClean="0">
              <a:latin typeface="Nyala" pitchFamily="2" charset="0"/>
              <a:cs typeface="Consolas" panose="020B0609020204030204" pitchFamily="49" charset="0"/>
            </a:endParaRPr>
          </a:p>
          <a:p>
            <a:pPr marL="0" lvl="0" indent="0" eaLnBrk="0" fontAlgn="base" hangingPunct="0">
              <a:lnSpc>
                <a:spcPct val="100000"/>
              </a:lnSpc>
              <a:spcBef>
                <a:spcPct val="0"/>
              </a:spcBef>
              <a:spcAft>
                <a:spcPct val="0"/>
              </a:spcAft>
              <a:buClrTx/>
              <a:buSzTx/>
              <a:buNone/>
            </a:pPr>
            <a:r>
              <a:rPr lang="en-US" altLang="en-US" sz="2400" b="1" dirty="0" err="1" smtClean="0">
                <a:solidFill>
                  <a:srgbClr val="C00000"/>
                </a:solidFill>
                <a:latin typeface="Nyala" pitchFamily="2" charset="0"/>
                <a:cs typeface="Consolas" panose="020B0609020204030204" pitchFamily="49" charset="0"/>
              </a:rPr>
              <a:t>mov</a:t>
            </a:r>
            <a:r>
              <a:rPr lang="en-US" altLang="en-US" sz="2400" b="1" dirty="0" smtClean="0">
                <a:solidFill>
                  <a:srgbClr val="C00000"/>
                </a:solidFill>
                <a:latin typeface="Nyala" pitchFamily="2" charset="0"/>
                <a:cs typeface="Consolas" panose="020B0609020204030204" pitchFamily="49" charset="0"/>
              </a:rPr>
              <a:t> </a:t>
            </a:r>
            <a:r>
              <a:rPr lang="en-US" altLang="en-US" sz="2400" b="1" dirty="0" err="1">
                <a:solidFill>
                  <a:srgbClr val="C00000"/>
                </a:solidFill>
                <a:latin typeface="Nyala" pitchFamily="2" charset="0"/>
                <a:cs typeface="Consolas" panose="020B0609020204030204" pitchFamily="49" charset="0"/>
              </a:rPr>
              <a:t>edx,len</a:t>
            </a:r>
            <a:r>
              <a:rPr lang="en-US" altLang="en-US" sz="2400" b="1" dirty="0">
                <a:solidFill>
                  <a:srgbClr val="C00000"/>
                </a:solidFill>
                <a:latin typeface="Nyala" pitchFamily="2" charset="0"/>
                <a:cs typeface="Consolas" panose="020B0609020204030204" pitchFamily="49" charset="0"/>
              </a:rPr>
              <a:t>  </a:t>
            </a:r>
            <a:r>
              <a:rPr lang="en-US" altLang="en-US" sz="2400" b="1" dirty="0">
                <a:latin typeface="Nyala" pitchFamily="2" charset="0"/>
                <a:cs typeface="Consolas" panose="020B0609020204030204" pitchFamily="49" charset="0"/>
              </a:rPr>
              <a:t>;placing the length of the message to </a:t>
            </a:r>
            <a:r>
              <a:rPr lang="en-US" altLang="en-US" sz="2400" b="1" dirty="0" err="1" smtClean="0">
                <a:latin typeface="Nyala" pitchFamily="2" charset="0"/>
                <a:cs typeface="Consolas" panose="020B0609020204030204" pitchFamily="49" charset="0"/>
              </a:rPr>
              <a:t>edx</a:t>
            </a:r>
            <a:endParaRPr lang="en-US" altLang="en-US" sz="2400" b="1" dirty="0" smtClean="0">
              <a:latin typeface="Nyala" pitchFamily="2" charset="0"/>
              <a:cs typeface="Consolas" panose="020B0609020204030204" pitchFamily="49" charset="0"/>
            </a:endParaRPr>
          </a:p>
          <a:p>
            <a:pPr marL="0" lvl="0" indent="0" eaLnBrk="0" fontAlgn="base" hangingPunct="0">
              <a:lnSpc>
                <a:spcPct val="100000"/>
              </a:lnSpc>
              <a:spcBef>
                <a:spcPct val="0"/>
              </a:spcBef>
              <a:spcAft>
                <a:spcPct val="0"/>
              </a:spcAft>
              <a:buClrTx/>
              <a:buSzTx/>
              <a:buNone/>
            </a:pPr>
            <a:r>
              <a:rPr lang="en-US" altLang="en-US" sz="2400" b="1" dirty="0" err="1" smtClean="0">
                <a:solidFill>
                  <a:srgbClr val="C00000"/>
                </a:solidFill>
                <a:latin typeface="Nyala" pitchFamily="2" charset="0"/>
                <a:cs typeface="Consolas" panose="020B0609020204030204" pitchFamily="49" charset="0"/>
              </a:rPr>
              <a:t>mov</a:t>
            </a:r>
            <a:r>
              <a:rPr lang="en-US" altLang="en-US" sz="2400" b="1" dirty="0" smtClean="0">
                <a:solidFill>
                  <a:srgbClr val="C00000"/>
                </a:solidFill>
                <a:latin typeface="Nyala" pitchFamily="2" charset="0"/>
                <a:cs typeface="Consolas" panose="020B0609020204030204" pitchFamily="49" charset="0"/>
              </a:rPr>
              <a:t> </a:t>
            </a:r>
            <a:r>
              <a:rPr lang="en-US" altLang="en-US" sz="2400" b="1" dirty="0">
                <a:solidFill>
                  <a:srgbClr val="C00000"/>
                </a:solidFill>
                <a:latin typeface="Nyala" pitchFamily="2" charset="0"/>
                <a:cs typeface="Consolas" panose="020B0609020204030204" pitchFamily="49" charset="0"/>
              </a:rPr>
              <a:t>ebx,1 </a:t>
            </a:r>
            <a:r>
              <a:rPr lang="en-US" altLang="en-US" sz="2400" b="1" dirty="0">
                <a:latin typeface="Nyala" pitchFamily="2" charset="0"/>
                <a:cs typeface="Consolas" panose="020B0609020204030204" pitchFamily="49" charset="0"/>
              </a:rPr>
              <a:t>;</a:t>
            </a:r>
            <a:r>
              <a:rPr lang="en-US" altLang="en-US" sz="2400" b="1" dirty="0" err="1" smtClean="0">
                <a:latin typeface="Nyala" pitchFamily="2" charset="0"/>
                <a:cs typeface="Consolas" panose="020B0609020204030204" pitchFamily="49" charset="0"/>
              </a:rPr>
              <a:t>stdout</a:t>
            </a:r>
            <a:endParaRPr lang="en-US" altLang="en-US" sz="2400" b="1" dirty="0" smtClean="0">
              <a:latin typeface="Nyala" pitchFamily="2" charset="0"/>
              <a:cs typeface="Consolas" panose="020B0609020204030204" pitchFamily="49" charset="0"/>
            </a:endParaRPr>
          </a:p>
          <a:p>
            <a:pPr marL="0" lvl="0" indent="0" eaLnBrk="0" fontAlgn="base" hangingPunct="0">
              <a:lnSpc>
                <a:spcPct val="100000"/>
              </a:lnSpc>
              <a:spcBef>
                <a:spcPct val="0"/>
              </a:spcBef>
              <a:spcAft>
                <a:spcPct val="0"/>
              </a:spcAft>
              <a:buClrTx/>
              <a:buSzTx/>
              <a:buNone/>
            </a:pPr>
            <a:r>
              <a:rPr lang="en-US" altLang="en-US" sz="2400" b="1" dirty="0" err="1" smtClean="0">
                <a:solidFill>
                  <a:srgbClr val="C00000"/>
                </a:solidFill>
                <a:latin typeface="Nyala" pitchFamily="2" charset="0"/>
                <a:cs typeface="Consolas" panose="020B0609020204030204" pitchFamily="49" charset="0"/>
              </a:rPr>
              <a:t>mov</a:t>
            </a:r>
            <a:r>
              <a:rPr lang="en-US" altLang="en-US" sz="2400" b="1" dirty="0" smtClean="0">
                <a:solidFill>
                  <a:srgbClr val="C00000"/>
                </a:solidFill>
                <a:latin typeface="Nyala" pitchFamily="2" charset="0"/>
                <a:cs typeface="Consolas" panose="020B0609020204030204" pitchFamily="49" charset="0"/>
              </a:rPr>
              <a:t> </a:t>
            </a:r>
            <a:r>
              <a:rPr lang="en-US" altLang="en-US" sz="2400" b="1" dirty="0">
                <a:solidFill>
                  <a:srgbClr val="C00000"/>
                </a:solidFill>
                <a:latin typeface="Nyala" pitchFamily="2" charset="0"/>
                <a:cs typeface="Consolas" panose="020B0609020204030204" pitchFamily="49" charset="0"/>
              </a:rPr>
              <a:t>eax,4 </a:t>
            </a:r>
            <a:r>
              <a:rPr lang="en-US" altLang="en-US" sz="2400" b="1" dirty="0">
                <a:latin typeface="Nyala" pitchFamily="2" charset="0"/>
                <a:cs typeface="Consolas" panose="020B0609020204030204" pitchFamily="49" charset="0"/>
              </a:rPr>
              <a:t>;</a:t>
            </a:r>
            <a:r>
              <a:rPr lang="en-US" altLang="en-US" sz="2400" b="1" dirty="0" err="1" smtClean="0">
                <a:latin typeface="Nyala" pitchFamily="2" charset="0"/>
                <a:cs typeface="Consolas" panose="020B0609020204030204" pitchFamily="49" charset="0"/>
              </a:rPr>
              <a:t>sys_write</a:t>
            </a:r>
            <a:endParaRPr lang="en-US" altLang="en-US" sz="2400" b="1" dirty="0" smtClean="0">
              <a:latin typeface="Nyala" pitchFamily="2" charset="0"/>
              <a:cs typeface="Consolas" panose="020B0609020204030204" pitchFamily="49" charset="0"/>
            </a:endParaRPr>
          </a:p>
          <a:p>
            <a:pPr marL="0" lvl="0" indent="0" eaLnBrk="0" fontAlgn="base" hangingPunct="0">
              <a:lnSpc>
                <a:spcPct val="100000"/>
              </a:lnSpc>
              <a:spcBef>
                <a:spcPct val="0"/>
              </a:spcBef>
              <a:spcAft>
                <a:spcPct val="0"/>
              </a:spcAft>
              <a:buClrTx/>
              <a:buSzTx/>
              <a:buNone/>
            </a:pPr>
            <a:r>
              <a:rPr lang="en-US" altLang="en-US" sz="2400" b="1" dirty="0" err="1" smtClean="0">
                <a:solidFill>
                  <a:srgbClr val="C00000"/>
                </a:solidFill>
                <a:latin typeface="Nyala" pitchFamily="2" charset="0"/>
                <a:cs typeface="Consolas" panose="020B0609020204030204" pitchFamily="49" charset="0"/>
              </a:rPr>
              <a:t>int</a:t>
            </a:r>
            <a:r>
              <a:rPr lang="en-US" altLang="en-US" sz="2400" b="1" dirty="0" smtClean="0">
                <a:solidFill>
                  <a:srgbClr val="C00000"/>
                </a:solidFill>
                <a:latin typeface="Nyala" pitchFamily="2" charset="0"/>
                <a:cs typeface="Consolas" panose="020B0609020204030204" pitchFamily="49" charset="0"/>
              </a:rPr>
              <a:t> </a:t>
            </a:r>
            <a:r>
              <a:rPr lang="en-US" altLang="en-US" sz="2400" b="1" dirty="0">
                <a:solidFill>
                  <a:srgbClr val="C00000"/>
                </a:solidFill>
                <a:latin typeface="Nyala" pitchFamily="2" charset="0"/>
                <a:cs typeface="Consolas" panose="020B0609020204030204" pitchFamily="49" charset="0"/>
              </a:rPr>
              <a:t>0x80 </a:t>
            </a:r>
            <a:r>
              <a:rPr lang="en-US" altLang="en-US" sz="2400" b="1" dirty="0">
                <a:latin typeface="Nyala" pitchFamily="2" charset="0"/>
                <a:cs typeface="Consolas" panose="020B0609020204030204" pitchFamily="49" charset="0"/>
              </a:rPr>
              <a:t>;call for </a:t>
            </a:r>
            <a:r>
              <a:rPr lang="en-US" altLang="en-US" sz="2400" b="1" dirty="0" smtClean="0">
                <a:latin typeface="Nyala" pitchFamily="2" charset="0"/>
                <a:cs typeface="Consolas" panose="020B0609020204030204" pitchFamily="49" charset="0"/>
              </a:rPr>
              <a:t>interrupt</a:t>
            </a:r>
          </a:p>
        </p:txBody>
      </p:sp>
      <p:sp>
        <p:nvSpPr>
          <p:cNvPr id="7" name="Title 1"/>
          <p:cNvSpPr txBox="1">
            <a:spLocks/>
          </p:cNvSpPr>
          <p:nvPr/>
        </p:nvSpPr>
        <p:spPr>
          <a:xfrm>
            <a:off x="594550" y="597272"/>
            <a:ext cx="7772400" cy="35356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200" b="1" kern="1200" cap="none" baseline="0">
                <a:blipFill>
                  <a:blip r:embed="rId2">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pPr algn="r"/>
            <a:r>
              <a:rPr lang="en-US" sz="2000" dirty="0" smtClean="0">
                <a:solidFill>
                  <a:srgbClr val="003399"/>
                </a:solidFill>
                <a:latin typeface="Comic Sans MS" panose="030F0702030302020204" pitchFamily="66" charset="0"/>
              </a:rPr>
              <a:t>4. </a:t>
            </a:r>
            <a:r>
              <a:rPr lang="en-US" sz="2000" dirty="0" err="1" smtClean="0">
                <a:solidFill>
                  <a:srgbClr val="003399"/>
                </a:solidFill>
                <a:latin typeface="Comic Sans MS" panose="030F0702030302020204" pitchFamily="66" charset="0"/>
              </a:rPr>
              <a:t>Aprogram</a:t>
            </a:r>
            <a:r>
              <a:rPr lang="en-US" sz="2000" dirty="0" smtClean="0">
                <a:solidFill>
                  <a:srgbClr val="003399"/>
                </a:solidFill>
                <a:latin typeface="Comic Sans MS" panose="030F0702030302020204" pitchFamily="66" charset="0"/>
              </a:rPr>
              <a:t> to add two integers</a:t>
            </a:r>
            <a:endParaRPr lang="en-US" sz="2000" dirty="0">
              <a:solidFill>
                <a:srgbClr val="003399"/>
              </a:solidFill>
              <a:latin typeface="Comic Sans MS" panose="030F0702030302020204" pitchFamily="66" charset="0"/>
            </a:endParaRPr>
          </a:p>
        </p:txBody>
      </p:sp>
    </p:spTree>
    <p:extLst>
      <p:ext uri="{BB962C8B-B14F-4D97-AF65-F5344CB8AC3E}">
        <p14:creationId xmlns:p14="http://schemas.microsoft.com/office/powerpoint/2010/main" val="28985543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9766" y="215129"/>
            <a:ext cx="7772400" cy="353568"/>
          </a:xfrm>
        </p:spPr>
        <p:txBody>
          <a:bodyPr>
            <a:noAutofit/>
          </a:bodyPr>
          <a:lstStyle/>
          <a:p>
            <a:pPr algn="r"/>
            <a:r>
              <a:rPr lang="en-US" sz="3200" dirty="0" smtClean="0">
                <a:solidFill>
                  <a:srgbClr val="003399"/>
                </a:solidFill>
                <a:latin typeface="Comic Sans MS" panose="030F0702030302020204" pitchFamily="66" charset="0"/>
              </a:rPr>
              <a:t>Some practical Examples</a:t>
            </a:r>
            <a:endParaRPr lang="en-US" sz="3200" dirty="0">
              <a:solidFill>
                <a:srgbClr val="003399"/>
              </a:solidFill>
              <a:latin typeface="Comic Sans MS" panose="030F0702030302020204" pitchFamily="66" charset="0"/>
            </a:endParaRPr>
          </a:p>
        </p:txBody>
      </p:sp>
      <p:sp>
        <p:nvSpPr>
          <p:cNvPr id="4" name="Footer Placeholder 3"/>
          <p:cNvSpPr>
            <a:spLocks noGrp="1"/>
          </p:cNvSpPr>
          <p:nvPr>
            <p:ph type="ftr" sz="quarter" idx="11"/>
          </p:nvPr>
        </p:nvSpPr>
        <p:spPr>
          <a:xfrm>
            <a:off x="6364766" y="6364090"/>
            <a:ext cx="2057400" cy="365125"/>
          </a:xfrm>
        </p:spPr>
        <p:txBody>
          <a:bodyPr/>
          <a:lstStyle/>
          <a:p>
            <a:r>
              <a:rPr lang="en-US" smtClean="0"/>
              <a:t>Compiled by Yonas A. and Hailemariam M. [2010]</a:t>
            </a:r>
            <a:endParaRPr lang="en-US" dirty="0"/>
          </a:p>
        </p:txBody>
      </p:sp>
      <p:sp>
        <p:nvSpPr>
          <p:cNvPr id="5" name="Slide Number Placeholder 4"/>
          <p:cNvSpPr>
            <a:spLocks noGrp="1"/>
          </p:cNvSpPr>
          <p:nvPr>
            <p:ph type="sldNum" sz="quarter" idx="12"/>
          </p:nvPr>
        </p:nvSpPr>
        <p:spPr/>
        <p:txBody>
          <a:bodyPr/>
          <a:lstStyle/>
          <a:p>
            <a:fld id="{BCEA8348-524D-4A36-8735-4EA0EBDC8BF5}" type="slidenum">
              <a:rPr lang="en-US" smtClean="0"/>
              <a:pPr/>
              <a:t>41</a:t>
            </a:fld>
            <a:endParaRPr lang="en-US"/>
          </a:p>
        </p:txBody>
      </p:sp>
      <p:sp>
        <p:nvSpPr>
          <p:cNvPr id="6" name="Rectangle 1"/>
          <p:cNvSpPr>
            <a:spLocks noGrp="1" noChangeArrowheads="1"/>
          </p:cNvSpPr>
          <p:nvPr>
            <p:ph idx="1"/>
          </p:nvPr>
        </p:nvSpPr>
        <p:spPr bwMode="auto">
          <a:xfrm>
            <a:off x="238125" y="1241419"/>
            <a:ext cx="8485251" cy="4832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lvl="0" indent="0" eaLnBrk="0" fontAlgn="base" hangingPunct="0">
              <a:lnSpc>
                <a:spcPct val="100000"/>
              </a:lnSpc>
              <a:spcBef>
                <a:spcPct val="0"/>
              </a:spcBef>
              <a:spcAft>
                <a:spcPct val="0"/>
              </a:spcAft>
              <a:buClrTx/>
              <a:buSzTx/>
              <a:buNone/>
            </a:pPr>
            <a:r>
              <a:rPr lang="en-US" altLang="en-US" sz="2800" b="1" dirty="0" err="1">
                <a:solidFill>
                  <a:srgbClr val="C00000"/>
                </a:solidFill>
                <a:latin typeface="Nyala" pitchFamily="2" charset="0"/>
                <a:cs typeface="Consolas" panose="020B0609020204030204" pitchFamily="49" charset="0"/>
              </a:rPr>
              <a:t>mov</a:t>
            </a:r>
            <a:r>
              <a:rPr lang="en-US" altLang="en-US" sz="2800" b="1" dirty="0">
                <a:solidFill>
                  <a:srgbClr val="C00000"/>
                </a:solidFill>
                <a:latin typeface="Nyala" pitchFamily="2" charset="0"/>
                <a:cs typeface="Consolas" panose="020B0609020204030204" pitchFamily="49" charset="0"/>
              </a:rPr>
              <a:t> </a:t>
            </a:r>
            <a:r>
              <a:rPr lang="en-US" altLang="en-US" sz="2800" b="1" dirty="0" err="1">
                <a:solidFill>
                  <a:srgbClr val="C00000"/>
                </a:solidFill>
                <a:latin typeface="Nyala" pitchFamily="2" charset="0"/>
                <a:cs typeface="Consolas" panose="020B0609020204030204" pitchFamily="49" charset="0"/>
              </a:rPr>
              <a:t>ecx,sum</a:t>
            </a:r>
            <a:r>
              <a:rPr lang="en-US" altLang="en-US" sz="2800" b="1" dirty="0">
                <a:solidFill>
                  <a:srgbClr val="C00000"/>
                </a:solidFill>
                <a:latin typeface="Nyala" pitchFamily="2" charset="0"/>
                <a:cs typeface="Consolas" panose="020B0609020204030204" pitchFamily="49" charset="0"/>
              </a:rPr>
              <a:t> </a:t>
            </a:r>
            <a:r>
              <a:rPr lang="en-US" altLang="en-US" sz="2800" b="1" dirty="0">
                <a:latin typeface="Nyala" pitchFamily="2" charset="0"/>
                <a:cs typeface="Consolas" panose="020B0609020204030204" pitchFamily="49" charset="0"/>
              </a:rPr>
              <a:t>;</a:t>
            </a:r>
          </a:p>
          <a:p>
            <a:pPr marL="0" lvl="0" indent="0" eaLnBrk="0" fontAlgn="base" hangingPunct="0">
              <a:lnSpc>
                <a:spcPct val="100000"/>
              </a:lnSpc>
              <a:spcBef>
                <a:spcPct val="0"/>
              </a:spcBef>
              <a:spcAft>
                <a:spcPct val="0"/>
              </a:spcAft>
              <a:buClrTx/>
              <a:buSzTx/>
              <a:buNone/>
            </a:pPr>
            <a:r>
              <a:rPr lang="en-US" altLang="en-US" sz="2800" b="1" dirty="0" err="1">
                <a:solidFill>
                  <a:srgbClr val="C00000"/>
                </a:solidFill>
                <a:latin typeface="Nyala" pitchFamily="2" charset="0"/>
                <a:cs typeface="Consolas" panose="020B0609020204030204" pitchFamily="49" charset="0"/>
              </a:rPr>
              <a:t>mov</a:t>
            </a:r>
            <a:r>
              <a:rPr lang="en-US" altLang="en-US" sz="2800" b="1" dirty="0">
                <a:solidFill>
                  <a:srgbClr val="C00000"/>
                </a:solidFill>
                <a:latin typeface="Nyala" pitchFamily="2" charset="0"/>
                <a:cs typeface="Consolas" panose="020B0609020204030204" pitchFamily="49" charset="0"/>
              </a:rPr>
              <a:t> edx,10  </a:t>
            </a:r>
            <a:r>
              <a:rPr lang="en-US" altLang="en-US" sz="2800" b="1" dirty="0">
                <a:latin typeface="Nyala" pitchFamily="2" charset="0"/>
                <a:cs typeface="Consolas" panose="020B0609020204030204" pitchFamily="49" charset="0"/>
              </a:rPr>
              <a:t>; size of the sum</a:t>
            </a:r>
          </a:p>
          <a:p>
            <a:pPr marL="0" lvl="0" indent="0" eaLnBrk="0" fontAlgn="base" hangingPunct="0">
              <a:lnSpc>
                <a:spcPct val="100000"/>
              </a:lnSpc>
              <a:spcBef>
                <a:spcPct val="0"/>
              </a:spcBef>
              <a:spcAft>
                <a:spcPct val="0"/>
              </a:spcAft>
              <a:buClrTx/>
              <a:buSzTx/>
              <a:buNone/>
            </a:pPr>
            <a:r>
              <a:rPr lang="en-US" altLang="en-US" sz="2800" b="1" dirty="0" err="1">
                <a:solidFill>
                  <a:srgbClr val="C00000"/>
                </a:solidFill>
                <a:latin typeface="Nyala" pitchFamily="2" charset="0"/>
                <a:cs typeface="Consolas" panose="020B0609020204030204" pitchFamily="49" charset="0"/>
              </a:rPr>
              <a:t>mov</a:t>
            </a:r>
            <a:r>
              <a:rPr lang="en-US" altLang="en-US" sz="2800" b="1" dirty="0">
                <a:solidFill>
                  <a:srgbClr val="C00000"/>
                </a:solidFill>
                <a:latin typeface="Nyala" pitchFamily="2" charset="0"/>
                <a:cs typeface="Consolas" panose="020B0609020204030204" pitchFamily="49" charset="0"/>
              </a:rPr>
              <a:t> ebx,1 </a:t>
            </a:r>
            <a:r>
              <a:rPr lang="en-US" altLang="en-US" sz="2800" b="1" dirty="0">
                <a:latin typeface="Nyala" pitchFamily="2" charset="0"/>
                <a:cs typeface="Consolas" panose="020B0609020204030204" pitchFamily="49" charset="0"/>
              </a:rPr>
              <a:t>; </a:t>
            </a:r>
            <a:r>
              <a:rPr lang="en-US" altLang="en-US" sz="2800" b="1" dirty="0" err="1">
                <a:latin typeface="Nyala" pitchFamily="2" charset="0"/>
                <a:cs typeface="Consolas" panose="020B0609020204030204" pitchFamily="49" charset="0"/>
              </a:rPr>
              <a:t>stdout</a:t>
            </a:r>
            <a:endParaRPr lang="en-US" altLang="en-US" sz="2800" b="1" dirty="0">
              <a:latin typeface="Nyala" pitchFamily="2" charset="0"/>
              <a:cs typeface="Consolas" panose="020B0609020204030204" pitchFamily="49" charset="0"/>
            </a:endParaRPr>
          </a:p>
          <a:p>
            <a:pPr marL="0" lvl="0" indent="0" eaLnBrk="0" fontAlgn="base" hangingPunct="0">
              <a:lnSpc>
                <a:spcPct val="100000"/>
              </a:lnSpc>
              <a:spcBef>
                <a:spcPct val="0"/>
              </a:spcBef>
              <a:spcAft>
                <a:spcPct val="0"/>
              </a:spcAft>
              <a:buClrTx/>
              <a:buSzTx/>
              <a:buNone/>
            </a:pPr>
            <a:r>
              <a:rPr lang="en-US" altLang="en-US" sz="2800" b="1" dirty="0" err="1">
                <a:solidFill>
                  <a:srgbClr val="C00000"/>
                </a:solidFill>
                <a:latin typeface="Nyala" pitchFamily="2" charset="0"/>
                <a:cs typeface="Consolas" panose="020B0609020204030204" pitchFamily="49" charset="0"/>
              </a:rPr>
              <a:t>mov</a:t>
            </a:r>
            <a:r>
              <a:rPr lang="en-US" altLang="en-US" sz="2800" b="1" dirty="0">
                <a:solidFill>
                  <a:srgbClr val="C00000"/>
                </a:solidFill>
                <a:latin typeface="Nyala" pitchFamily="2" charset="0"/>
                <a:cs typeface="Consolas" panose="020B0609020204030204" pitchFamily="49" charset="0"/>
              </a:rPr>
              <a:t> eax,4 </a:t>
            </a:r>
            <a:r>
              <a:rPr lang="en-US" altLang="en-US" sz="2800" b="1" dirty="0">
                <a:latin typeface="Nyala" pitchFamily="2" charset="0"/>
                <a:cs typeface="Consolas" panose="020B0609020204030204" pitchFamily="49" charset="0"/>
              </a:rPr>
              <a:t>;</a:t>
            </a:r>
            <a:r>
              <a:rPr lang="en-US" altLang="en-US" sz="2800" b="1" dirty="0" err="1">
                <a:latin typeface="Nyala" pitchFamily="2" charset="0"/>
                <a:cs typeface="Consolas" panose="020B0609020204030204" pitchFamily="49" charset="0"/>
              </a:rPr>
              <a:t>sys_write</a:t>
            </a:r>
            <a:endParaRPr lang="en-US" altLang="en-US" sz="2800" b="1" dirty="0">
              <a:latin typeface="Nyala" pitchFamily="2" charset="0"/>
              <a:cs typeface="Consolas" panose="020B0609020204030204" pitchFamily="49" charset="0"/>
            </a:endParaRPr>
          </a:p>
          <a:p>
            <a:pPr marL="0" lvl="0" indent="0" eaLnBrk="0" fontAlgn="base" hangingPunct="0">
              <a:lnSpc>
                <a:spcPct val="100000"/>
              </a:lnSpc>
              <a:spcBef>
                <a:spcPct val="0"/>
              </a:spcBef>
              <a:spcAft>
                <a:spcPct val="0"/>
              </a:spcAft>
              <a:buClrTx/>
              <a:buSzTx/>
              <a:buNone/>
            </a:pPr>
            <a:r>
              <a:rPr lang="en-US" altLang="en-US" sz="2800" b="1" dirty="0" err="1">
                <a:solidFill>
                  <a:srgbClr val="C00000"/>
                </a:solidFill>
                <a:latin typeface="Nyala" pitchFamily="2" charset="0"/>
                <a:cs typeface="Consolas" panose="020B0609020204030204" pitchFamily="49" charset="0"/>
              </a:rPr>
              <a:t>int</a:t>
            </a:r>
            <a:r>
              <a:rPr lang="en-US" altLang="en-US" sz="2800" b="1" dirty="0">
                <a:solidFill>
                  <a:srgbClr val="C00000"/>
                </a:solidFill>
                <a:latin typeface="Nyala" pitchFamily="2" charset="0"/>
                <a:cs typeface="Consolas" panose="020B0609020204030204" pitchFamily="49" charset="0"/>
              </a:rPr>
              <a:t> 0x80</a:t>
            </a:r>
          </a:p>
          <a:p>
            <a:pPr marL="0" lvl="0" indent="0" eaLnBrk="0" fontAlgn="base" hangingPunct="0">
              <a:lnSpc>
                <a:spcPct val="100000"/>
              </a:lnSpc>
              <a:spcBef>
                <a:spcPct val="0"/>
              </a:spcBef>
              <a:spcAft>
                <a:spcPct val="0"/>
              </a:spcAft>
              <a:buClrTx/>
              <a:buSzTx/>
              <a:buNone/>
            </a:pPr>
            <a:endParaRPr lang="en-US" altLang="en-US" sz="2800" b="1" dirty="0" smtClean="0">
              <a:solidFill>
                <a:srgbClr val="0033CC"/>
              </a:solidFill>
              <a:latin typeface="Nyala" pitchFamily="2" charset="0"/>
              <a:cs typeface="Consolas" panose="020B0609020204030204" pitchFamily="49" charset="0"/>
            </a:endParaRPr>
          </a:p>
          <a:p>
            <a:pPr marL="0" lvl="0" indent="0" eaLnBrk="0" fontAlgn="base" hangingPunct="0">
              <a:lnSpc>
                <a:spcPct val="100000"/>
              </a:lnSpc>
              <a:spcBef>
                <a:spcPct val="0"/>
              </a:spcBef>
              <a:spcAft>
                <a:spcPct val="0"/>
              </a:spcAft>
              <a:buClrTx/>
              <a:buSzTx/>
              <a:buNone/>
            </a:pPr>
            <a:r>
              <a:rPr lang="en-US" altLang="en-US" sz="2800" b="1" dirty="0" smtClean="0">
                <a:solidFill>
                  <a:srgbClr val="0033CC"/>
                </a:solidFill>
                <a:latin typeface="Nyala" pitchFamily="2" charset="0"/>
                <a:cs typeface="Consolas" panose="020B0609020204030204" pitchFamily="49" charset="0"/>
              </a:rPr>
              <a:t>section </a:t>
            </a:r>
            <a:r>
              <a:rPr lang="en-US" altLang="en-US" sz="2800" b="1" dirty="0">
                <a:solidFill>
                  <a:srgbClr val="0033CC"/>
                </a:solidFill>
                <a:latin typeface="Nyala" pitchFamily="2" charset="0"/>
                <a:cs typeface="Consolas" panose="020B0609020204030204" pitchFamily="49" charset="0"/>
              </a:rPr>
              <a:t>.</a:t>
            </a:r>
            <a:r>
              <a:rPr lang="en-US" altLang="en-US" sz="2800" b="1" dirty="0" smtClean="0">
                <a:solidFill>
                  <a:srgbClr val="0033CC"/>
                </a:solidFill>
                <a:latin typeface="Nyala" pitchFamily="2" charset="0"/>
                <a:cs typeface="Consolas" panose="020B0609020204030204" pitchFamily="49" charset="0"/>
              </a:rPr>
              <a:t>data</a:t>
            </a:r>
          </a:p>
          <a:p>
            <a:pPr marL="0" lvl="0" indent="0" eaLnBrk="0" fontAlgn="base" hangingPunct="0">
              <a:lnSpc>
                <a:spcPct val="100000"/>
              </a:lnSpc>
              <a:spcBef>
                <a:spcPct val="0"/>
              </a:spcBef>
              <a:spcAft>
                <a:spcPct val="0"/>
              </a:spcAft>
              <a:buClrTx/>
              <a:buSzTx/>
              <a:buNone/>
            </a:pPr>
            <a:r>
              <a:rPr lang="en-US" altLang="en-US" sz="2800" b="1" dirty="0" err="1" smtClean="0">
                <a:solidFill>
                  <a:srgbClr val="0033CC"/>
                </a:solidFill>
                <a:latin typeface="Nyala" pitchFamily="2" charset="0"/>
                <a:cs typeface="Consolas" panose="020B0609020204030204" pitchFamily="49" charset="0"/>
              </a:rPr>
              <a:t>msg</a:t>
            </a:r>
            <a:r>
              <a:rPr lang="en-US" altLang="en-US" sz="2800" b="1" dirty="0" smtClean="0">
                <a:solidFill>
                  <a:srgbClr val="0033CC"/>
                </a:solidFill>
                <a:latin typeface="Nyala" pitchFamily="2" charset="0"/>
                <a:cs typeface="Consolas" panose="020B0609020204030204" pitchFamily="49" charset="0"/>
              </a:rPr>
              <a:t> </a:t>
            </a:r>
            <a:r>
              <a:rPr lang="en-US" altLang="en-US" sz="2800" b="1" dirty="0" err="1">
                <a:solidFill>
                  <a:srgbClr val="0033CC"/>
                </a:solidFill>
                <a:latin typeface="Nyala" pitchFamily="2" charset="0"/>
                <a:cs typeface="Consolas" panose="020B0609020204030204" pitchFamily="49" charset="0"/>
              </a:rPr>
              <a:t>db</a:t>
            </a:r>
            <a:r>
              <a:rPr lang="en-US" altLang="en-US" sz="2800" b="1" dirty="0">
                <a:solidFill>
                  <a:srgbClr val="0033CC"/>
                </a:solidFill>
                <a:latin typeface="Nyala" pitchFamily="2" charset="0"/>
                <a:cs typeface="Consolas" panose="020B0609020204030204" pitchFamily="49" charset="0"/>
              </a:rPr>
              <a:t> "The sum is:",</a:t>
            </a:r>
            <a:r>
              <a:rPr lang="en-US" altLang="en-US" sz="2800" b="1" dirty="0" smtClean="0">
                <a:solidFill>
                  <a:srgbClr val="0033CC"/>
                </a:solidFill>
                <a:latin typeface="Nyala" pitchFamily="2" charset="0"/>
                <a:cs typeface="Consolas" panose="020B0609020204030204" pitchFamily="49" charset="0"/>
              </a:rPr>
              <a:t>0xA,0xD</a:t>
            </a:r>
          </a:p>
          <a:p>
            <a:pPr marL="0" lvl="0" indent="0" eaLnBrk="0" fontAlgn="base" hangingPunct="0">
              <a:lnSpc>
                <a:spcPct val="100000"/>
              </a:lnSpc>
              <a:spcBef>
                <a:spcPct val="0"/>
              </a:spcBef>
              <a:spcAft>
                <a:spcPct val="0"/>
              </a:spcAft>
              <a:buClrTx/>
              <a:buSzTx/>
              <a:buNone/>
            </a:pPr>
            <a:r>
              <a:rPr lang="en-US" altLang="en-US" sz="2800" b="1" dirty="0" err="1" smtClean="0">
                <a:solidFill>
                  <a:srgbClr val="0033CC"/>
                </a:solidFill>
                <a:latin typeface="Nyala" pitchFamily="2" charset="0"/>
                <a:cs typeface="Consolas" panose="020B0609020204030204" pitchFamily="49" charset="0"/>
              </a:rPr>
              <a:t>len</a:t>
            </a:r>
            <a:r>
              <a:rPr lang="en-US" altLang="en-US" sz="2800" b="1" dirty="0" smtClean="0">
                <a:solidFill>
                  <a:srgbClr val="0033CC"/>
                </a:solidFill>
                <a:latin typeface="Nyala" pitchFamily="2" charset="0"/>
                <a:cs typeface="Consolas" panose="020B0609020204030204" pitchFamily="49" charset="0"/>
              </a:rPr>
              <a:t> </a:t>
            </a:r>
            <a:r>
              <a:rPr lang="en-US" altLang="en-US" sz="2800" b="1" dirty="0" err="1">
                <a:solidFill>
                  <a:srgbClr val="0033CC"/>
                </a:solidFill>
                <a:latin typeface="Nyala" pitchFamily="2" charset="0"/>
                <a:cs typeface="Consolas" panose="020B0609020204030204" pitchFamily="49" charset="0"/>
              </a:rPr>
              <a:t>equ</a:t>
            </a:r>
            <a:r>
              <a:rPr lang="en-US" altLang="en-US" sz="2800" b="1" dirty="0">
                <a:solidFill>
                  <a:srgbClr val="0033CC"/>
                </a:solidFill>
                <a:latin typeface="Nyala" pitchFamily="2" charset="0"/>
                <a:cs typeface="Consolas" panose="020B0609020204030204" pitchFamily="49" charset="0"/>
              </a:rPr>
              <a:t> $-</a:t>
            </a:r>
            <a:r>
              <a:rPr lang="en-US" altLang="en-US" sz="2800" b="1" dirty="0" err="1" smtClean="0">
                <a:solidFill>
                  <a:srgbClr val="0033CC"/>
                </a:solidFill>
                <a:latin typeface="Nyala" pitchFamily="2" charset="0"/>
                <a:cs typeface="Consolas" panose="020B0609020204030204" pitchFamily="49" charset="0"/>
              </a:rPr>
              <a:t>msg</a:t>
            </a:r>
            <a:endParaRPr lang="en-US" altLang="en-US" sz="2800" b="1" dirty="0" smtClean="0">
              <a:solidFill>
                <a:srgbClr val="0033CC"/>
              </a:solidFill>
              <a:latin typeface="Nyala" pitchFamily="2" charset="0"/>
              <a:cs typeface="Consolas" panose="020B0609020204030204" pitchFamily="49" charset="0"/>
            </a:endParaRPr>
          </a:p>
          <a:p>
            <a:pPr marL="0" lvl="0" indent="0" eaLnBrk="0" fontAlgn="base" hangingPunct="0">
              <a:lnSpc>
                <a:spcPct val="100000"/>
              </a:lnSpc>
              <a:spcBef>
                <a:spcPct val="0"/>
              </a:spcBef>
              <a:spcAft>
                <a:spcPct val="0"/>
              </a:spcAft>
              <a:buClrTx/>
              <a:buSzTx/>
              <a:buNone/>
            </a:pPr>
            <a:r>
              <a:rPr lang="en-US" altLang="en-US" sz="2800" b="1" dirty="0" smtClean="0">
                <a:solidFill>
                  <a:srgbClr val="0033CC"/>
                </a:solidFill>
                <a:latin typeface="Nyala" pitchFamily="2" charset="0"/>
                <a:cs typeface="Consolas" panose="020B0609020204030204" pitchFamily="49" charset="0"/>
              </a:rPr>
              <a:t>section </a:t>
            </a:r>
            <a:r>
              <a:rPr lang="en-US" altLang="en-US" sz="2800" b="1" dirty="0">
                <a:solidFill>
                  <a:srgbClr val="0033CC"/>
                </a:solidFill>
                <a:latin typeface="Nyala" pitchFamily="2" charset="0"/>
                <a:cs typeface="Consolas" panose="020B0609020204030204" pitchFamily="49" charset="0"/>
              </a:rPr>
              <a:t>.</a:t>
            </a:r>
            <a:r>
              <a:rPr lang="en-US" altLang="en-US" sz="2800" b="1" dirty="0" err="1" smtClean="0">
                <a:solidFill>
                  <a:srgbClr val="0033CC"/>
                </a:solidFill>
                <a:latin typeface="Nyala" pitchFamily="2" charset="0"/>
                <a:cs typeface="Consolas" panose="020B0609020204030204" pitchFamily="49" charset="0"/>
              </a:rPr>
              <a:t>bss</a:t>
            </a:r>
            <a:endParaRPr lang="en-US" altLang="en-US" sz="2800" b="1" dirty="0" smtClean="0">
              <a:solidFill>
                <a:srgbClr val="0033CC"/>
              </a:solidFill>
              <a:latin typeface="Nyala" pitchFamily="2" charset="0"/>
              <a:cs typeface="Consolas" panose="020B0609020204030204" pitchFamily="49" charset="0"/>
            </a:endParaRPr>
          </a:p>
          <a:p>
            <a:pPr marL="0" lvl="0" indent="0" eaLnBrk="0" fontAlgn="base" hangingPunct="0">
              <a:lnSpc>
                <a:spcPct val="100000"/>
              </a:lnSpc>
              <a:spcBef>
                <a:spcPct val="0"/>
              </a:spcBef>
              <a:spcAft>
                <a:spcPct val="0"/>
              </a:spcAft>
              <a:buClrTx/>
              <a:buSzTx/>
              <a:buNone/>
            </a:pPr>
            <a:r>
              <a:rPr lang="en-US" altLang="en-US" sz="2800" b="1" dirty="0" smtClean="0">
                <a:solidFill>
                  <a:srgbClr val="0033CC"/>
                </a:solidFill>
                <a:latin typeface="Nyala" pitchFamily="2" charset="0"/>
                <a:cs typeface="Consolas" panose="020B0609020204030204" pitchFamily="49" charset="0"/>
              </a:rPr>
              <a:t>sum </a:t>
            </a:r>
            <a:r>
              <a:rPr lang="en-US" altLang="en-US" sz="2800" b="1" dirty="0" err="1" smtClean="0">
                <a:solidFill>
                  <a:srgbClr val="0033CC"/>
                </a:solidFill>
                <a:latin typeface="Nyala" pitchFamily="2" charset="0"/>
                <a:cs typeface="Consolas" panose="020B0609020204030204" pitchFamily="49" charset="0"/>
              </a:rPr>
              <a:t>resb</a:t>
            </a:r>
            <a:r>
              <a:rPr lang="en-US" altLang="en-US" sz="2800" b="1" dirty="0" smtClean="0">
                <a:solidFill>
                  <a:srgbClr val="0033CC"/>
                </a:solidFill>
                <a:latin typeface="Nyala" pitchFamily="2" charset="0"/>
                <a:cs typeface="Consolas" panose="020B0609020204030204" pitchFamily="49" charset="0"/>
              </a:rPr>
              <a:t> </a:t>
            </a:r>
            <a:r>
              <a:rPr lang="en-US" altLang="en-US" sz="2800" b="1" dirty="0">
                <a:solidFill>
                  <a:srgbClr val="0033CC"/>
                </a:solidFill>
                <a:latin typeface="Nyala" pitchFamily="2" charset="0"/>
                <a:cs typeface="Consolas" panose="020B0609020204030204" pitchFamily="49" charset="0"/>
              </a:rPr>
              <a:t>10</a:t>
            </a:r>
            <a:endParaRPr lang="en-US" altLang="en-US" sz="2800" b="1" dirty="0" smtClean="0">
              <a:solidFill>
                <a:srgbClr val="C00000"/>
              </a:solidFill>
              <a:latin typeface="Nyala" pitchFamily="2" charset="0"/>
              <a:cs typeface="Consolas" panose="020B0609020204030204" pitchFamily="49" charset="0"/>
            </a:endParaRPr>
          </a:p>
        </p:txBody>
      </p:sp>
      <p:sp>
        <p:nvSpPr>
          <p:cNvPr id="7" name="Title 1"/>
          <p:cNvSpPr txBox="1">
            <a:spLocks/>
          </p:cNvSpPr>
          <p:nvPr/>
        </p:nvSpPr>
        <p:spPr>
          <a:xfrm>
            <a:off x="594550" y="597272"/>
            <a:ext cx="7772400" cy="35356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200" b="1" kern="1200" cap="none" baseline="0">
                <a:blipFill>
                  <a:blip r:embed="rId2">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pPr algn="r"/>
            <a:r>
              <a:rPr lang="en-US" sz="2000" dirty="0" smtClean="0">
                <a:solidFill>
                  <a:srgbClr val="003399"/>
                </a:solidFill>
                <a:latin typeface="Comic Sans MS" panose="030F0702030302020204" pitchFamily="66" charset="0"/>
              </a:rPr>
              <a:t>4. </a:t>
            </a:r>
            <a:r>
              <a:rPr lang="en-US" sz="2000" dirty="0" err="1" smtClean="0">
                <a:solidFill>
                  <a:srgbClr val="003399"/>
                </a:solidFill>
                <a:latin typeface="Comic Sans MS" panose="030F0702030302020204" pitchFamily="66" charset="0"/>
              </a:rPr>
              <a:t>Aprogram</a:t>
            </a:r>
            <a:r>
              <a:rPr lang="en-US" sz="2000" dirty="0" smtClean="0">
                <a:solidFill>
                  <a:srgbClr val="003399"/>
                </a:solidFill>
                <a:latin typeface="Comic Sans MS" panose="030F0702030302020204" pitchFamily="66" charset="0"/>
              </a:rPr>
              <a:t> to add two integers</a:t>
            </a:r>
            <a:endParaRPr lang="en-US" sz="2000" dirty="0">
              <a:solidFill>
                <a:srgbClr val="003399"/>
              </a:solidFill>
              <a:latin typeface="Comic Sans MS" panose="030F0702030302020204" pitchFamily="66" charset="0"/>
            </a:endParaRPr>
          </a:p>
        </p:txBody>
      </p:sp>
    </p:spTree>
    <p:extLst>
      <p:ext uri="{BB962C8B-B14F-4D97-AF65-F5344CB8AC3E}">
        <p14:creationId xmlns:p14="http://schemas.microsoft.com/office/powerpoint/2010/main" val="10041503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228600" y="381000"/>
            <a:ext cx="8686800" cy="6096000"/>
          </a:xfrm>
        </p:spPr>
        <p:txBody>
          <a:bodyPr>
            <a:normAutofit/>
          </a:bodyPr>
          <a:lstStyle/>
          <a:p>
            <a:pPr lvl="0"/>
            <a:r>
              <a:rPr lang="en-US" sz="2800" dirty="0">
                <a:latin typeface="Nyala" pitchFamily="2" charset="0"/>
              </a:rPr>
              <a:t>In general, programming of a microprocessor usually takes several iterations before the right sequence of machine code instructions is written. </a:t>
            </a:r>
          </a:p>
          <a:p>
            <a:pPr lvl="0"/>
            <a:r>
              <a:rPr lang="en-US" sz="2800" dirty="0">
                <a:latin typeface="Nyala" pitchFamily="2" charset="0"/>
              </a:rPr>
              <a:t>The process, however, is facilitated using a special program called an “</a:t>
            </a:r>
            <a:r>
              <a:rPr lang="en-US" sz="2800" b="1" dirty="0">
                <a:solidFill>
                  <a:srgbClr val="FF0000"/>
                </a:solidFill>
                <a:latin typeface="Nyala" pitchFamily="2" charset="0"/>
              </a:rPr>
              <a:t>Assembler</a:t>
            </a:r>
            <a:r>
              <a:rPr lang="en-US" sz="2800" dirty="0">
                <a:latin typeface="Nyala" pitchFamily="2" charset="0"/>
              </a:rPr>
              <a:t>”. </a:t>
            </a:r>
          </a:p>
          <a:p>
            <a:pPr lvl="0"/>
            <a:r>
              <a:rPr lang="en-US" sz="2800" dirty="0">
                <a:latin typeface="Nyala" pitchFamily="2" charset="0"/>
              </a:rPr>
              <a:t>The Assembler allows the user to write alphanumeric instructions, or </a:t>
            </a:r>
            <a:r>
              <a:rPr lang="en-US" sz="2800" dirty="0">
                <a:solidFill>
                  <a:srgbClr val="0033CC"/>
                </a:solidFill>
                <a:latin typeface="Nyala" pitchFamily="2" charset="0"/>
              </a:rPr>
              <a:t>mnemonics</a:t>
            </a:r>
            <a:r>
              <a:rPr lang="en-US" sz="2800" dirty="0">
                <a:latin typeface="Nyala" pitchFamily="2" charset="0"/>
              </a:rPr>
              <a:t>, called Assembly Language instructions. </a:t>
            </a:r>
          </a:p>
          <a:p>
            <a:pPr lvl="0"/>
            <a:r>
              <a:rPr lang="en-US" sz="2800" dirty="0">
                <a:latin typeface="Nyala" pitchFamily="2" charset="0"/>
              </a:rPr>
              <a:t>The Assembler, in turn, generates the desired machine instructions from the Assembly Language instructions.</a:t>
            </a:r>
          </a:p>
          <a:p>
            <a:endParaRPr lang="en-US" sz="1800" dirty="0">
              <a:latin typeface="Nyala" pitchFamily="2" charset="0"/>
            </a:endParaRPr>
          </a:p>
        </p:txBody>
      </p:sp>
      <p:sp>
        <p:nvSpPr>
          <p:cNvPr id="4" name="Slide Number Placeholder 3"/>
          <p:cNvSpPr>
            <a:spLocks noGrp="1"/>
          </p:cNvSpPr>
          <p:nvPr>
            <p:ph type="sldNum" sz="quarter" idx="12"/>
          </p:nvPr>
        </p:nvSpPr>
        <p:spPr/>
        <p:txBody>
          <a:bodyPr/>
          <a:lstStyle/>
          <a:p>
            <a:fld id="{BCEA8348-524D-4A36-8735-4EA0EBDC8BF5}" type="slidenum">
              <a:rPr lang="en-US" smtClean="0"/>
              <a:pPr/>
              <a:t>5</a:t>
            </a:fld>
            <a:endParaRPr lang="en-US"/>
          </a:p>
        </p:txBody>
      </p:sp>
      <p:sp>
        <p:nvSpPr>
          <p:cNvPr id="6" name="Footer Placeholder 5"/>
          <p:cNvSpPr>
            <a:spLocks noGrp="1"/>
          </p:cNvSpPr>
          <p:nvPr>
            <p:ph type="ftr" sz="quarter" idx="11"/>
          </p:nvPr>
        </p:nvSpPr>
        <p:spPr/>
        <p:txBody>
          <a:bodyPr/>
          <a:lstStyle/>
          <a:p>
            <a:r>
              <a:rPr lang="en-US" smtClean="0"/>
              <a:t>Compiled by Yonas A. and Hailemariam M. [2010]</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228600" y="228600"/>
            <a:ext cx="8686800" cy="5867400"/>
          </a:xfrm>
        </p:spPr>
        <p:txBody>
          <a:bodyPr>
            <a:noAutofit/>
          </a:bodyPr>
          <a:lstStyle/>
          <a:p>
            <a:pPr algn="ctr">
              <a:buNone/>
            </a:pPr>
            <a:r>
              <a:rPr lang="en-US" sz="2000" b="1" i="1" dirty="0" smtClean="0">
                <a:latin typeface="Nyala" pitchFamily="2" charset="0"/>
              </a:rPr>
              <a:t>ASSEMBLER DIRECTIVES</a:t>
            </a:r>
          </a:p>
          <a:p>
            <a:pPr>
              <a:buFont typeface="Wingdings" pitchFamily="2" charset="2"/>
              <a:buChar char="§"/>
            </a:pPr>
            <a:r>
              <a:rPr lang="en-US" sz="2000" dirty="0" smtClean="0">
                <a:latin typeface="Nyala" pitchFamily="2" charset="0"/>
              </a:rPr>
              <a:t>Assembler directives are the commands to the assembler that direct the assembly process.</a:t>
            </a:r>
          </a:p>
          <a:p>
            <a:pPr>
              <a:buFont typeface="Wingdings" pitchFamily="2" charset="2"/>
              <a:buChar char="§"/>
            </a:pPr>
            <a:r>
              <a:rPr lang="en-US" sz="2000" dirty="0" smtClean="0">
                <a:latin typeface="Nyala" pitchFamily="2" charset="0"/>
              </a:rPr>
              <a:t>They indicate how an operand is treated by the assembler and how assembler handles the program.</a:t>
            </a:r>
          </a:p>
          <a:p>
            <a:pPr>
              <a:buFont typeface="Wingdings" pitchFamily="2" charset="2"/>
              <a:buChar char="§"/>
            </a:pPr>
            <a:r>
              <a:rPr lang="en-US" sz="2000" dirty="0" smtClean="0">
                <a:latin typeface="Nyala" pitchFamily="2" charset="0"/>
              </a:rPr>
              <a:t>They also direct the assembler how program and data should arrange in the memory.</a:t>
            </a:r>
          </a:p>
          <a:p>
            <a:pPr>
              <a:buNone/>
            </a:pPr>
            <a:r>
              <a:rPr lang="en-US" sz="2000" b="1" dirty="0" smtClean="0">
                <a:latin typeface="Nyala" pitchFamily="2" charset="0"/>
              </a:rPr>
              <a:t>ALP’s are composed of two type of statements.</a:t>
            </a:r>
          </a:p>
          <a:p>
            <a:pPr>
              <a:buNone/>
            </a:pPr>
            <a:r>
              <a:rPr lang="en-US" sz="2000" dirty="0" smtClean="0">
                <a:latin typeface="Nyala" pitchFamily="2" charset="0"/>
              </a:rPr>
              <a:t>(</a:t>
            </a:r>
            <a:r>
              <a:rPr lang="en-US" sz="2000" dirty="0" err="1" smtClean="0">
                <a:latin typeface="Nyala" pitchFamily="2" charset="0"/>
              </a:rPr>
              <a:t>i</a:t>
            </a:r>
            <a:r>
              <a:rPr lang="en-US" sz="2000" dirty="0" smtClean="0">
                <a:latin typeface="Nyala" pitchFamily="2" charset="0"/>
              </a:rPr>
              <a:t>) The instructions which are translated to machine codes by assembler.</a:t>
            </a:r>
          </a:p>
          <a:p>
            <a:pPr>
              <a:buNone/>
            </a:pPr>
            <a:r>
              <a:rPr lang="en-US" sz="2000" dirty="0" smtClean="0">
                <a:latin typeface="Nyala" pitchFamily="2" charset="0"/>
              </a:rPr>
              <a:t>(ii) The directives that direct the assembler during assembly process, for which no machine code is generated.</a:t>
            </a:r>
          </a:p>
          <a:p>
            <a:pPr>
              <a:buNone/>
            </a:pPr>
            <a:r>
              <a:rPr lang="en-US" sz="2000" b="1" dirty="0" smtClean="0">
                <a:latin typeface="Nyala" pitchFamily="2" charset="0"/>
              </a:rPr>
              <a:t>1. ASSUME: Assume logical segment name.</a:t>
            </a:r>
          </a:p>
          <a:p>
            <a:pPr>
              <a:buNone/>
            </a:pPr>
            <a:r>
              <a:rPr lang="en-US" sz="2000" dirty="0" smtClean="0">
                <a:latin typeface="Nyala" pitchFamily="2" charset="0"/>
              </a:rPr>
              <a:t>The ASSUME directive is used to inform the assembler the names of the logical segments to be assumed for different segments used in the program .In the ALP each segment is given name.</a:t>
            </a:r>
          </a:p>
          <a:p>
            <a:pPr>
              <a:buNone/>
            </a:pPr>
            <a:r>
              <a:rPr lang="en-US" sz="2000" dirty="0" smtClean="0">
                <a:latin typeface="Nyala" pitchFamily="2" charset="0"/>
              </a:rPr>
              <a:t>Syntax: ASSUME </a:t>
            </a:r>
            <a:r>
              <a:rPr lang="en-US" sz="2000" dirty="0" err="1" smtClean="0">
                <a:latin typeface="Nyala" pitchFamily="2" charset="0"/>
              </a:rPr>
              <a:t>segreg</a:t>
            </a:r>
            <a:r>
              <a:rPr lang="en-US" sz="2000" dirty="0" smtClean="0">
                <a:latin typeface="Nyala" pitchFamily="2" charset="0"/>
              </a:rPr>
              <a:t>: </a:t>
            </a:r>
            <a:r>
              <a:rPr lang="en-US" sz="2000" dirty="0" err="1" smtClean="0">
                <a:latin typeface="Nyala" pitchFamily="2" charset="0"/>
              </a:rPr>
              <a:t>segname</a:t>
            </a:r>
            <a:r>
              <a:rPr lang="en-US" sz="2000" dirty="0" smtClean="0">
                <a:latin typeface="Nyala" pitchFamily="2" charset="0"/>
              </a:rPr>
              <a:t>,… </a:t>
            </a:r>
            <a:r>
              <a:rPr lang="en-US" sz="2000" dirty="0" err="1" smtClean="0">
                <a:latin typeface="Nyala" pitchFamily="2" charset="0"/>
              </a:rPr>
              <a:t>segreg</a:t>
            </a:r>
            <a:r>
              <a:rPr lang="en-US" sz="2000" dirty="0" smtClean="0">
                <a:latin typeface="Nyala" pitchFamily="2" charset="0"/>
              </a:rPr>
              <a:t>: </a:t>
            </a:r>
            <a:r>
              <a:rPr lang="en-US" sz="2000" dirty="0" err="1" smtClean="0">
                <a:latin typeface="Nyala" pitchFamily="2" charset="0"/>
              </a:rPr>
              <a:t>segname</a:t>
            </a:r>
            <a:endParaRPr lang="en-US" sz="2000" dirty="0" smtClean="0">
              <a:latin typeface="Nyala" pitchFamily="2" charset="0"/>
            </a:endParaRPr>
          </a:p>
          <a:p>
            <a:pPr>
              <a:buNone/>
            </a:pPr>
            <a:r>
              <a:rPr lang="en-US" sz="2000" dirty="0" smtClean="0">
                <a:latin typeface="Nyala" pitchFamily="2" charset="0"/>
              </a:rPr>
              <a:t>Ex: ASSUME CS:CODE</a:t>
            </a:r>
          </a:p>
          <a:p>
            <a:pPr>
              <a:buNone/>
            </a:pPr>
            <a:r>
              <a:rPr lang="en-US" sz="2000" dirty="0" smtClean="0">
                <a:latin typeface="Nyala" pitchFamily="2" charset="0"/>
              </a:rPr>
              <a:t>ASSUME CS:CODE,DS:DATA,SS:STACK</a:t>
            </a:r>
          </a:p>
          <a:p>
            <a:pPr>
              <a:buNone/>
            </a:pPr>
            <a:r>
              <a:rPr lang="en-US" sz="2000" dirty="0" smtClean="0">
                <a:latin typeface="Nyala" pitchFamily="2" charset="0"/>
              </a:rPr>
              <a:t>UNIT-2 8086 ASSEMBLY LANGUAGE PROGRAMMING ECE DEPARTMENT</a:t>
            </a:r>
          </a:p>
        </p:txBody>
      </p:sp>
      <p:sp>
        <p:nvSpPr>
          <p:cNvPr id="4" name="Slide Number Placeholder 3"/>
          <p:cNvSpPr>
            <a:spLocks noGrp="1"/>
          </p:cNvSpPr>
          <p:nvPr>
            <p:ph type="sldNum" sz="quarter" idx="12"/>
          </p:nvPr>
        </p:nvSpPr>
        <p:spPr/>
        <p:txBody>
          <a:bodyPr/>
          <a:lstStyle/>
          <a:p>
            <a:fld id="{BCEA8348-524D-4A36-8735-4EA0EBDC8BF5}" type="slidenum">
              <a:rPr lang="en-US" smtClean="0"/>
              <a:pPr/>
              <a:t>6</a:t>
            </a:fld>
            <a:endParaRPr lang="en-US"/>
          </a:p>
        </p:txBody>
      </p:sp>
      <p:sp>
        <p:nvSpPr>
          <p:cNvPr id="6" name="Footer Placeholder 5"/>
          <p:cNvSpPr>
            <a:spLocks noGrp="1"/>
          </p:cNvSpPr>
          <p:nvPr>
            <p:ph type="ftr" sz="quarter" idx="11"/>
          </p:nvPr>
        </p:nvSpPr>
        <p:spPr/>
        <p:txBody>
          <a:bodyPr/>
          <a:lstStyle/>
          <a:p>
            <a:r>
              <a:rPr lang="en-US" smtClean="0"/>
              <a:t>Compiled by Yonas A. and Hailemariam M. [2010]</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10" end="10"/>
                                            </p:txEl>
                                          </p:spTgt>
                                        </p:tgtEl>
                                        <p:attrNameLst>
                                          <p:attrName>style.visibility</p:attrName>
                                        </p:attrNameLst>
                                      </p:cBhvr>
                                      <p:to>
                                        <p:strVal val="visible"/>
                                      </p:to>
                                    </p:set>
                                    <p:anim calcmode="lin" valueType="num">
                                      <p:cBhvr additive="base">
                                        <p:cTn id="6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
                                            <p:txEl>
                                              <p:pRg st="11" end="11"/>
                                            </p:txEl>
                                          </p:spTgt>
                                        </p:tgtEl>
                                        <p:attrNameLst>
                                          <p:attrName>style.visibility</p:attrName>
                                        </p:attrNameLst>
                                      </p:cBhvr>
                                      <p:to>
                                        <p:strVal val="visible"/>
                                      </p:to>
                                    </p:set>
                                    <p:anim calcmode="lin" valueType="num">
                                      <p:cBhvr additive="base">
                                        <p:cTn id="7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3">
                                            <p:txEl>
                                              <p:pRg st="12" end="12"/>
                                            </p:txEl>
                                          </p:spTgt>
                                        </p:tgtEl>
                                        <p:attrNameLst>
                                          <p:attrName>style.visibility</p:attrName>
                                        </p:attrNameLst>
                                      </p:cBhvr>
                                      <p:to>
                                        <p:strVal val="visible"/>
                                      </p:to>
                                    </p:set>
                                    <p:anim calcmode="lin" valueType="num">
                                      <p:cBhvr additive="base">
                                        <p:cTn id="79"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228600" y="228600"/>
            <a:ext cx="8686800" cy="5867400"/>
          </a:xfrm>
        </p:spPr>
        <p:txBody>
          <a:bodyPr>
            <a:noAutofit/>
          </a:bodyPr>
          <a:lstStyle/>
          <a:p>
            <a:pPr>
              <a:buNone/>
            </a:pPr>
            <a:r>
              <a:rPr lang="en-US" sz="2000" b="1" dirty="0" smtClean="0">
                <a:latin typeface="Nyala" pitchFamily="2" charset="0"/>
              </a:rPr>
              <a:t>2. DB: Define Byte</a:t>
            </a:r>
          </a:p>
          <a:p>
            <a:pPr>
              <a:buNone/>
            </a:pPr>
            <a:r>
              <a:rPr lang="en-US" sz="2000" dirty="0" smtClean="0">
                <a:latin typeface="Nyala" pitchFamily="2" charset="0"/>
              </a:rPr>
              <a:t>The DB directive is used to reserve byte or bytes of memory locations in the available memory.</a:t>
            </a:r>
          </a:p>
          <a:p>
            <a:pPr>
              <a:buNone/>
            </a:pPr>
            <a:r>
              <a:rPr lang="en-US" sz="2000" dirty="0" smtClean="0">
                <a:latin typeface="Nyala" pitchFamily="2" charset="0"/>
              </a:rPr>
              <a:t>Syntax: Name of variable DB initialization value.</a:t>
            </a:r>
          </a:p>
          <a:p>
            <a:pPr>
              <a:buNone/>
            </a:pPr>
            <a:r>
              <a:rPr lang="en-US" sz="2000" dirty="0" smtClean="0">
                <a:latin typeface="Nyala" pitchFamily="2" charset="0"/>
              </a:rPr>
              <a:t>Ex: MARKS DB 35H,30H,35H,40H</a:t>
            </a:r>
          </a:p>
          <a:p>
            <a:pPr>
              <a:buNone/>
            </a:pPr>
            <a:r>
              <a:rPr lang="en-US" sz="2000" dirty="0" smtClean="0">
                <a:latin typeface="Nyala" pitchFamily="2" charset="0"/>
              </a:rPr>
              <a:t>NAME DB “VARDHAMAN”</a:t>
            </a:r>
          </a:p>
          <a:p>
            <a:pPr>
              <a:buNone/>
            </a:pPr>
            <a:r>
              <a:rPr lang="en-US" sz="2000" dirty="0" smtClean="0">
                <a:latin typeface="Nyala" pitchFamily="2" charset="0"/>
              </a:rPr>
              <a:t>3. </a:t>
            </a:r>
            <a:r>
              <a:rPr lang="en-US" sz="2000" b="1" dirty="0" smtClean="0">
                <a:latin typeface="Nyala" pitchFamily="2" charset="0"/>
              </a:rPr>
              <a:t>DW: Define Word</a:t>
            </a:r>
          </a:p>
          <a:p>
            <a:pPr>
              <a:buNone/>
            </a:pPr>
            <a:r>
              <a:rPr lang="en-US" sz="2000" dirty="0" smtClean="0">
                <a:latin typeface="Nyala" pitchFamily="2" charset="0"/>
              </a:rPr>
              <a:t>The DW directive serves the same </a:t>
            </a:r>
            <a:r>
              <a:rPr lang="en-US" sz="2000" dirty="0" err="1" smtClean="0">
                <a:latin typeface="Nyala" pitchFamily="2" charset="0"/>
              </a:rPr>
              <a:t>puposes</a:t>
            </a:r>
            <a:r>
              <a:rPr lang="en-US" sz="2000" dirty="0" smtClean="0">
                <a:latin typeface="Nyala" pitchFamily="2" charset="0"/>
              </a:rPr>
              <a:t> as the DB </a:t>
            </a:r>
            <a:r>
              <a:rPr lang="en-US" sz="2000" dirty="0" err="1" smtClean="0">
                <a:latin typeface="Nyala" pitchFamily="2" charset="0"/>
              </a:rPr>
              <a:t>directive,but</a:t>
            </a:r>
            <a:r>
              <a:rPr lang="en-US" sz="2000" dirty="0" smtClean="0">
                <a:latin typeface="Nyala" pitchFamily="2" charset="0"/>
              </a:rPr>
              <a:t> it now makes the assembler reserve the number of memory words(16-bit) instead of bytes.</a:t>
            </a:r>
          </a:p>
          <a:p>
            <a:pPr>
              <a:buNone/>
            </a:pPr>
            <a:r>
              <a:rPr lang="en-US" sz="2000" dirty="0" smtClean="0">
                <a:latin typeface="Nyala" pitchFamily="2" charset="0"/>
              </a:rPr>
              <a:t>Syntax: variable name DW initialization values.</a:t>
            </a:r>
          </a:p>
          <a:p>
            <a:pPr>
              <a:buNone/>
            </a:pPr>
            <a:r>
              <a:rPr lang="en-US" sz="2000" dirty="0" smtClean="0">
                <a:latin typeface="Nyala" pitchFamily="2" charset="0"/>
              </a:rPr>
              <a:t>Ex: WORDS DW 1234H,4567H,2367H</a:t>
            </a:r>
          </a:p>
          <a:p>
            <a:pPr>
              <a:buNone/>
            </a:pPr>
            <a:r>
              <a:rPr lang="en-US" sz="2000" dirty="0" smtClean="0">
                <a:latin typeface="Nyala" pitchFamily="2" charset="0"/>
              </a:rPr>
              <a:t>WDATA DW 5 Dup(522h) (or) Dup(?)</a:t>
            </a:r>
          </a:p>
          <a:p>
            <a:pPr>
              <a:buNone/>
            </a:pPr>
            <a:r>
              <a:rPr lang="en-US" sz="2000" b="1" dirty="0" smtClean="0">
                <a:latin typeface="Nyala" pitchFamily="2" charset="0"/>
              </a:rPr>
              <a:t>4. DD: Define Double:</a:t>
            </a:r>
          </a:p>
          <a:p>
            <a:pPr>
              <a:buNone/>
            </a:pPr>
            <a:r>
              <a:rPr lang="en-US" sz="2000" dirty="0" smtClean="0">
                <a:latin typeface="Nyala" pitchFamily="2" charset="0"/>
              </a:rPr>
              <a:t>The directive DD is used to define a double word (4bytes) variable.</a:t>
            </a:r>
          </a:p>
          <a:p>
            <a:pPr>
              <a:buNone/>
            </a:pPr>
            <a:r>
              <a:rPr lang="en-US" sz="2000" dirty="0" smtClean="0">
                <a:latin typeface="Nyala" pitchFamily="2" charset="0"/>
              </a:rPr>
              <a:t>Syntax: </a:t>
            </a:r>
            <a:r>
              <a:rPr lang="en-US" sz="2000" dirty="0" err="1" smtClean="0">
                <a:latin typeface="Nyala" pitchFamily="2" charset="0"/>
              </a:rPr>
              <a:t>variablename</a:t>
            </a:r>
            <a:r>
              <a:rPr lang="en-US" sz="2000" dirty="0" smtClean="0">
                <a:latin typeface="Nyala" pitchFamily="2" charset="0"/>
              </a:rPr>
              <a:t> DD 12345678H</a:t>
            </a:r>
          </a:p>
          <a:p>
            <a:pPr>
              <a:buNone/>
            </a:pPr>
            <a:r>
              <a:rPr lang="en-US" sz="2000" dirty="0" smtClean="0">
                <a:latin typeface="Nyala" pitchFamily="2" charset="0"/>
              </a:rPr>
              <a:t>Ex: Data1 DD 12345678H</a:t>
            </a:r>
          </a:p>
          <a:p>
            <a:endParaRPr lang="en-US" sz="2000" dirty="0">
              <a:latin typeface="Nyala" pitchFamily="2" charset="0"/>
            </a:endParaRPr>
          </a:p>
        </p:txBody>
      </p:sp>
      <p:sp>
        <p:nvSpPr>
          <p:cNvPr id="4" name="Slide Number Placeholder 3"/>
          <p:cNvSpPr>
            <a:spLocks noGrp="1"/>
          </p:cNvSpPr>
          <p:nvPr>
            <p:ph type="sldNum" sz="quarter" idx="12"/>
          </p:nvPr>
        </p:nvSpPr>
        <p:spPr/>
        <p:txBody>
          <a:bodyPr/>
          <a:lstStyle/>
          <a:p>
            <a:fld id="{BCEA8348-524D-4A36-8735-4EA0EBDC8BF5}" type="slidenum">
              <a:rPr lang="en-US" smtClean="0"/>
              <a:pPr/>
              <a:t>7</a:t>
            </a:fld>
            <a:endParaRPr lang="en-US"/>
          </a:p>
        </p:txBody>
      </p:sp>
      <p:sp>
        <p:nvSpPr>
          <p:cNvPr id="6" name="Footer Placeholder 5"/>
          <p:cNvSpPr>
            <a:spLocks noGrp="1"/>
          </p:cNvSpPr>
          <p:nvPr>
            <p:ph type="ftr" sz="quarter" idx="11"/>
          </p:nvPr>
        </p:nvSpPr>
        <p:spPr/>
        <p:txBody>
          <a:bodyPr/>
          <a:lstStyle/>
          <a:p>
            <a:r>
              <a:rPr lang="en-US" smtClean="0"/>
              <a:t>Compiled by Yonas A. and Hailemariam M. [2010]</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10" end="10"/>
                                            </p:txEl>
                                          </p:spTgt>
                                        </p:tgtEl>
                                        <p:attrNameLst>
                                          <p:attrName>style.visibility</p:attrName>
                                        </p:attrNameLst>
                                      </p:cBhvr>
                                      <p:to>
                                        <p:strVal val="visible"/>
                                      </p:to>
                                    </p:set>
                                    <p:anim calcmode="lin" valueType="num">
                                      <p:cBhvr additive="base">
                                        <p:cTn id="6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
                                            <p:txEl>
                                              <p:pRg st="11" end="11"/>
                                            </p:txEl>
                                          </p:spTgt>
                                        </p:tgtEl>
                                        <p:attrNameLst>
                                          <p:attrName>style.visibility</p:attrName>
                                        </p:attrNameLst>
                                      </p:cBhvr>
                                      <p:to>
                                        <p:strVal val="visible"/>
                                      </p:to>
                                    </p:set>
                                    <p:anim calcmode="lin" valueType="num">
                                      <p:cBhvr additive="base">
                                        <p:cTn id="7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3">
                                            <p:txEl>
                                              <p:pRg st="12" end="12"/>
                                            </p:txEl>
                                          </p:spTgt>
                                        </p:tgtEl>
                                        <p:attrNameLst>
                                          <p:attrName>style.visibility</p:attrName>
                                        </p:attrNameLst>
                                      </p:cBhvr>
                                      <p:to>
                                        <p:strVal val="visible"/>
                                      </p:to>
                                    </p:set>
                                    <p:anim calcmode="lin" valueType="num">
                                      <p:cBhvr additive="base">
                                        <p:cTn id="79"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3">
                                            <p:txEl>
                                              <p:pRg st="13" end="13"/>
                                            </p:txEl>
                                          </p:spTgt>
                                        </p:tgtEl>
                                        <p:attrNameLst>
                                          <p:attrName>style.visibility</p:attrName>
                                        </p:attrNameLst>
                                      </p:cBhvr>
                                      <p:to>
                                        <p:strVal val="visible"/>
                                      </p:to>
                                    </p:set>
                                    <p:anim calcmode="lin" valueType="num">
                                      <p:cBhvr additive="base">
                                        <p:cTn id="85" dur="500" fill="hold"/>
                                        <p:tgtEl>
                                          <p:spTgt spid="3">
                                            <p:txEl>
                                              <p:pRg st="13" end="13"/>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3">
                                            <p:txEl>
                                              <p:pRg st="13" end="1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228600" y="152400"/>
            <a:ext cx="8686800" cy="5943600"/>
          </a:xfrm>
        </p:spPr>
        <p:txBody>
          <a:bodyPr>
            <a:noAutofit/>
          </a:bodyPr>
          <a:lstStyle/>
          <a:p>
            <a:pPr>
              <a:buNone/>
            </a:pPr>
            <a:r>
              <a:rPr lang="en-US" sz="2000" b="1" dirty="0" smtClean="0">
                <a:latin typeface="Nyala" pitchFamily="2" charset="0"/>
              </a:rPr>
              <a:t>5. DQ: Define Quad Word</a:t>
            </a:r>
          </a:p>
          <a:p>
            <a:r>
              <a:rPr lang="en-US" sz="2000" dirty="0" smtClean="0">
                <a:latin typeface="Nyala" pitchFamily="2" charset="0"/>
              </a:rPr>
              <a:t>This directive is used to direct the assembler to reserve 4 words (8 bytes) of memory for the specified variable and may initialize it with the specified values.</a:t>
            </a:r>
          </a:p>
          <a:p>
            <a:pPr>
              <a:buNone/>
            </a:pPr>
            <a:r>
              <a:rPr lang="en-US" sz="2000" dirty="0" smtClean="0">
                <a:latin typeface="Nyala" pitchFamily="2" charset="0"/>
              </a:rPr>
              <a:t>Syntax: Name of variable DQ initialize values.</a:t>
            </a:r>
          </a:p>
          <a:p>
            <a:pPr>
              <a:buNone/>
            </a:pPr>
            <a:r>
              <a:rPr lang="en-US" sz="2000" dirty="0" smtClean="0">
                <a:latin typeface="Nyala" pitchFamily="2" charset="0"/>
              </a:rPr>
              <a:t>Ex: Data1 DQ 123456789ABCDEF2H</a:t>
            </a:r>
          </a:p>
          <a:p>
            <a:pPr>
              <a:buNone/>
            </a:pPr>
            <a:r>
              <a:rPr lang="en-US" sz="2000" b="1" dirty="0" smtClean="0">
                <a:latin typeface="Nyala" pitchFamily="2" charset="0"/>
              </a:rPr>
              <a:t>6. DT: Define Ten Bytes</a:t>
            </a:r>
          </a:p>
          <a:p>
            <a:pPr>
              <a:buNone/>
            </a:pPr>
            <a:r>
              <a:rPr lang="en-US" sz="2000" dirty="0" smtClean="0">
                <a:latin typeface="Nyala" pitchFamily="2" charset="0"/>
              </a:rPr>
              <a:t>The DT directive directs the assembler to define the specified variable requiring 10 bytes for its storage and initialize the 10-bytes with the specified values.</a:t>
            </a:r>
          </a:p>
          <a:p>
            <a:pPr>
              <a:buNone/>
            </a:pPr>
            <a:r>
              <a:rPr lang="en-US" sz="2000" dirty="0" smtClean="0">
                <a:latin typeface="Nyala" pitchFamily="2" charset="0"/>
              </a:rPr>
              <a:t>Syntax: Name of variable DT initialize values.</a:t>
            </a:r>
          </a:p>
          <a:p>
            <a:pPr>
              <a:buNone/>
            </a:pPr>
            <a:r>
              <a:rPr lang="en-US" sz="2000" dirty="0" smtClean="0">
                <a:latin typeface="Nyala" pitchFamily="2" charset="0"/>
              </a:rPr>
              <a:t>Ex: Data1 DT 123456789ABCDEF34567H</a:t>
            </a:r>
          </a:p>
          <a:p>
            <a:pPr>
              <a:buNone/>
            </a:pPr>
            <a:r>
              <a:rPr lang="en-US" sz="2000" b="1" dirty="0" smtClean="0">
                <a:latin typeface="Nyala" pitchFamily="2" charset="0"/>
              </a:rPr>
              <a:t>7. END: End of Program</a:t>
            </a:r>
          </a:p>
          <a:p>
            <a:pPr>
              <a:buNone/>
            </a:pPr>
            <a:r>
              <a:rPr lang="en-US" sz="2000" dirty="0" smtClean="0">
                <a:latin typeface="Nyala" pitchFamily="2" charset="0"/>
              </a:rPr>
              <a:t>The END directive marks the end of an ALP. The statement after the directive END will be ignored by the assembler.</a:t>
            </a:r>
          </a:p>
          <a:p>
            <a:pPr>
              <a:buNone/>
            </a:pPr>
            <a:r>
              <a:rPr lang="en-US" sz="2000" b="1" dirty="0" smtClean="0">
                <a:latin typeface="Nyala" pitchFamily="2" charset="0"/>
              </a:rPr>
              <a:t>8. ENDP: End of Procedure</a:t>
            </a:r>
          </a:p>
          <a:p>
            <a:pPr>
              <a:buNone/>
            </a:pPr>
            <a:r>
              <a:rPr lang="en-US" sz="2000" dirty="0" smtClean="0">
                <a:latin typeface="Nyala" pitchFamily="2" charset="0"/>
              </a:rPr>
              <a:t>The ENDP directive is used to indicate the end of procedure. In the AL programming the subroutines are called procedures.</a:t>
            </a:r>
          </a:p>
          <a:p>
            <a:pPr>
              <a:buNone/>
            </a:pPr>
            <a:r>
              <a:rPr lang="en-US" sz="2000" dirty="0" smtClean="0">
                <a:latin typeface="Nyala" pitchFamily="2" charset="0"/>
              </a:rPr>
              <a:t>Ex: Procedure Start</a:t>
            </a:r>
          </a:p>
          <a:p>
            <a:r>
              <a:rPr lang="en-US" sz="2000" dirty="0" smtClean="0">
                <a:latin typeface="Nyala" pitchFamily="2" charset="0"/>
              </a:rPr>
              <a:t>:</a:t>
            </a:r>
          </a:p>
          <a:p>
            <a:r>
              <a:rPr lang="en-US" sz="2000" dirty="0" smtClean="0">
                <a:latin typeface="Nyala" pitchFamily="2" charset="0"/>
              </a:rPr>
              <a:t>Start ENDP</a:t>
            </a:r>
            <a:endParaRPr lang="en-US" sz="2000" dirty="0">
              <a:latin typeface="Nyala" pitchFamily="2" charset="0"/>
            </a:endParaRPr>
          </a:p>
        </p:txBody>
      </p:sp>
      <p:sp>
        <p:nvSpPr>
          <p:cNvPr id="4" name="Slide Number Placeholder 3"/>
          <p:cNvSpPr>
            <a:spLocks noGrp="1"/>
          </p:cNvSpPr>
          <p:nvPr>
            <p:ph type="sldNum" sz="quarter" idx="12"/>
          </p:nvPr>
        </p:nvSpPr>
        <p:spPr/>
        <p:txBody>
          <a:bodyPr/>
          <a:lstStyle/>
          <a:p>
            <a:fld id="{BCEA8348-524D-4A36-8735-4EA0EBDC8BF5}" type="slidenum">
              <a:rPr lang="en-US" smtClean="0"/>
              <a:pPr/>
              <a:t>8</a:t>
            </a:fld>
            <a:endParaRPr lang="en-US"/>
          </a:p>
        </p:txBody>
      </p:sp>
      <p:sp>
        <p:nvSpPr>
          <p:cNvPr id="6" name="Footer Placeholder 5"/>
          <p:cNvSpPr>
            <a:spLocks noGrp="1"/>
          </p:cNvSpPr>
          <p:nvPr>
            <p:ph type="ftr" sz="quarter" idx="11"/>
          </p:nvPr>
        </p:nvSpPr>
        <p:spPr/>
        <p:txBody>
          <a:bodyPr/>
          <a:lstStyle/>
          <a:p>
            <a:r>
              <a:rPr lang="en-US" smtClean="0"/>
              <a:t>Compiled by Yonas A. and Hailemariam M. [2010]</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10" end="10"/>
                                            </p:txEl>
                                          </p:spTgt>
                                        </p:tgtEl>
                                        <p:attrNameLst>
                                          <p:attrName>style.visibility</p:attrName>
                                        </p:attrNameLst>
                                      </p:cBhvr>
                                      <p:to>
                                        <p:strVal val="visible"/>
                                      </p:to>
                                    </p:set>
                                    <p:anim calcmode="lin" valueType="num">
                                      <p:cBhvr additive="base">
                                        <p:cTn id="6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
                                            <p:txEl>
                                              <p:pRg st="11" end="11"/>
                                            </p:txEl>
                                          </p:spTgt>
                                        </p:tgtEl>
                                        <p:attrNameLst>
                                          <p:attrName>style.visibility</p:attrName>
                                        </p:attrNameLst>
                                      </p:cBhvr>
                                      <p:to>
                                        <p:strVal val="visible"/>
                                      </p:to>
                                    </p:set>
                                    <p:anim calcmode="lin" valueType="num">
                                      <p:cBhvr additive="base">
                                        <p:cTn id="7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3">
                                            <p:txEl>
                                              <p:pRg st="12" end="12"/>
                                            </p:txEl>
                                          </p:spTgt>
                                        </p:tgtEl>
                                        <p:attrNameLst>
                                          <p:attrName>style.visibility</p:attrName>
                                        </p:attrNameLst>
                                      </p:cBhvr>
                                      <p:to>
                                        <p:strVal val="visible"/>
                                      </p:to>
                                    </p:set>
                                    <p:anim calcmode="lin" valueType="num">
                                      <p:cBhvr additive="base">
                                        <p:cTn id="79"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3">
                                            <p:txEl>
                                              <p:pRg st="13" end="13"/>
                                            </p:txEl>
                                          </p:spTgt>
                                        </p:tgtEl>
                                        <p:attrNameLst>
                                          <p:attrName>style.visibility</p:attrName>
                                        </p:attrNameLst>
                                      </p:cBhvr>
                                      <p:to>
                                        <p:strVal val="visible"/>
                                      </p:to>
                                    </p:set>
                                    <p:anim calcmode="lin" valueType="num">
                                      <p:cBhvr additive="base">
                                        <p:cTn id="85" dur="500" fill="hold"/>
                                        <p:tgtEl>
                                          <p:spTgt spid="3">
                                            <p:txEl>
                                              <p:pRg st="13" end="13"/>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3">
                                            <p:txEl>
                                              <p:pRg st="13" end="13"/>
                                            </p:txEl>
                                          </p:spTgt>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3">
                                            <p:txEl>
                                              <p:pRg st="14" end="14"/>
                                            </p:txEl>
                                          </p:spTgt>
                                        </p:tgtEl>
                                        <p:attrNameLst>
                                          <p:attrName>style.visibility</p:attrName>
                                        </p:attrNameLst>
                                      </p:cBhvr>
                                      <p:to>
                                        <p:strVal val="visible"/>
                                      </p:to>
                                    </p:set>
                                    <p:anim calcmode="lin" valueType="num">
                                      <p:cBhvr additive="base">
                                        <p:cTn id="91" dur="500" fill="hold"/>
                                        <p:tgtEl>
                                          <p:spTgt spid="3">
                                            <p:txEl>
                                              <p:pRg st="14" end="14"/>
                                            </p:txEl>
                                          </p:spTgt>
                                        </p:tgtEl>
                                        <p:attrNameLst>
                                          <p:attrName>ppt_x</p:attrName>
                                        </p:attrNameLst>
                                      </p:cBhvr>
                                      <p:tavLst>
                                        <p:tav tm="0">
                                          <p:val>
                                            <p:strVal val="#ppt_x"/>
                                          </p:val>
                                        </p:tav>
                                        <p:tav tm="100000">
                                          <p:val>
                                            <p:strVal val="#ppt_x"/>
                                          </p:val>
                                        </p:tav>
                                      </p:tavLst>
                                    </p:anim>
                                    <p:anim calcmode="lin" valueType="num">
                                      <p:cBhvr additive="base">
                                        <p:cTn id="92" dur="500" fill="hold"/>
                                        <p:tgtEl>
                                          <p:spTgt spid="3">
                                            <p:txEl>
                                              <p:pRg st="14"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228600" y="228600"/>
            <a:ext cx="8686800" cy="5867400"/>
          </a:xfrm>
        </p:spPr>
        <p:txBody>
          <a:bodyPr>
            <a:noAutofit/>
          </a:bodyPr>
          <a:lstStyle/>
          <a:p>
            <a:pPr>
              <a:buNone/>
            </a:pPr>
            <a:r>
              <a:rPr lang="en-US" sz="2400" dirty="0" smtClean="0">
                <a:latin typeface="Nyala" pitchFamily="2" charset="0"/>
              </a:rPr>
              <a:t>UNIT-2 8086 ASSEMBLY LANGUAGE PROGRAMMING ECE DEPARTMENT</a:t>
            </a:r>
          </a:p>
          <a:p>
            <a:pPr>
              <a:buNone/>
            </a:pPr>
            <a:r>
              <a:rPr lang="en-US" sz="2400" b="1" dirty="0" smtClean="0">
                <a:latin typeface="Nyala" pitchFamily="2" charset="0"/>
              </a:rPr>
              <a:t>9. ENDS: End of segment</a:t>
            </a:r>
          </a:p>
          <a:p>
            <a:pPr>
              <a:buNone/>
            </a:pPr>
            <a:r>
              <a:rPr lang="en-US" sz="2400" dirty="0" smtClean="0">
                <a:latin typeface="Nyala" pitchFamily="2" charset="0"/>
              </a:rPr>
              <a:t>The ENDS directive is used to indicate the end of segment.</a:t>
            </a:r>
          </a:p>
          <a:p>
            <a:pPr>
              <a:buNone/>
            </a:pPr>
            <a:r>
              <a:rPr lang="en-US" sz="2400" dirty="0" smtClean="0">
                <a:latin typeface="Nyala" pitchFamily="2" charset="0"/>
              </a:rPr>
              <a:t>Ex: DATA SEGMENT</a:t>
            </a:r>
          </a:p>
          <a:p>
            <a:pPr>
              <a:buNone/>
            </a:pPr>
            <a:r>
              <a:rPr lang="en-US" sz="2400" dirty="0" smtClean="0">
                <a:latin typeface="Nyala" pitchFamily="2" charset="0"/>
              </a:rPr>
              <a:t>:</a:t>
            </a:r>
          </a:p>
          <a:p>
            <a:pPr>
              <a:buNone/>
            </a:pPr>
            <a:r>
              <a:rPr lang="en-US" sz="2400" dirty="0" smtClean="0">
                <a:latin typeface="Nyala" pitchFamily="2" charset="0"/>
              </a:rPr>
              <a:t>DATA ENDS</a:t>
            </a:r>
          </a:p>
          <a:p>
            <a:pPr>
              <a:buNone/>
            </a:pPr>
            <a:r>
              <a:rPr lang="en-US" sz="2400" b="1" dirty="0" smtClean="0">
                <a:latin typeface="Nyala" pitchFamily="2" charset="0"/>
              </a:rPr>
              <a:t>10. OFFSET: offset of a label</a:t>
            </a:r>
          </a:p>
          <a:p>
            <a:r>
              <a:rPr lang="en-US" sz="2400" dirty="0" smtClean="0">
                <a:latin typeface="Nyala" pitchFamily="2" charset="0"/>
              </a:rPr>
              <a:t>When the assembler comes across the OFFSET operator along with a label, it first computing the 16-bit offset address</a:t>
            </a:r>
          </a:p>
          <a:p>
            <a:r>
              <a:rPr lang="en-US" sz="2400" dirty="0" smtClean="0">
                <a:latin typeface="Nyala" pitchFamily="2" charset="0"/>
              </a:rPr>
              <a:t>of a particular label and replace the string ‘OFFSET LABEL’ by the computed offset address.</a:t>
            </a:r>
          </a:p>
          <a:p>
            <a:r>
              <a:rPr lang="en-US" sz="2400" dirty="0" smtClean="0">
                <a:latin typeface="Nyala" pitchFamily="2" charset="0"/>
              </a:rPr>
              <a:t>Ex : MOV SI, offset list</a:t>
            </a:r>
            <a:endParaRPr lang="en-US" sz="2400" dirty="0">
              <a:latin typeface="Nyala" pitchFamily="2" charset="0"/>
            </a:endParaRPr>
          </a:p>
        </p:txBody>
      </p:sp>
      <p:sp>
        <p:nvSpPr>
          <p:cNvPr id="4" name="Slide Number Placeholder 3"/>
          <p:cNvSpPr>
            <a:spLocks noGrp="1"/>
          </p:cNvSpPr>
          <p:nvPr>
            <p:ph type="sldNum" sz="quarter" idx="12"/>
          </p:nvPr>
        </p:nvSpPr>
        <p:spPr/>
        <p:txBody>
          <a:bodyPr/>
          <a:lstStyle/>
          <a:p>
            <a:fld id="{BCEA8348-524D-4A36-8735-4EA0EBDC8BF5}" type="slidenum">
              <a:rPr lang="en-US" smtClean="0"/>
              <a:pPr/>
              <a:t>9</a:t>
            </a:fld>
            <a:endParaRPr lang="en-US"/>
          </a:p>
        </p:txBody>
      </p:sp>
      <p:sp>
        <p:nvSpPr>
          <p:cNvPr id="6" name="Footer Placeholder 5"/>
          <p:cNvSpPr>
            <a:spLocks noGrp="1"/>
          </p:cNvSpPr>
          <p:nvPr>
            <p:ph type="ftr" sz="quarter" idx="11"/>
          </p:nvPr>
        </p:nvSpPr>
        <p:spPr/>
        <p:txBody>
          <a:bodyPr/>
          <a:lstStyle/>
          <a:p>
            <a:r>
              <a:rPr lang="en-US" smtClean="0"/>
              <a:t>Compiled by Yonas A. and Hailemariam M. [2010]</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80</TotalTime>
  <Words>3908</Words>
  <Application>Microsoft Office PowerPoint</Application>
  <PresentationFormat>On-screen Show (4:3)</PresentationFormat>
  <Paragraphs>556</Paragraphs>
  <Slides>41</Slides>
  <Notes>0</Notes>
  <HiddenSlides>0</HiddenSlides>
  <MMClips>0</MMClips>
  <ScaleCrop>false</ScaleCrop>
  <HeadingPairs>
    <vt:vector size="4" baseType="variant">
      <vt:variant>
        <vt:lpstr>Theme</vt:lpstr>
      </vt:variant>
      <vt:variant>
        <vt:i4>1</vt:i4>
      </vt:variant>
      <vt:variant>
        <vt:lpstr>Slide Titles</vt:lpstr>
      </vt:variant>
      <vt:variant>
        <vt:i4>41</vt:i4>
      </vt:variant>
    </vt:vector>
  </HeadingPairs>
  <TitlesOfParts>
    <vt:vector size="42" baseType="lpstr">
      <vt:lpstr>Office Theme</vt:lpstr>
      <vt:lpstr>Chapter Two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Laboratory requirements</vt:lpstr>
      <vt:lpstr>Steps to execute an assembly program</vt:lpstr>
      <vt:lpstr>Assembling the program:</vt:lpstr>
      <vt:lpstr>linking</vt:lpstr>
      <vt:lpstr>Executing the program</vt:lpstr>
      <vt:lpstr>Structure of an Assembly Language Program </vt:lpstr>
      <vt:lpstr>Program Structure</vt:lpstr>
      <vt:lpstr>Comments </vt:lpstr>
      <vt:lpstr>Assembly Language Statements </vt:lpstr>
      <vt:lpstr>Symbols</vt:lpstr>
      <vt:lpstr>Symbols</vt:lpstr>
      <vt:lpstr>Variables</vt:lpstr>
      <vt:lpstr>Variable Declaration</vt:lpstr>
      <vt:lpstr>VARIABLE DECLARATION </vt:lpstr>
      <vt:lpstr>VARIABLE DECLARATION </vt:lpstr>
      <vt:lpstr>Allocating Storage Space for Uninitialized Data </vt:lpstr>
      <vt:lpstr>Allocating Storage Space for Uninitialized Data </vt:lpstr>
      <vt:lpstr>CONSTANTS</vt:lpstr>
      <vt:lpstr>CONSTANTS</vt:lpstr>
      <vt:lpstr>Linux System Calls</vt:lpstr>
      <vt:lpstr>Linux System Calls</vt:lpstr>
      <vt:lpstr>Some practical Examples</vt:lpstr>
      <vt:lpstr>Some practical Examples</vt:lpstr>
      <vt:lpstr>Some practical Examples</vt:lpstr>
      <vt:lpstr>Some practical Examples</vt:lpstr>
      <vt:lpstr>Some practical Examples</vt:lpstr>
      <vt:lpstr>Some practical Examples</vt:lpstr>
      <vt:lpstr>Some practical Examples</vt:lpstr>
      <vt:lpstr>Some practical Examples</vt:lpstr>
      <vt:lpstr>Some practical Examples</vt:lpstr>
      <vt:lpstr>Some practical Examples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Three </dc:title>
  <dc:creator>Windows User</dc:creator>
  <cp:lastModifiedBy>GOD-The-Almighty</cp:lastModifiedBy>
  <cp:revision>13</cp:revision>
  <dcterms:created xsi:type="dcterms:W3CDTF">2020-03-05T23:10:49Z</dcterms:created>
  <dcterms:modified xsi:type="dcterms:W3CDTF">2020-05-15T16:00:10Z</dcterms:modified>
</cp:coreProperties>
</file>