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31" r:id="rId3"/>
    <p:sldId id="258" r:id="rId4"/>
    <p:sldId id="259" r:id="rId5"/>
    <p:sldId id="260" r:id="rId6"/>
    <p:sldId id="261" r:id="rId7"/>
    <p:sldId id="262" r:id="rId8"/>
    <p:sldId id="263" r:id="rId9"/>
    <p:sldId id="264" r:id="rId10"/>
    <p:sldId id="307" r:id="rId11"/>
    <p:sldId id="265" r:id="rId12"/>
    <p:sldId id="266" r:id="rId13"/>
    <p:sldId id="267" r:id="rId14"/>
    <p:sldId id="306" r:id="rId15"/>
    <p:sldId id="305"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332" r:id="rId35"/>
    <p:sldId id="333" r:id="rId36"/>
    <p:sldId id="334" r:id="rId37"/>
    <p:sldId id="335" r:id="rId38"/>
    <p:sldId id="336" r:id="rId39"/>
    <p:sldId id="337" r:id="rId40"/>
    <p:sldId id="308" r:id="rId41"/>
    <p:sldId id="309" r:id="rId42"/>
    <p:sldId id="310" r:id="rId43"/>
    <p:sldId id="311" r:id="rId44"/>
    <p:sldId id="312" r:id="rId45"/>
    <p:sldId id="313" r:id="rId46"/>
    <p:sldId id="314" r:id="rId47"/>
    <p:sldId id="315" r:id="rId48"/>
    <p:sldId id="316" r:id="rId49"/>
    <p:sldId id="317" r:id="rId50"/>
    <p:sldId id="286" r:id="rId51"/>
    <p:sldId id="287" r:id="rId52"/>
    <p:sldId id="288" r:id="rId53"/>
    <p:sldId id="289" r:id="rId54"/>
    <p:sldId id="290" r:id="rId55"/>
    <p:sldId id="291" r:id="rId56"/>
    <p:sldId id="292" r:id="rId57"/>
    <p:sldId id="293" r:id="rId58"/>
    <p:sldId id="294" r:id="rId59"/>
    <p:sldId id="295" r:id="rId60"/>
    <p:sldId id="296" r:id="rId61"/>
    <p:sldId id="297" r:id="rId62"/>
    <p:sldId id="298" r:id="rId63"/>
    <p:sldId id="299" r:id="rId64"/>
    <p:sldId id="300" r:id="rId65"/>
    <p:sldId id="301" r:id="rId66"/>
    <p:sldId id="302" r:id="rId67"/>
    <p:sldId id="303" r:id="rId68"/>
    <p:sldId id="304" r:id="rId69"/>
    <p:sldId id="318" r:id="rId70"/>
    <p:sldId id="319" r:id="rId71"/>
    <p:sldId id="320" r:id="rId72"/>
    <p:sldId id="321" r:id="rId73"/>
    <p:sldId id="322" r:id="rId74"/>
    <p:sldId id="323" r:id="rId75"/>
    <p:sldId id="324" r:id="rId76"/>
    <p:sldId id="325" r:id="rId77"/>
    <p:sldId id="326"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E83D36-87D7-4C86-8DFA-03A948EAE8C2}"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E83D36-87D7-4C86-8DFA-03A948EAE8C2}"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E83D36-87D7-4C86-8DFA-03A948EAE8C2}"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E83D36-87D7-4C86-8DFA-03A948EAE8C2}"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E83D36-87D7-4C86-8DFA-03A948EAE8C2}"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E83D36-87D7-4C86-8DFA-03A948EAE8C2}"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E83D36-87D7-4C86-8DFA-03A948EAE8C2}"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E83D36-87D7-4C86-8DFA-03A948EAE8C2}"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E83D36-87D7-4C86-8DFA-03A948EAE8C2}"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E83D36-87D7-4C86-8DFA-03A948EAE8C2}"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E83D36-87D7-4C86-8DFA-03A948EAE8C2}"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FD3953-E762-4028-BE83-8B583A56052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E83D36-87D7-4C86-8DFA-03A948EAE8C2}" type="datetimeFigureOut">
              <a:rPr lang="en-US" smtClean="0"/>
              <a:pPr/>
              <a:t>5/15/2020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D3953-E762-4028-BE83-8B583A56052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838200"/>
            <a:ext cx="8305800" cy="5562600"/>
          </a:xfrm>
        </p:spPr>
        <p:txBody>
          <a:bodyPr>
            <a:normAutofit/>
          </a:bodyPr>
          <a:lstStyle/>
          <a:p>
            <a:r>
              <a:rPr lang="en-US" sz="4400" i="1" dirty="0" smtClean="0">
                <a:solidFill>
                  <a:schemeClr val="tx1"/>
                </a:solidFill>
              </a:rPr>
              <a:t>Chapter #1</a:t>
            </a:r>
          </a:p>
          <a:p>
            <a:endParaRPr lang="en-US" sz="4400" b="1" i="1" dirty="0" smtClean="0">
              <a:solidFill>
                <a:schemeClr val="tx1"/>
              </a:solidFill>
              <a:latin typeface="Nyala" pitchFamily="2" charset="0"/>
            </a:endParaRPr>
          </a:p>
          <a:p>
            <a:r>
              <a:rPr lang="en-US" sz="2800" b="1" i="1" dirty="0" smtClean="0">
                <a:solidFill>
                  <a:schemeClr val="tx1"/>
                </a:solidFill>
                <a:latin typeface="Nyala" pitchFamily="2" charset="0"/>
              </a:rPr>
              <a:t>AN OVERVIEW OF MICROPROCESSORS AND ASSEMBLY LANGUAGE PROGRAMMING.</a:t>
            </a:r>
          </a:p>
          <a:p>
            <a:endParaRPr lang="en-US" sz="2800" i="1" dirty="0">
              <a:solidFill>
                <a:schemeClr val="tx1"/>
              </a:solidFill>
              <a:latin typeface="Nyala"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r>
              <a:rPr lang="en-US" sz="2400" b="1" i="1" dirty="0" smtClean="0">
                <a:solidFill>
                  <a:schemeClr val="tx1"/>
                </a:solidFill>
                <a:latin typeface="Nyala" pitchFamily="2" charset="0"/>
              </a:rPr>
              <a:t>Instruction cycle in CPU</a:t>
            </a:r>
          </a:p>
          <a:p>
            <a:pPr marL="514350" indent="-514350" algn="l">
              <a:buFont typeface="+mj-lt"/>
              <a:buAutoNum type="romanUcPeriod"/>
            </a:pPr>
            <a:r>
              <a:rPr lang="en-US" sz="2400" dirty="0" smtClean="0">
                <a:solidFill>
                  <a:schemeClr val="tx1"/>
                </a:solidFill>
                <a:latin typeface="Nyala" pitchFamily="2" charset="0"/>
              </a:rPr>
              <a:t>Read an Instruction</a:t>
            </a:r>
          </a:p>
          <a:p>
            <a:pPr marL="514350" indent="-514350" algn="l">
              <a:buFont typeface="+mj-lt"/>
              <a:buAutoNum type="romanUcPeriod"/>
            </a:pPr>
            <a:r>
              <a:rPr lang="en-US" sz="2400" dirty="0" smtClean="0">
                <a:solidFill>
                  <a:schemeClr val="tx1"/>
                </a:solidFill>
                <a:latin typeface="Nyala" pitchFamily="2" charset="0"/>
              </a:rPr>
              <a:t>Decode the instruction</a:t>
            </a:r>
          </a:p>
          <a:p>
            <a:pPr marL="514350" indent="-514350" algn="l">
              <a:buFont typeface="+mj-lt"/>
              <a:buAutoNum type="romanUcPeriod"/>
            </a:pPr>
            <a:r>
              <a:rPr lang="en-US" sz="2400" dirty="0" smtClean="0">
                <a:solidFill>
                  <a:schemeClr val="tx1"/>
                </a:solidFill>
                <a:latin typeface="Nyala" pitchFamily="2" charset="0"/>
              </a:rPr>
              <a:t>Find the address of operand</a:t>
            </a:r>
          </a:p>
          <a:p>
            <a:pPr marL="514350" indent="-514350" algn="l">
              <a:buFont typeface="+mj-lt"/>
              <a:buAutoNum type="romanUcPeriod"/>
            </a:pPr>
            <a:r>
              <a:rPr lang="en-US" sz="2400" dirty="0" smtClean="0">
                <a:solidFill>
                  <a:schemeClr val="tx1"/>
                </a:solidFill>
                <a:latin typeface="Nyala" pitchFamily="2" charset="0"/>
              </a:rPr>
              <a:t>Retrieve an operand</a:t>
            </a:r>
          </a:p>
          <a:p>
            <a:pPr marL="514350" indent="-514350" algn="l">
              <a:buFont typeface="+mj-lt"/>
              <a:buAutoNum type="romanUcPeriod"/>
            </a:pPr>
            <a:r>
              <a:rPr lang="en-US" sz="2400" dirty="0" smtClean="0">
                <a:solidFill>
                  <a:schemeClr val="tx1"/>
                </a:solidFill>
                <a:latin typeface="Nyala" pitchFamily="2" charset="0"/>
              </a:rPr>
              <a:t>Perform desired operation</a:t>
            </a:r>
          </a:p>
          <a:p>
            <a:pPr marL="514350" indent="-514350" algn="l">
              <a:buFont typeface="+mj-lt"/>
              <a:buAutoNum type="romanUcPeriod"/>
            </a:pPr>
            <a:r>
              <a:rPr lang="en-US" sz="2400" dirty="0" smtClean="0">
                <a:solidFill>
                  <a:schemeClr val="tx1"/>
                </a:solidFill>
                <a:latin typeface="Nyala" pitchFamily="2" charset="0"/>
              </a:rPr>
              <a:t>Find the address of destination</a:t>
            </a:r>
          </a:p>
          <a:p>
            <a:pPr marL="514350" indent="-514350" algn="l">
              <a:buFont typeface="+mj-lt"/>
              <a:buAutoNum type="romanUcPeriod"/>
            </a:pPr>
            <a:r>
              <a:rPr lang="en-US" sz="2400" dirty="0" smtClean="0">
                <a:solidFill>
                  <a:schemeClr val="tx1"/>
                </a:solidFill>
                <a:latin typeface="Nyala" pitchFamily="2" charset="0"/>
              </a:rPr>
              <a:t>Store the result into the destination.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r>
              <a:rPr lang="en-US" sz="2400" dirty="0" smtClean="0">
                <a:solidFill>
                  <a:schemeClr val="tx1"/>
                </a:solidFill>
                <a:latin typeface="Nyala" pitchFamily="2" charset="0"/>
              </a:rPr>
              <a:t>Block diagram of a computer with the microprocessor as a CPU </a:t>
            </a:r>
          </a:p>
        </p:txBody>
      </p:sp>
      <p:pic>
        <p:nvPicPr>
          <p:cNvPr id="2050" name="Picture 2"/>
          <p:cNvPicPr>
            <a:picLocks noChangeAspect="1" noChangeArrowheads="1"/>
          </p:cNvPicPr>
          <p:nvPr/>
        </p:nvPicPr>
        <p:blipFill>
          <a:blip r:embed="rId2" cstate="print"/>
          <a:srcRect/>
          <a:stretch>
            <a:fillRect/>
          </a:stretch>
        </p:blipFill>
        <p:spPr bwMode="auto">
          <a:xfrm>
            <a:off x="914400" y="533400"/>
            <a:ext cx="6934200" cy="3810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solidFill>
                  <a:schemeClr val="tx1"/>
                </a:solidFill>
                <a:latin typeface="Nyala" pitchFamily="2" charset="0"/>
              </a:rPr>
              <a:t>Block diagram of a microcontroller </a:t>
            </a:r>
          </a:p>
        </p:txBody>
      </p:sp>
      <p:pic>
        <p:nvPicPr>
          <p:cNvPr id="3074" name="Picture 2"/>
          <p:cNvPicPr>
            <a:picLocks noChangeAspect="1" noChangeArrowheads="1"/>
          </p:cNvPicPr>
          <p:nvPr/>
        </p:nvPicPr>
        <p:blipFill>
          <a:blip r:embed="rId2" cstate="print"/>
          <a:srcRect/>
          <a:stretch>
            <a:fillRect/>
          </a:stretch>
        </p:blipFill>
        <p:spPr bwMode="auto">
          <a:xfrm>
            <a:off x="1143000" y="533400"/>
            <a:ext cx="6172200" cy="41148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r>
              <a:rPr lang="en-US" sz="2400" b="1" i="1" dirty="0" smtClean="0">
                <a:solidFill>
                  <a:schemeClr val="tx1"/>
                </a:solidFill>
                <a:latin typeface="Nyala" pitchFamily="2" charset="0"/>
              </a:rPr>
              <a:t>Applications of Microcontrollers</a:t>
            </a:r>
          </a:p>
          <a:p>
            <a:pPr algn="l"/>
            <a:r>
              <a:rPr lang="en-US" sz="2400" dirty="0" smtClean="0">
                <a:solidFill>
                  <a:schemeClr val="tx1"/>
                </a:solidFill>
                <a:latin typeface="Nyala" pitchFamily="2" charset="0"/>
              </a:rPr>
              <a:t>Microcontrollers are widely used in various different devices such as −</a:t>
            </a:r>
          </a:p>
          <a:p>
            <a:pPr marL="514350" indent="-514350" algn="l">
              <a:buFont typeface="+mj-lt"/>
              <a:buAutoNum type="romanLcPeriod"/>
            </a:pPr>
            <a:r>
              <a:rPr lang="en-US" sz="2400" dirty="0" smtClean="0">
                <a:solidFill>
                  <a:schemeClr val="tx1"/>
                </a:solidFill>
                <a:latin typeface="Nyala" pitchFamily="2" charset="0"/>
              </a:rPr>
              <a:t>Light sensing and controlling devices like LED.</a:t>
            </a:r>
          </a:p>
          <a:p>
            <a:pPr marL="514350" indent="-514350" algn="l">
              <a:buFont typeface="+mj-lt"/>
              <a:buAutoNum type="romanLcPeriod"/>
            </a:pPr>
            <a:r>
              <a:rPr lang="en-US" sz="2400" dirty="0" smtClean="0">
                <a:solidFill>
                  <a:schemeClr val="tx1"/>
                </a:solidFill>
                <a:latin typeface="Nyala" pitchFamily="2" charset="0"/>
              </a:rPr>
              <a:t>Temperature sensing and controlling devices like microwave oven, chimneys.</a:t>
            </a:r>
          </a:p>
          <a:p>
            <a:pPr marL="514350" indent="-514350" algn="l">
              <a:buFont typeface="+mj-lt"/>
              <a:buAutoNum type="romanLcPeriod"/>
            </a:pPr>
            <a:r>
              <a:rPr lang="en-US" sz="2400" dirty="0" smtClean="0">
                <a:solidFill>
                  <a:schemeClr val="tx1"/>
                </a:solidFill>
                <a:latin typeface="Nyala" pitchFamily="2" charset="0"/>
              </a:rPr>
              <a:t>Fire detection and safety devices like Fire alarm.</a:t>
            </a:r>
          </a:p>
          <a:p>
            <a:pPr marL="514350" indent="-514350" algn="l">
              <a:buFont typeface="+mj-lt"/>
              <a:buAutoNum type="romanLcPeriod"/>
            </a:pPr>
            <a:r>
              <a:rPr lang="en-US" sz="2400" dirty="0" smtClean="0">
                <a:solidFill>
                  <a:schemeClr val="tx1"/>
                </a:solidFill>
                <a:latin typeface="Nyala" pitchFamily="2" charset="0"/>
              </a:rPr>
              <a:t>Measuring devices like Volt Meter.</a:t>
            </a:r>
            <a:endParaRPr lang="en-US" sz="2400" dirty="0">
              <a:solidFill>
                <a:schemeClr val="tx1"/>
              </a:solidFill>
              <a:latin typeface="Nyala" pitchFamily="2"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r>
              <a:rPr lang="en-US" sz="2400" dirty="0" smtClean="0">
                <a:solidFill>
                  <a:schemeClr val="tx1"/>
                </a:solidFill>
                <a:latin typeface="Nyala" pitchFamily="2" charset="0"/>
              </a:rPr>
              <a:t>Difference between Microprocessor and Microcontroller</a:t>
            </a:r>
          </a:p>
          <a:p>
            <a:endParaRPr lang="en-US" sz="2400" dirty="0">
              <a:solidFill>
                <a:schemeClr val="tx1"/>
              </a:solidFill>
              <a:latin typeface="Nyala" pitchFamily="2" charset="0"/>
            </a:endParaRPr>
          </a:p>
        </p:txBody>
      </p:sp>
      <p:graphicFrame>
        <p:nvGraphicFramePr>
          <p:cNvPr id="4" name="Table 3"/>
          <p:cNvGraphicFramePr>
            <a:graphicFrameLocks noGrp="1"/>
          </p:cNvGraphicFramePr>
          <p:nvPr/>
        </p:nvGraphicFramePr>
        <p:xfrm>
          <a:off x="457200" y="990600"/>
          <a:ext cx="8153400" cy="5592290"/>
        </p:xfrm>
        <a:graphic>
          <a:graphicData uri="http://schemas.openxmlformats.org/drawingml/2006/table">
            <a:tbl>
              <a:tblPr/>
              <a:tblGrid>
                <a:gridCol w="3869203"/>
                <a:gridCol w="4284197"/>
              </a:tblGrid>
              <a:tr h="508001">
                <a:tc>
                  <a:txBody>
                    <a:bodyPr/>
                    <a:lstStyle/>
                    <a:p>
                      <a:pPr algn="ctr" fontAlgn="t"/>
                      <a:r>
                        <a:rPr lang="en-US" sz="2400" dirty="0">
                          <a:latin typeface="Nyala" pitchFamily="2" charset="0"/>
                        </a:rPr>
                        <a:t>Microcontroller</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c>
                  <a:txBody>
                    <a:bodyPr/>
                    <a:lstStyle/>
                    <a:p>
                      <a:pPr algn="ctr" fontAlgn="t"/>
                      <a:r>
                        <a:rPr lang="en-US" sz="2400">
                          <a:latin typeface="Nyala" pitchFamily="2" charset="0"/>
                        </a:rPr>
                        <a:t>Microprocessor</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r>
              <a:tr h="1161143">
                <a:tc>
                  <a:txBody>
                    <a:bodyPr/>
                    <a:lstStyle/>
                    <a:p>
                      <a:pPr fontAlgn="t"/>
                      <a:r>
                        <a:rPr lang="en-US" sz="2400" dirty="0">
                          <a:latin typeface="Nyala" pitchFamily="2" charset="0"/>
                        </a:rPr>
                        <a:t>Microcontrollers are used to execute a single task within an application.</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2400">
                          <a:latin typeface="Nyala" pitchFamily="2" charset="0"/>
                        </a:rPr>
                        <a:t>Microprocessors are used for big applications.</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834571">
                <a:tc>
                  <a:txBody>
                    <a:bodyPr/>
                    <a:lstStyle/>
                    <a:p>
                      <a:pPr fontAlgn="t"/>
                      <a:r>
                        <a:rPr lang="en-US" sz="2400" dirty="0">
                          <a:latin typeface="Nyala" pitchFamily="2" charset="0"/>
                        </a:rPr>
                        <a:t>Its designing and hardware cost is low.</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2400">
                          <a:latin typeface="Nyala" pitchFamily="2" charset="0"/>
                        </a:rPr>
                        <a:t>Its designing and hardware cost is high.</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508001">
                <a:tc>
                  <a:txBody>
                    <a:bodyPr/>
                    <a:lstStyle/>
                    <a:p>
                      <a:pPr fontAlgn="t"/>
                      <a:r>
                        <a:rPr lang="en-US" sz="2400">
                          <a:latin typeface="Nyala" pitchFamily="2" charset="0"/>
                        </a:rPr>
                        <a:t>Easy to replace.</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2400">
                          <a:latin typeface="Nyala" pitchFamily="2" charset="0"/>
                        </a:rPr>
                        <a:t>Not so easy to replace.</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1161143">
                <a:tc>
                  <a:txBody>
                    <a:bodyPr/>
                    <a:lstStyle/>
                    <a:p>
                      <a:pPr fontAlgn="t"/>
                      <a:r>
                        <a:rPr lang="en-US" sz="2400">
                          <a:latin typeface="Nyala" pitchFamily="2" charset="0"/>
                        </a:rPr>
                        <a:t>It is built with CMOS technology, which requires less power to operate.</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2400">
                          <a:latin typeface="Nyala" pitchFamily="2" charset="0"/>
                        </a:rPr>
                        <a:t>Its power consumption is high because it has to control the entire system.</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1161143">
                <a:tc>
                  <a:txBody>
                    <a:bodyPr/>
                    <a:lstStyle/>
                    <a:p>
                      <a:pPr fontAlgn="t"/>
                      <a:r>
                        <a:rPr lang="en-US" sz="2400">
                          <a:latin typeface="Nyala" pitchFamily="2" charset="0"/>
                        </a:rPr>
                        <a:t>It consists of CPU, RAM, ROM, I/O ports.</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2400" dirty="0">
                          <a:latin typeface="Nyala" pitchFamily="2" charset="0"/>
                        </a:rPr>
                        <a:t>It doesn’t consist of RAM, ROM, I/O ports. It uses its pins to interface to peripheral devices.</a:t>
                      </a:r>
                    </a:p>
                  </a:txBody>
                  <a:tcPr marL="69116" marR="69116" marT="69116" marB="6911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fontScale="92500" lnSpcReduction="10000"/>
          </a:bodyPr>
          <a:lstStyle/>
          <a:p>
            <a:pPr algn="l"/>
            <a:r>
              <a:rPr lang="en-US" sz="2400" b="1" dirty="0" smtClean="0">
                <a:solidFill>
                  <a:schemeClr val="tx1"/>
                </a:solidFill>
                <a:latin typeface="Nyala" pitchFamily="2" charset="0"/>
              </a:rPr>
              <a:t>A Simple Program</a:t>
            </a:r>
          </a:p>
          <a:p>
            <a:pPr marL="457200" indent="-457200" algn="l">
              <a:buFont typeface="Wingdings" pitchFamily="2" charset="2"/>
              <a:buChar char="Ø"/>
            </a:pPr>
            <a:r>
              <a:rPr lang="en-US" sz="2400" dirty="0" smtClean="0">
                <a:solidFill>
                  <a:schemeClr val="tx1"/>
                </a:solidFill>
                <a:latin typeface="Nyala" pitchFamily="2" charset="0"/>
              </a:rPr>
              <a:t>A program is a sequence or series of very simple commands or instructions. </a:t>
            </a:r>
          </a:p>
          <a:p>
            <a:pPr marL="457200" indent="-457200" algn="l">
              <a:buFont typeface="Wingdings" pitchFamily="2" charset="2"/>
              <a:buChar char="Ø"/>
            </a:pPr>
            <a:r>
              <a:rPr lang="en-US" sz="2400" dirty="0" smtClean="0">
                <a:solidFill>
                  <a:schemeClr val="tx1"/>
                </a:solidFill>
                <a:latin typeface="Nyala" pitchFamily="2" charset="0"/>
              </a:rPr>
              <a:t>A real world example program might be the problem of crossing a busy street. </a:t>
            </a:r>
          </a:p>
          <a:p>
            <a:pPr algn="l"/>
            <a:r>
              <a:rPr lang="en-US" sz="2400" dirty="0" smtClean="0">
                <a:solidFill>
                  <a:schemeClr val="tx1"/>
                </a:solidFill>
                <a:latin typeface="Nyala" pitchFamily="2" charset="0"/>
              </a:rPr>
              <a:t>–Step 1: Walk up to the traffic lights and stop. </a:t>
            </a:r>
          </a:p>
          <a:p>
            <a:pPr algn="l"/>
            <a:r>
              <a:rPr lang="en-US" sz="2400" dirty="0" smtClean="0">
                <a:solidFill>
                  <a:schemeClr val="tx1"/>
                </a:solidFill>
                <a:latin typeface="Nyala" pitchFamily="2" charset="0"/>
              </a:rPr>
              <a:t>–Step 2: Look at the traffic light. </a:t>
            </a:r>
          </a:p>
          <a:p>
            <a:pPr algn="l"/>
            <a:r>
              <a:rPr lang="en-US" sz="2400" dirty="0" smtClean="0">
                <a:solidFill>
                  <a:schemeClr val="tx1"/>
                </a:solidFill>
                <a:latin typeface="Nyala" pitchFamily="2" charset="0"/>
              </a:rPr>
              <a:t>–Step 3: Is your light green? </a:t>
            </a:r>
          </a:p>
          <a:p>
            <a:pPr algn="l"/>
            <a:r>
              <a:rPr lang="en-US" sz="2400" dirty="0" smtClean="0">
                <a:solidFill>
                  <a:schemeClr val="tx1"/>
                </a:solidFill>
                <a:latin typeface="Nyala" pitchFamily="2" charset="0"/>
              </a:rPr>
              <a:t>–Step 4: If the light is red, </a:t>
            </a:r>
            <a:r>
              <a:rPr lang="en-US" sz="2400" dirty="0" err="1" smtClean="0">
                <a:solidFill>
                  <a:schemeClr val="tx1"/>
                </a:solidFill>
                <a:latin typeface="Nyala" pitchFamily="2" charset="0"/>
              </a:rPr>
              <a:t>goto</a:t>
            </a:r>
            <a:r>
              <a:rPr lang="en-US" sz="2400" dirty="0" smtClean="0">
                <a:solidFill>
                  <a:schemeClr val="tx1"/>
                </a:solidFill>
                <a:latin typeface="Nyala" pitchFamily="2" charset="0"/>
              </a:rPr>
              <a:t> step 2. (otherwise continue to step 5) </a:t>
            </a:r>
          </a:p>
          <a:p>
            <a:pPr algn="l"/>
            <a:r>
              <a:rPr lang="en-US" sz="2400" dirty="0" smtClean="0">
                <a:solidFill>
                  <a:schemeClr val="tx1"/>
                </a:solidFill>
                <a:latin typeface="Nyala" pitchFamily="2" charset="0"/>
              </a:rPr>
              <a:t>–Step 5: Look to the left. </a:t>
            </a:r>
          </a:p>
          <a:p>
            <a:pPr algn="l"/>
            <a:r>
              <a:rPr lang="en-US" sz="2400" dirty="0" smtClean="0">
                <a:solidFill>
                  <a:schemeClr val="tx1"/>
                </a:solidFill>
                <a:latin typeface="Nyala" pitchFamily="2" charset="0"/>
              </a:rPr>
              <a:t>–Step 6: Are there cars still passing by? </a:t>
            </a:r>
          </a:p>
          <a:p>
            <a:pPr algn="l"/>
            <a:r>
              <a:rPr lang="en-US" sz="2400" dirty="0" smtClean="0">
                <a:solidFill>
                  <a:schemeClr val="tx1"/>
                </a:solidFill>
                <a:latin typeface="Nyala" pitchFamily="2" charset="0"/>
              </a:rPr>
              <a:t>–Step 7: If yes, </a:t>
            </a:r>
            <a:r>
              <a:rPr lang="en-US" sz="2400" dirty="0" err="1" smtClean="0">
                <a:solidFill>
                  <a:schemeClr val="tx1"/>
                </a:solidFill>
                <a:latin typeface="Nyala" pitchFamily="2" charset="0"/>
              </a:rPr>
              <a:t>goto</a:t>
            </a:r>
            <a:r>
              <a:rPr lang="en-US" sz="2400" dirty="0" smtClean="0">
                <a:solidFill>
                  <a:schemeClr val="tx1"/>
                </a:solidFill>
                <a:latin typeface="Nyala" pitchFamily="2" charset="0"/>
              </a:rPr>
              <a:t> step 5. (otherwise continue to step 8). </a:t>
            </a:r>
          </a:p>
          <a:p>
            <a:pPr algn="l"/>
            <a:r>
              <a:rPr lang="en-US" sz="2400" dirty="0" smtClean="0">
                <a:solidFill>
                  <a:schemeClr val="tx1"/>
                </a:solidFill>
                <a:latin typeface="Nyala" pitchFamily="2" charset="0"/>
              </a:rPr>
              <a:t>–Step 8: Look to the right. </a:t>
            </a:r>
          </a:p>
          <a:p>
            <a:pPr algn="l"/>
            <a:r>
              <a:rPr lang="en-US" sz="2400" dirty="0" smtClean="0">
                <a:solidFill>
                  <a:schemeClr val="tx1"/>
                </a:solidFill>
                <a:latin typeface="Nyala" pitchFamily="2" charset="0"/>
              </a:rPr>
              <a:t>–Step 9: Are there cars still passing by? (there shouldn't be any by now, but, you never know!) </a:t>
            </a:r>
          </a:p>
          <a:p>
            <a:pPr algn="l"/>
            <a:r>
              <a:rPr lang="en-US" sz="2400" dirty="0" smtClean="0">
                <a:solidFill>
                  <a:schemeClr val="tx1"/>
                </a:solidFill>
                <a:latin typeface="Nyala" pitchFamily="2" charset="0"/>
              </a:rPr>
              <a:t>–Step 10: If yes, </a:t>
            </a:r>
            <a:r>
              <a:rPr lang="en-US" sz="2400" dirty="0" err="1" smtClean="0">
                <a:solidFill>
                  <a:schemeClr val="tx1"/>
                </a:solidFill>
                <a:latin typeface="Nyala" pitchFamily="2" charset="0"/>
              </a:rPr>
              <a:t>goto</a:t>
            </a:r>
            <a:r>
              <a:rPr lang="en-US" sz="2400" dirty="0" smtClean="0">
                <a:solidFill>
                  <a:schemeClr val="tx1"/>
                </a:solidFill>
                <a:latin typeface="Nyala" pitchFamily="2" charset="0"/>
              </a:rPr>
              <a:t> step 8. (otherwise continue to step 11) </a:t>
            </a:r>
          </a:p>
          <a:p>
            <a:pPr algn="l"/>
            <a:r>
              <a:rPr lang="en-US" sz="2400" dirty="0" smtClean="0">
                <a:solidFill>
                  <a:schemeClr val="tx1"/>
                </a:solidFill>
                <a:latin typeface="Nyala" pitchFamily="2" charset="0"/>
              </a:rPr>
              <a:t>–Step 11: Proceed across the street, carefully!! .</a:t>
            </a:r>
          </a:p>
          <a:p>
            <a:pPr algn="l"/>
            <a:endParaRPr lang="en-US" sz="2400" dirty="0" smtClean="0">
              <a:solidFill>
                <a:schemeClr val="tx1"/>
              </a:solidFill>
              <a:latin typeface="Nyala"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pPr algn="l"/>
            <a:r>
              <a:rPr lang="en-US" sz="2400" dirty="0" smtClean="0">
                <a:solidFill>
                  <a:schemeClr val="tx1"/>
                </a:solidFill>
                <a:latin typeface="Nyala" pitchFamily="2" charset="0"/>
              </a:rPr>
              <a:t>Now this may seem childish at first glance, but this is exactly what you do every time you cross a busy street, that has a traffic light.</a:t>
            </a:r>
          </a:p>
          <a:p>
            <a:pPr algn="l"/>
            <a:r>
              <a:rPr lang="en-US" sz="2400" dirty="0" smtClean="0">
                <a:solidFill>
                  <a:schemeClr val="tx1"/>
                </a:solidFill>
                <a:latin typeface="Nyala" pitchFamily="2" charset="0"/>
              </a:rPr>
              <a:t>•This is also exactly how you would tell a MPU to cross the street, if one could. </a:t>
            </a:r>
          </a:p>
          <a:p>
            <a:pPr algn="l"/>
            <a:r>
              <a:rPr lang="en-US" sz="2400" dirty="0" smtClean="0">
                <a:solidFill>
                  <a:schemeClr val="tx1"/>
                </a:solidFill>
                <a:latin typeface="Nyala" pitchFamily="2" charset="0"/>
              </a:rPr>
              <a:t>•This is what I mean by a sequence or series of very simple steps. </a:t>
            </a:r>
          </a:p>
          <a:p>
            <a:pPr algn="l"/>
            <a:r>
              <a:rPr lang="en-US" sz="2400" dirty="0" smtClean="0">
                <a:solidFill>
                  <a:schemeClr val="tx1"/>
                </a:solidFill>
                <a:latin typeface="Nyala" pitchFamily="2" charset="0"/>
              </a:rPr>
              <a:t>•Taken as a whole, the steps lead you cross a busy intersection, which, if a computer did it, would seem very intelligent.</a:t>
            </a:r>
          </a:p>
          <a:p>
            <a:pPr algn="l"/>
            <a:r>
              <a:rPr lang="en-US" sz="2400" dirty="0" smtClean="0">
                <a:solidFill>
                  <a:schemeClr val="tx1"/>
                </a:solidFill>
                <a:latin typeface="Nyala" pitchFamily="2" charset="0"/>
              </a:rPr>
              <a:t>•It is intelligence, people are intelligent. A programmer that programmed these steps into a MPU, would impart that intelligence to the micro.</a:t>
            </a:r>
          </a:p>
          <a:p>
            <a:pPr algn="l"/>
            <a:r>
              <a:rPr lang="en-US" sz="2400" dirty="0" smtClean="0">
                <a:solidFill>
                  <a:schemeClr val="tx1"/>
                </a:solidFill>
                <a:latin typeface="Nyala" pitchFamily="2" charset="0"/>
              </a:rPr>
              <a:t>•The MPU would not, however, in this case, know what to do when it got to the other side, since we didn't tell it.  </a:t>
            </a:r>
          </a:p>
          <a:p>
            <a:pPr algn="l"/>
            <a:r>
              <a:rPr lang="en-US" sz="2400" dirty="0" smtClean="0">
                <a:solidFill>
                  <a:schemeClr val="tx1"/>
                </a:solidFill>
                <a:latin typeface="Nyala" pitchFamily="2" charset="0"/>
              </a:rPr>
              <a:t>In a MPU, the problems are different  but the logical steps to solve the problem are similar, that is, a series of very simple steps, leading to the solution of a larger problem. </a:t>
            </a:r>
          </a:p>
          <a:p>
            <a:pPr algn="l"/>
            <a:endParaRPr lang="en-US" sz="2400" b="1" dirty="0" smtClean="0">
              <a:solidFill>
                <a:schemeClr val="tx1"/>
              </a:solidFill>
              <a:latin typeface="Nyala" pitchFamily="2"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fontScale="92500" lnSpcReduction="10000"/>
          </a:bodyPr>
          <a:lstStyle/>
          <a:p>
            <a:pPr algn="l"/>
            <a:r>
              <a:rPr lang="en-US" sz="2400" dirty="0" smtClean="0">
                <a:solidFill>
                  <a:schemeClr val="tx1"/>
                </a:solidFill>
                <a:latin typeface="Nyala" pitchFamily="2" charset="0"/>
              </a:rPr>
              <a:t>Also notice that since the steps are numbered, 1 through 11, that is the order in which they're executed. </a:t>
            </a:r>
          </a:p>
          <a:p>
            <a:pPr algn="l"/>
            <a:r>
              <a:rPr lang="en-US" sz="2400" dirty="0" smtClean="0">
                <a:solidFill>
                  <a:schemeClr val="tx1"/>
                </a:solidFill>
                <a:latin typeface="Nyala" pitchFamily="2" charset="0"/>
              </a:rPr>
              <a:t>–The Program Counter (PC), in this case, starting with 1 and ending with 11, doing what each one says.</a:t>
            </a:r>
          </a:p>
          <a:p>
            <a:pPr algn="l"/>
            <a:r>
              <a:rPr lang="en-US" sz="2400" dirty="0" smtClean="0">
                <a:solidFill>
                  <a:schemeClr val="tx1"/>
                </a:solidFill>
                <a:latin typeface="Nyala" pitchFamily="2" charset="0"/>
              </a:rPr>
              <a:t>–The PC automatically advances to the next step, after doing what the current step says, unless a </a:t>
            </a:r>
            <a:r>
              <a:rPr lang="en-US" sz="2400" i="1" dirty="0" smtClean="0">
                <a:solidFill>
                  <a:schemeClr val="tx1"/>
                </a:solidFill>
                <a:latin typeface="Nyala" pitchFamily="2" charset="0"/>
              </a:rPr>
              <a:t>branch, or jump, is encountered.</a:t>
            </a:r>
          </a:p>
          <a:p>
            <a:pPr algn="l"/>
            <a:r>
              <a:rPr lang="en-US" sz="2400" dirty="0" smtClean="0">
                <a:solidFill>
                  <a:schemeClr val="tx1"/>
                </a:solidFill>
                <a:latin typeface="Nyala" pitchFamily="2" charset="0"/>
              </a:rPr>
              <a:t>–A branch is an instruction that directs the PC to go to a specific step, </a:t>
            </a:r>
            <a:r>
              <a:rPr lang="en-US" sz="2400" b="1" dirty="0" smtClean="0">
                <a:solidFill>
                  <a:schemeClr val="tx1"/>
                </a:solidFill>
                <a:latin typeface="Nyala" pitchFamily="2" charset="0"/>
              </a:rPr>
              <a:t>other than the next in the sequence. </a:t>
            </a:r>
          </a:p>
          <a:p>
            <a:pPr algn="l"/>
            <a:r>
              <a:rPr lang="en-US" sz="2400" dirty="0" smtClean="0">
                <a:solidFill>
                  <a:schemeClr val="tx1"/>
                </a:solidFill>
                <a:latin typeface="Nyala" pitchFamily="2" charset="0"/>
              </a:rPr>
              <a:t>The point of this lesson is to show how a simple set of instructions can solve a bigger problem.</a:t>
            </a:r>
          </a:p>
          <a:p>
            <a:pPr algn="l"/>
            <a:r>
              <a:rPr lang="en-US" sz="2400" dirty="0" smtClean="0">
                <a:solidFill>
                  <a:schemeClr val="tx1"/>
                </a:solidFill>
                <a:latin typeface="Nyala" pitchFamily="2" charset="0"/>
              </a:rPr>
              <a:t>–Taken as a whole, the solution could appear to be more complicated than any of the separate steps it took to solve it. </a:t>
            </a:r>
          </a:p>
          <a:p>
            <a:pPr algn="l"/>
            <a:r>
              <a:rPr lang="en-US" sz="2400" dirty="0" smtClean="0">
                <a:solidFill>
                  <a:schemeClr val="tx1"/>
                </a:solidFill>
                <a:latin typeface="Nyala" pitchFamily="2" charset="0"/>
              </a:rPr>
              <a:t>•The most difficult problem to be solved in programming a MPU is to define the problem you are trying to solve. </a:t>
            </a:r>
          </a:p>
          <a:p>
            <a:pPr algn="l"/>
            <a:r>
              <a:rPr lang="en-US" sz="2400" dirty="0" smtClean="0">
                <a:solidFill>
                  <a:schemeClr val="tx1"/>
                </a:solidFill>
                <a:latin typeface="Nyala" pitchFamily="2" charset="0"/>
              </a:rPr>
              <a:t>–Sounds silly but I assure you, it's not.</a:t>
            </a:r>
          </a:p>
          <a:p>
            <a:pPr algn="l"/>
            <a:r>
              <a:rPr lang="en-US" sz="2400" dirty="0" smtClean="0">
                <a:solidFill>
                  <a:schemeClr val="tx1"/>
                </a:solidFill>
                <a:latin typeface="Nyala" pitchFamily="2" charset="0"/>
              </a:rPr>
              <a:t>–This is the </a:t>
            </a:r>
            <a:r>
              <a:rPr lang="en-US" sz="2400" i="1" dirty="0" smtClean="0">
                <a:solidFill>
                  <a:schemeClr val="tx1"/>
                </a:solidFill>
                <a:latin typeface="Nyala" pitchFamily="2" charset="0"/>
              </a:rPr>
              <a:t>Logical Thought Process. </a:t>
            </a:r>
          </a:p>
          <a:p>
            <a:pPr algn="l"/>
            <a:r>
              <a:rPr lang="en-US" sz="2400" dirty="0" smtClean="0">
                <a:solidFill>
                  <a:schemeClr val="tx1"/>
                </a:solidFill>
                <a:latin typeface="Nyala" pitchFamily="2" charset="0"/>
              </a:rPr>
              <a:t>–It is having a good understanding of the problem you're trying to solve. </a:t>
            </a:r>
          </a:p>
          <a:p>
            <a:pPr algn="l"/>
            <a:endParaRPr lang="en-US" sz="2400" b="1" dirty="0" smtClean="0">
              <a:solidFill>
                <a:schemeClr val="tx1"/>
              </a:solidFill>
              <a:latin typeface="Nyala" pitchFamily="2"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fontScale="92500" lnSpcReduction="20000"/>
          </a:bodyPr>
          <a:lstStyle/>
          <a:p>
            <a:pPr algn="l"/>
            <a:r>
              <a:rPr lang="en-US" sz="2400" b="1" dirty="0" smtClean="0">
                <a:solidFill>
                  <a:schemeClr val="tx1"/>
                </a:solidFill>
                <a:latin typeface="Nyala" pitchFamily="2" charset="0"/>
              </a:rPr>
              <a:t>Decimal, Binary &amp; Hex</a:t>
            </a:r>
          </a:p>
          <a:p>
            <a:pPr algn="l"/>
            <a:r>
              <a:rPr lang="en-US" sz="2400" dirty="0" smtClean="0">
                <a:solidFill>
                  <a:schemeClr val="tx1"/>
                </a:solidFill>
                <a:latin typeface="Nyala" pitchFamily="2" charset="0"/>
              </a:rPr>
              <a:t>The microprocessor operates in binary digits, 0 and 1, also known as bits. </a:t>
            </a:r>
          </a:p>
          <a:p>
            <a:pPr algn="l"/>
            <a:r>
              <a:rPr lang="en-US" sz="2400" dirty="0" smtClean="0">
                <a:solidFill>
                  <a:schemeClr val="tx1"/>
                </a:solidFill>
                <a:latin typeface="Nyala" pitchFamily="2" charset="0"/>
              </a:rPr>
              <a:t>–Bit is an abbreviation for the term binary digit. </a:t>
            </a:r>
          </a:p>
          <a:p>
            <a:pPr algn="l"/>
            <a:r>
              <a:rPr lang="en-US" sz="2400" dirty="0" smtClean="0">
                <a:solidFill>
                  <a:schemeClr val="tx1"/>
                </a:solidFill>
                <a:latin typeface="Nyala" pitchFamily="2" charset="0"/>
              </a:rPr>
              <a:t>–These digits are represented in terms of electrical voltages in the machine: Generally, 0 represents low voltage level, and 1 represents high voltage level. </a:t>
            </a:r>
          </a:p>
          <a:p>
            <a:pPr algn="l"/>
            <a:r>
              <a:rPr lang="en-US" sz="2400" dirty="0" smtClean="0">
                <a:solidFill>
                  <a:schemeClr val="tx1"/>
                </a:solidFill>
                <a:latin typeface="Nyala" pitchFamily="2" charset="0"/>
              </a:rPr>
              <a:t>•Each MPU recognizes and processes a group of bits called the word.</a:t>
            </a:r>
          </a:p>
          <a:p>
            <a:pPr algn="l"/>
            <a:r>
              <a:rPr lang="en-US" sz="2400" dirty="0" smtClean="0">
                <a:solidFill>
                  <a:schemeClr val="tx1"/>
                </a:solidFill>
                <a:latin typeface="Nyala" pitchFamily="2" charset="0"/>
              </a:rPr>
              <a:t>–A word is a group of bits the computer recognizes and processes at a time.</a:t>
            </a:r>
          </a:p>
          <a:p>
            <a:pPr algn="l"/>
            <a:r>
              <a:rPr lang="en-US" sz="2400" dirty="0" smtClean="0">
                <a:solidFill>
                  <a:schemeClr val="tx1"/>
                </a:solidFill>
                <a:latin typeface="Nyala" pitchFamily="2" charset="0"/>
              </a:rPr>
              <a:t>•MPUs are classified according to their word length.</a:t>
            </a:r>
          </a:p>
          <a:p>
            <a:pPr algn="l"/>
            <a:r>
              <a:rPr lang="en-US" sz="2400" dirty="0" smtClean="0">
                <a:solidFill>
                  <a:schemeClr val="tx1"/>
                </a:solidFill>
                <a:latin typeface="Nyala" pitchFamily="2" charset="0"/>
              </a:rPr>
              <a:t>–For example, a processor with an 8-bit word is known as an 8-bit microprocessor, and a processor with a 32-bit word is known as a 32-bit microprocessor.  </a:t>
            </a:r>
          </a:p>
          <a:p>
            <a:pPr algn="l"/>
            <a:r>
              <a:rPr lang="en-US" sz="2400" b="1" dirty="0" smtClean="0">
                <a:solidFill>
                  <a:schemeClr val="tx1"/>
                </a:solidFill>
                <a:latin typeface="Nyala" pitchFamily="2" charset="0"/>
              </a:rPr>
              <a:t>All numbering systems follow the same rules. </a:t>
            </a:r>
          </a:p>
          <a:p>
            <a:pPr algn="l"/>
            <a:r>
              <a:rPr lang="en-US" sz="2400" dirty="0" smtClean="0">
                <a:solidFill>
                  <a:schemeClr val="tx1"/>
                </a:solidFill>
                <a:latin typeface="Nyala" pitchFamily="2" charset="0"/>
              </a:rPr>
              <a:t>•Decimal is Base 10, Binary is Base 2, and Hex(</a:t>
            </a:r>
            <a:r>
              <a:rPr lang="en-US" sz="2400" dirty="0" err="1" smtClean="0">
                <a:solidFill>
                  <a:schemeClr val="tx1"/>
                </a:solidFill>
                <a:latin typeface="Nyala" pitchFamily="2" charset="0"/>
              </a:rPr>
              <a:t>adecimal</a:t>
            </a:r>
            <a:r>
              <a:rPr lang="en-US" sz="2400" dirty="0" smtClean="0">
                <a:solidFill>
                  <a:schemeClr val="tx1"/>
                </a:solidFill>
                <a:latin typeface="Nyala" pitchFamily="2" charset="0"/>
              </a:rPr>
              <a:t>) is Base 16.</a:t>
            </a:r>
          </a:p>
          <a:p>
            <a:pPr algn="l"/>
            <a:r>
              <a:rPr lang="en-US" sz="2400" dirty="0" smtClean="0">
                <a:solidFill>
                  <a:schemeClr val="tx1"/>
                </a:solidFill>
                <a:latin typeface="Nyala" pitchFamily="2" charset="0"/>
              </a:rPr>
              <a:t>•The base of a system refers to how many possible numbers can be in each digit position. </a:t>
            </a:r>
          </a:p>
          <a:p>
            <a:pPr algn="l"/>
            <a:r>
              <a:rPr lang="en-US" sz="2400" dirty="0" smtClean="0">
                <a:solidFill>
                  <a:schemeClr val="tx1"/>
                </a:solidFill>
                <a:latin typeface="Nyala" pitchFamily="2" charset="0"/>
              </a:rPr>
              <a:t>–In decimal, a single digit number is 0 through 9. </a:t>
            </a:r>
          </a:p>
          <a:p>
            <a:pPr algn="l"/>
            <a:r>
              <a:rPr lang="en-US" sz="2400" dirty="0" smtClean="0">
                <a:solidFill>
                  <a:schemeClr val="tx1"/>
                </a:solidFill>
                <a:latin typeface="Nyala" pitchFamily="2" charset="0"/>
              </a:rPr>
              <a:t>–In binary a single digit number is 0 or 1. </a:t>
            </a:r>
          </a:p>
          <a:p>
            <a:pPr algn="l"/>
            <a:r>
              <a:rPr lang="en-US" sz="2400" dirty="0" smtClean="0">
                <a:solidFill>
                  <a:schemeClr val="tx1"/>
                </a:solidFill>
                <a:latin typeface="Nyala" pitchFamily="2" charset="0"/>
              </a:rPr>
              <a:t>–In hex a single digit number is 0 through 9, A,B,C,D,E, and F. </a:t>
            </a:r>
          </a:p>
          <a:p>
            <a:pPr algn="l"/>
            <a:endParaRPr lang="en-US" sz="2400" b="1" dirty="0" smtClean="0">
              <a:solidFill>
                <a:schemeClr val="tx1"/>
              </a:solidFill>
              <a:latin typeface="Nyala" pitchFamily="2"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fontScale="92500" lnSpcReduction="20000"/>
          </a:bodyPr>
          <a:lstStyle/>
          <a:p>
            <a:pPr algn="l"/>
            <a:r>
              <a:rPr lang="en-US" sz="2400" b="1" dirty="0" smtClean="0">
                <a:solidFill>
                  <a:schemeClr val="tx1"/>
                </a:solidFill>
                <a:latin typeface="Nyala" pitchFamily="2" charset="0"/>
              </a:rPr>
              <a:t>Advances in Semiconductor Technology</a:t>
            </a:r>
            <a:endParaRPr lang="en-US" sz="2400" dirty="0" smtClean="0">
              <a:solidFill>
                <a:schemeClr val="tx1"/>
              </a:solidFill>
              <a:latin typeface="Nyala" pitchFamily="2" charset="0"/>
            </a:endParaRPr>
          </a:p>
          <a:p>
            <a:pPr algn="l"/>
            <a:r>
              <a:rPr lang="en-US" sz="2400" dirty="0" smtClean="0">
                <a:solidFill>
                  <a:schemeClr val="tx1"/>
                </a:solidFill>
                <a:latin typeface="Nyala" pitchFamily="2" charset="0"/>
              </a:rPr>
              <a:t>After the invention of the transistor, integrated circuits (ICs) appeared on the scene at the end of the 1950s.</a:t>
            </a:r>
          </a:p>
          <a:p>
            <a:pPr algn="l"/>
            <a:r>
              <a:rPr lang="en-US" sz="2400" dirty="0" smtClean="0">
                <a:solidFill>
                  <a:schemeClr val="tx1"/>
                </a:solidFill>
                <a:latin typeface="Nyala" pitchFamily="2" charset="0"/>
              </a:rPr>
              <a:t>–an entire circuit consisting of several transistors, diodes, and resistors could be designed on a single chip.</a:t>
            </a:r>
          </a:p>
          <a:p>
            <a:pPr algn="l"/>
            <a:r>
              <a:rPr lang="en-US" sz="2400" dirty="0" smtClean="0">
                <a:solidFill>
                  <a:schemeClr val="tx1"/>
                </a:solidFill>
                <a:latin typeface="Nyala" pitchFamily="2" charset="0"/>
              </a:rPr>
              <a:t>•In the early 1960s, logic gates 7400 series were commonly available as ICs, and the technology of integrating the circuits of a logic gate on a single chip became known as small-scale integration (SSI). </a:t>
            </a:r>
          </a:p>
          <a:p>
            <a:pPr algn="l"/>
            <a:r>
              <a:rPr lang="en-US" sz="2400" dirty="0" smtClean="0">
                <a:solidFill>
                  <a:schemeClr val="tx1"/>
                </a:solidFill>
                <a:latin typeface="Nyala" pitchFamily="2" charset="0"/>
              </a:rPr>
              <a:t>As semiconductor technology advanced, more than 100 gates were fabricated on one chip:</a:t>
            </a:r>
          </a:p>
          <a:p>
            <a:pPr algn="l"/>
            <a:r>
              <a:rPr lang="en-US" sz="2400" dirty="0" smtClean="0">
                <a:solidFill>
                  <a:schemeClr val="tx1"/>
                </a:solidFill>
                <a:latin typeface="Nyala" pitchFamily="2" charset="0"/>
              </a:rPr>
              <a:t>–medium-scale integration (MSI). </a:t>
            </a:r>
          </a:p>
          <a:p>
            <a:pPr algn="l"/>
            <a:r>
              <a:rPr lang="en-US" sz="2400" dirty="0" smtClean="0">
                <a:solidFill>
                  <a:schemeClr val="tx1"/>
                </a:solidFill>
                <a:latin typeface="Nyala" pitchFamily="2" charset="0"/>
              </a:rPr>
              <a:t>–Example: a decade counter (7490). </a:t>
            </a:r>
          </a:p>
          <a:p>
            <a:pPr algn="l"/>
            <a:r>
              <a:rPr lang="en-US" sz="2400" dirty="0" smtClean="0">
                <a:solidFill>
                  <a:schemeClr val="tx1"/>
                </a:solidFill>
                <a:latin typeface="Nyala" pitchFamily="2" charset="0"/>
              </a:rPr>
              <a:t>•Within a few years, it was possible to fabricate more than 1000 gates on a single chip</a:t>
            </a:r>
          </a:p>
          <a:p>
            <a:pPr algn="l"/>
            <a:r>
              <a:rPr lang="en-US" sz="2400" dirty="0" smtClean="0">
                <a:solidFill>
                  <a:schemeClr val="tx1"/>
                </a:solidFill>
                <a:latin typeface="Nyala" pitchFamily="2" charset="0"/>
              </a:rPr>
              <a:t>–large-scale integration (LSI). </a:t>
            </a:r>
          </a:p>
          <a:p>
            <a:pPr algn="l"/>
            <a:r>
              <a:rPr lang="en-US" sz="2400" dirty="0" smtClean="0">
                <a:solidFill>
                  <a:schemeClr val="tx1"/>
                </a:solidFill>
                <a:latin typeface="Nyala" pitchFamily="2" charset="0"/>
              </a:rPr>
              <a:t>•Now we are in the era of very-large-scale integration (VLSI) and super-large-scale integration (SLSI). </a:t>
            </a:r>
          </a:p>
          <a:p>
            <a:pPr algn="l"/>
            <a:r>
              <a:rPr lang="en-US" sz="2400" dirty="0" smtClean="0">
                <a:solidFill>
                  <a:schemeClr val="tx1"/>
                </a:solidFill>
                <a:latin typeface="Nyala" pitchFamily="2" charset="0"/>
              </a:rPr>
              <a:t>•The lines of demarcation between these different scales of integration are rather ill defined and arbitrary. </a:t>
            </a:r>
          </a:p>
          <a:p>
            <a:pPr algn="l"/>
            <a:endParaRPr lang="en-US" sz="2400" dirty="0" smtClean="0">
              <a:solidFill>
                <a:schemeClr val="tx1"/>
              </a:solidFill>
              <a:latin typeface="Nyala" pitchFamily="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1"/>
            <a:ext cx="7772400" cy="457200"/>
          </a:xfrm>
        </p:spPr>
        <p:txBody>
          <a:bodyPr>
            <a:normAutofit fontScale="90000"/>
          </a:bodyPr>
          <a:lstStyle/>
          <a:p>
            <a:r>
              <a:rPr lang="en-US" dirty="0" smtClean="0"/>
              <a:t>Chapter One</a:t>
            </a:r>
            <a:endParaRPr lang="en-US" dirty="0"/>
          </a:p>
        </p:txBody>
      </p:sp>
      <p:sp>
        <p:nvSpPr>
          <p:cNvPr id="3" name="Subtitle 2"/>
          <p:cNvSpPr>
            <a:spLocks noGrp="1"/>
          </p:cNvSpPr>
          <p:nvPr>
            <p:ph type="subTitle" idx="1"/>
          </p:nvPr>
        </p:nvSpPr>
        <p:spPr>
          <a:xfrm>
            <a:off x="381000" y="838200"/>
            <a:ext cx="8305800" cy="5562600"/>
          </a:xfrm>
        </p:spPr>
        <p:txBody>
          <a:bodyPr>
            <a:normAutofit/>
          </a:bodyPr>
          <a:lstStyle/>
          <a:p>
            <a:pPr algn="l"/>
            <a:r>
              <a:rPr lang="en-US" sz="2400" b="1" i="1" dirty="0" smtClean="0">
                <a:solidFill>
                  <a:schemeClr val="tx1"/>
                </a:solidFill>
                <a:latin typeface="Nyala" pitchFamily="2" charset="0"/>
              </a:rPr>
              <a:t>Learning Outcomes</a:t>
            </a:r>
          </a:p>
          <a:p>
            <a:pPr algn="l"/>
            <a:r>
              <a:rPr lang="en-US" sz="2400" b="1" i="1" dirty="0" smtClean="0">
                <a:solidFill>
                  <a:schemeClr val="tx1"/>
                </a:solidFill>
                <a:latin typeface="Nyala" pitchFamily="2" charset="0"/>
              </a:rPr>
              <a:t>At the end of the course, student should be:</a:t>
            </a:r>
          </a:p>
          <a:p>
            <a:pPr marL="457200" indent="-457200" algn="l">
              <a:buFont typeface="+mj-lt"/>
              <a:buAutoNum type="alphaLcParenR"/>
            </a:pPr>
            <a:r>
              <a:rPr lang="en-US" sz="2400" dirty="0" smtClean="0">
                <a:solidFill>
                  <a:schemeClr val="tx1"/>
                </a:solidFill>
                <a:latin typeface="Nyala" pitchFamily="2" charset="0"/>
              </a:rPr>
              <a:t>Able to understand the basic operation of  microprocessor. </a:t>
            </a:r>
          </a:p>
          <a:p>
            <a:pPr marL="457200" indent="-457200" algn="l">
              <a:buFont typeface="+mj-lt"/>
              <a:buAutoNum type="alphaLcParenR"/>
            </a:pPr>
            <a:r>
              <a:rPr lang="en-US" sz="2400" dirty="0" smtClean="0">
                <a:solidFill>
                  <a:schemeClr val="tx1"/>
                </a:solidFill>
                <a:latin typeface="Nyala" pitchFamily="2" charset="0"/>
              </a:rPr>
              <a:t>Able to understand the basic concept of microprocessor architecture and its pins configuration.</a:t>
            </a:r>
          </a:p>
          <a:p>
            <a:pPr marL="457200" indent="-457200" algn="l">
              <a:buFont typeface="+mj-lt"/>
              <a:buAutoNum type="alphaLcParenR"/>
            </a:pPr>
            <a:r>
              <a:rPr lang="en-US" sz="2400" dirty="0" smtClean="0">
                <a:solidFill>
                  <a:schemeClr val="tx1"/>
                </a:solidFill>
                <a:latin typeface="Nyala" pitchFamily="2" charset="0"/>
              </a:rPr>
              <a:t>Able to understand the machine language programs.</a:t>
            </a:r>
          </a:p>
          <a:p>
            <a:pPr marL="457200" indent="-457200" algn="l">
              <a:buFont typeface="+mj-lt"/>
              <a:buAutoNum type="alphaLcParenR"/>
            </a:pPr>
            <a:r>
              <a:rPr lang="en-US" sz="2400" dirty="0" smtClean="0">
                <a:solidFill>
                  <a:schemeClr val="tx1"/>
                </a:solidFill>
                <a:latin typeface="Nyala" pitchFamily="2" charset="0"/>
              </a:rPr>
              <a:t>Able to design and write programs in assembly language.</a:t>
            </a:r>
          </a:p>
          <a:p>
            <a:pPr marL="457200" indent="-457200" algn="l">
              <a:buFont typeface="+mj-lt"/>
              <a:buAutoNum type="alphaLcParenR"/>
            </a:pPr>
            <a:r>
              <a:rPr lang="en-US" sz="2400" dirty="0" smtClean="0">
                <a:solidFill>
                  <a:schemeClr val="tx1"/>
                </a:solidFill>
                <a:latin typeface="Nyala" pitchFamily="2" charset="0"/>
              </a:rPr>
              <a:t>Able to understand the basic concept of microprocessor input/output interfacing</a:t>
            </a:r>
          </a:p>
          <a:p>
            <a:pPr algn="l"/>
            <a:endParaRPr lang="en-US" sz="2400" dirty="0">
              <a:solidFill>
                <a:schemeClr val="tx1"/>
              </a:solidFill>
              <a:latin typeface="Nyala" pitchFamily="2" charset="0"/>
            </a:endParaRPr>
          </a:p>
          <a:p>
            <a:pPr algn="l"/>
            <a:endParaRPr lang="en-US" sz="2800" dirty="0">
              <a:solidFill>
                <a:schemeClr val="tx1"/>
              </a:solidFill>
              <a:latin typeface="Nyala" pitchFamily="2"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pPr algn="l"/>
            <a:r>
              <a:rPr lang="en-US" sz="2400" dirty="0" smtClean="0">
                <a:solidFill>
                  <a:schemeClr val="tx1"/>
                </a:solidFill>
                <a:latin typeface="Nyala" pitchFamily="2" charset="0"/>
              </a:rPr>
              <a:t>The microprocessor revolution began with a bold and innovative approach in logic design pioneered by Intel engineer Ted Hoff. </a:t>
            </a:r>
          </a:p>
          <a:p>
            <a:pPr algn="l"/>
            <a:r>
              <a:rPr lang="en-US" sz="2400" dirty="0" smtClean="0">
                <a:solidFill>
                  <a:schemeClr val="tx1"/>
                </a:solidFill>
                <a:latin typeface="Nyala" pitchFamily="2" charset="0"/>
              </a:rPr>
              <a:t>•In 1969, Intel was primarily in the business of designing semiconductor memory.</a:t>
            </a:r>
          </a:p>
          <a:p>
            <a:pPr algn="l"/>
            <a:r>
              <a:rPr lang="en-US" sz="2400" dirty="0" smtClean="0">
                <a:solidFill>
                  <a:schemeClr val="tx1"/>
                </a:solidFill>
                <a:latin typeface="Nyala" pitchFamily="2" charset="0"/>
              </a:rPr>
              <a:t>–it introduced a 64-hit bipolar RAM chip that year. </a:t>
            </a:r>
          </a:p>
          <a:p>
            <a:pPr algn="l"/>
            <a:endParaRPr lang="en-US" sz="2400" dirty="0" smtClean="0">
              <a:solidFill>
                <a:schemeClr val="tx1"/>
              </a:solidFill>
              <a:latin typeface="Nyala" pitchFamily="2" charset="0"/>
            </a:endParaRPr>
          </a:p>
        </p:txBody>
      </p:sp>
      <p:pic>
        <p:nvPicPr>
          <p:cNvPr id="4098" name="Picture 2"/>
          <p:cNvPicPr>
            <a:picLocks noChangeAspect="1" noChangeArrowheads="1"/>
          </p:cNvPicPr>
          <p:nvPr/>
        </p:nvPicPr>
        <p:blipFill>
          <a:blip r:embed="rId2" cstate="print"/>
          <a:srcRect/>
          <a:stretch>
            <a:fillRect/>
          </a:stretch>
        </p:blipFill>
        <p:spPr bwMode="auto">
          <a:xfrm>
            <a:off x="304800" y="2324100"/>
            <a:ext cx="8458200" cy="45339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pPr algn="l"/>
            <a:r>
              <a:rPr lang="en-US" sz="2400" b="1" dirty="0" smtClean="0">
                <a:solidFill>
                  <a:schemeClr val="tx1"/>
                </a:solidFill>
                <a:latin typeface="Nyala" pitchFamily="2" charset="0"/>
              </a:rPr>
              <a:t>Organization of a Microprocessor-Based System</a:t>
            </a:r>
          </a:p>
          <a:p>
            <a:pPr algn="l"/>
            <a:r>
              <a:rPr lang="en-US" sz="2400" dirty="0" smtClean="0">
                <a:solidFill>
                  <a:schemeClr val="tx1"/>
                </a:solidFill>
                <a:latin typeface="Nyala" pitchFamily="2" charset="0"/>
              </a:rPr>
              <a:t>It includes three components:</a:t>
            </a:r>
          </a:p>
          <a:p>
            <a:pPr algn="l"/>
            <a:r>
              <a:rPr lang="en-US" sz="2400" dirty="0" smtClean="0">
                <a:solidFill>
                  <a:schemeClr val="tx1"/>
                </a:solidFill>
                <a:latin typeface="Nyala" pitchFamily="2" charset="0"/>
              </a:rPr>
              <a:t>–Microprocessor;</a:t>
            </a:r>
          </a:p>
          <a:p>
            <a:pPr algn="l"/>
            <a:r>
              <a:rPr lang="en-US" sz="2400" dirty="0" smtClean="0">
                <a:solidFill>
                  <a:schemeClr val="tx1"/>
                </a:solidFill>
                <a:latin typeface="Nyala" pitchFamily="2" charset="0"/>
              </a:rPr>
              <a:t>–I/O (input/output) and </a:t>
            </a:r>
          </a:p>
          <a:p>
            <a:pPr algn="l"/>
            <a:r>
              <a:rPr lang="en-US" sz="2400" dirty="0" smtClean="0">
                <a:solidFill>
                  <a:schemeClr val="tx1"/>
                </a:solidFill>
                <a:latin typeface="Nyala" pitchFamily="2" charset="0"/>
              </a:rPr>
              <a:t>–memory (read/write memory and read-only memory). </a:t>
            </a:r>
          </a:p>
          <a:p>
            <a:pPr algn="l"/>
            <a:r>
              <a:rPr lang="en-US" sz="2400" dirty="0" smtClean="0">
                <a:solidFill>
                  <a:schemeClr val="tx1"/>
                </a:solidFill>
                <a:latin typeface="Nyala" pitchFamily="2" charset="0"/>
              </a:rPr>
              <a:t>•These components are organized around a common communication path called a bus.</a:t>
            </a:r>
          </a:p>
          <a:p>
            <a:pPr algn="l"/>
            <a:r>
              <a:rPr lang="en-US" sz="2400" dirty="0" smtClean="0">
                <a:solidFill>
                  <a:schemeClr val="tx1"/>
                </a:solidFill>
                <a:latin typeface="Nyala" pitchFamily="2" charset="0"/>
              </a:rPr>
              <a:t>•The entire group of components is also referred to as a system or a microcomputer system.  </a:t>
            </a:r>
          </a:p>
          <a:p>
            <a:pPr algn="l"/>
            <a:endParaRPr lang="en-US" sz="2400" dirty="0" smtClean="0">
              <a:solidFill>
                <a:schemeClr val="tx1"/>
              </a:solidFill>
              <a:latin typeface="Nyala" pitchFamily="2" charset="0"/>
            </a:endParaRPr>
          </a:p>
        </p:txBody>
      </p:sp>
      <p:pic>
        <p:nvPicPr>
          <p:cNvPr id="5122" name="Picture 2"/>
          <p:cNvPicPr>
            <a:picLocks noChangeAspect="1" noChangeArrowheads="1"/>
          </p:cNvPicPr>
          <p:nvPr/>
        </p:nvPicPr>
        <p:blipFill>
          <a:blip r:embed="rId2" cstate="print"/>
          <a:srcRect/>
          <a:stretch>
            <a:fillRect/>
          </a:stretch>
        </p:blipFill>
        <p:spPr bwMode="auto">
          <a:xfrm>
            <a:off x="3352800" y="3810000"/>
            <a:ext cx="5562600" cy="27432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fontScale="92500" lnSpcReduction="10000"/>
          </a:bodyPr>
          <a:lstStyle/>
          <a:p>
            <a:pPr algn="l"/>
            <a:r>
              <a:rPr lang="en-US" sz="2400" b="1" dirty="0" smtClean="0">
                <a:solidFill>
                  <a:schemeClr val="tx1"/>
                </a:solidFill>
                <a:latin typeface="Nyala" pitchFamily="2" charset="0"/>
              </a:rPr>
              <a:t>The functions of various components:</a:t>
            </a:r>
          </a:p>
          <a:p>
            <a:pPr algn="l"/>
            <a:r>
              <a:rPr lang="en-US" sz="2400" b="1" dirty="0" smtClean="0">
                <a:solidFill>
                  <a:schemeClr val="tx1"/>
                </a:solidFill>
                <a:latin typeface="Nyala" pitchFamily="2" charset="0"/>
              </a:rPr>
              <a:t>–The microprocessor</a:t>
            </a:r>
          </a:p>
          <a:p>
            <a:pPr algn="l"/>
            <a:r>
              <a:rPr lang="en-US" sz="2400" dirty="0" smtClean="0">
                <a:solidFill>
                  <a:schemeClr val="tx1"/>
                </a:solidFill>
                <a:latin typeface="Nyala" pitchFamily="2" charset="0"/>
              </a:rPr>
              <a:t>•reads instructions from memory.</a:t>
            </a:r>
          </a:p>
          <a:p>
            <a:pPr algn="l"/>
            <a:r>
              <a:rPr lang="en-US" sz="2400" dirty="0" smtClean="0">
                <a:solidFill>
                  <a:schemeClr val="tx1"/>
                </a:solidFill>
                <a:latin typeface="Nyala" pitchFamily="2" charset="0"/>
              </a:rPr>
              <a:t>•communicates with all peripherals (memory and 1/Os) using the system bus.</a:t>
            </a:r>
          </a:p>
          <a:p>
            <a:pPr algn="l"/>
            <a:r>
              <a:rPr lang="en-US" sz="2400" dirty="0" smtClean="0">
                <a:solidFill>
                  <a:schemeClr val="tx1"/>
                </a:solidFill>
                <a:latin typeface="Nyala" pitchFamily="2" charset="0"/>
              </a:rPr>
              <a:t>•controls the timing of information flow.</a:t>
            </a:r>
          </a:p>
          <a:p>
            <a:pPr algn="l"/>
            <a:r>
              <a:rPr lang="en-US" sz="2400" dirty="0" smtClean="0">
                <a:solidFill>
                  <a:schemeClr val="tx1"/>
                </a:solidFill>
                <a:latin typeface="Nyala" pitchFamily="2" charset="0"/>
              </a:rPr>
              <a:t>•performs the computing tasks specified in a program.</a:t>
            </a:r>
          </a:p>
          <a:p>
            <a:pPr algn="l"/>
            <a:r>
              <a:rPr lang="en-US" sz="2400" b="1" dirty="0" smtClean="0">
                <a:solidFill>
                  <a:schemeClr val="tx1"/>
                </a:solidFill>
                <a:latin typeface="Nyala" pitchFamily="2" charset="0"/>
              </a:rPr>
              <a:t>–The memory</a:t>
            </a:r>
          </a:p>
          <a:p>
            <a:pPr algn="l"/>
            <a:r>
              <a:rPr lang="en-US" sz="2400" dirty="0" smtClean="0">
                <a:solidFill>
                  <a:schemeClr val="tx1"/>
                </a:solidFill>
                <a:latin typeface="Nyala" pitchFamily="2" charset="0"/>
              </a:rPr>
              <a:t>•stores binary information, called instructions and data.</a:t>
            </a:r>
          </a:p>
          <a:p>
            <a:pPr algn="l"/>
            <a:r>
              <a:rPr lang="en-US" sz="2400" dirty="0" smtClean="0">
                <a:solidFill>
                  <a:schemeClr val="tx1"/>
                </a:solidFill>
                <a:latin typeface="Nyala" pitchFamily="2" charset="0"/>
              </a:rPr>
              <a:t>•provides the instructions and data to the microprocessor on request.</a:t>
            </a:r>
          </a:p>
          <a:p>
            <a:pPr algn="l"/>
            <a:r>
              <a:rPr lang="en-US" sz="2400" dirty="0" smtClean="0">
                <a:solidFill>
                  <a:schemeClr val="tx1"/>
                </a:solidFill>
                <a:latin typeface="Nyala" pitchFamily="2" charset="0"/>
              </a:rPr>
              <a:t>•stores results and data for the microprocessor.</a:t>
            </a:r>
          </a:p>
          <a:p>
            <a:pPr algn="l"/>
            <a:r>
              <a:rPr lang="en-US" sz="2400" b="1" dirty="0" smtClean="0">
                <a:solidFill>
                  <a:schemeClr val="tx1"/>
                </a:solidFill>
                <a:latin typeface="Nyala" pitchFamily="2" charset="0"/>
              </a:rPr>
              <a:t>–The input device</a:t>
            </a:r>
          </a:p>
          <a:p>
            <a:pPr algn="l"/>
            <a:r>
              <a:rPr lang="en-US" sz="2400" dirty="0" smtClean="0">
                <a:solidFill>
                  <a:schemeClr val="tx1"/>
                </a:solidFill>
                <a:latin typeface="Nyala" pitchFamily="2" charset="0"/>
              </a:rPr>
              <a:t>•enters data and instructions under the control of a program such as program.</a:t>
            </a:r>
          </a:p>
          <a:p>
            <a:pPr algn="l"/>
            <a:r>
              <a:rPr lang="en-US" sz="2400" dirty="0" smtClean="0">
                <a:solidFill>
                  <a:schemeClr val="tx1"/>
                </a:solidFill>
                <a:latin typeface="Nyala" pitchFamily="2" charset="0"/>
              </a:rPr>
              <a:t>–</a:t>
            </a:r>
            <a:r>
              <a:rPr lang="en-US" sz="2400" b="1" dirty="0" smtClean="0">
                <a:solidFill>
                  <a:schemeClr val="tx1"/>
                </a:solidFill>
                <a:latin typeface="Nyala" pitchFamily="2" charset="0"/>
              </a:rPr>
              <a:t>The output device</a:t>
            </a:r>
          </a:p>
          <a:p>
            <a:pPr algn="l"/>
            <a:r>
              <a:rPr lang="en-US" sz="2400" dirty="0" smtClean="0">
                <a:solidFill>
                  <a:schemeClr val="tx1"/>
                </a:solidFill>
                <a:latin typeface="Nyala" pitchFamily="2" charset="0"/>
              </a:rPr>
              <a:t>•accepts data from the microprocessor as specified in a program.</a:t>
            </a:r>
          </a:p>
          <a:p>
            <a:pPr algn="l"/>
            <a:r>
              <a:rPr lang="en-US" sz="2400" dirty="0" smtClean="0">
                <a:solidFill>
                  <a:schemeClr val="tx1"/>
                </a:solidFill>
                <a:latin typeface="Nyala" pitchFamily="2" charset="0"/>
              </a:rPr>
              <a:t>–The bus</a:t>
            </a:r>
          </a:p>
          <a:p>
            <a:pPr algn="l"/>
            <a:r>
              <a:rPr lang="en-US" sz="2400" dirty="0" smtClean="0">
                <a:solidFill>
                  <a:schemeClr val="tx1"/>
                </a:solidFill>
                <a:latin typeface="Nyala" pitchFamily="2" charset="0"/>
              </a:rPr>
              <a:t>•carries bits between the microprocessor and memory and I/Os.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fontScale="92500" lnSpcReduction="10000"/>
          </a:bodyPr>
          <a:lstStyle/>
          <a:p>
            <a:pPr algn="l"/>
            <a:r>
              <a:rPr lang="en-US" sz="2400" b="1" dirty="0" smtClean="0">
                <a:solidFill>
                  <a:schemeClr val="tx1"/>
                </a:solidFill>
                <a:latin typeface="Nyala" pitchFamily="2" charset="0"/>
              </a:rPr>
              <a:t>Microprocessor Instruction Set and Computer Languages</a:t>
            </a:r>
          </a:p>
          <a:p>
            <a:pPr algn="l">
              <a:buFont typeface="Wingdings" pitchFamily="2" charset="2"/>
              <a:buChar char="v"/>
            </a:pPr>
            <a:r>
              <a:rPr lang="en-US" sz="2400" dirty="0" smtClean="0">
                <a:solidFill>
                  <a:schemeClr val="tx1"/>
                </a:solidFill>
                <a:latin typeface="Nyala" pitchFamily="2" charset="0"/>
              </a:rPr>
              <a:t>Microprocessors recognize and operate in binary numbers.</a:t>
            </a:r>
          </a:p>
          <a:p>
            <a:pPr algn="l"/>
            <a:r>
              <a:rPr lang="en-US" sz="2400" dirty="0" smtClean="0">
                <a:solidFill>
                  <a:schemeClr val="tx1"/>
                </a:solidFill>
                <a:latin typeface="Nyala" pitchFamily="2" charset="0"/>
              </a:rPr>
              <a:t>•Each microprocessor has its own binary words, meanings, and language. </a:t>
            </a:r>
          </a:p>
          <a:p>
            <a:pPr algn="l"/>
            <a:r>
              <a:rPr lang="en-US" sz="2400" dirty="0" smtClean="0">
                <a:solidFill>
                  <a:schemeClr val="tx1"/>
                </a:solidFill>
                <a:latin typeface="Nyala" pitchFamily="2" charset="0"/>
              </a:rPr>
              <a:t>•The words are formed by combining a number of bits for a given machine. </a:t>
            </a:r>
          </a:p>
          <a:p>
            <a:pPr algn="l"/>
            <a:r>
              <a:rPr lang="en-US" sz="2400" dirty="0" smtClean="0">
                <a:solidFill>
                  <a:schemeClr val="tx1"/>
                </a:solidFill>
                <a:latin typeface="Nyala" pitchFamily="2" charset="0"/>
              </a:rPr>
              <a:t>–The word (or word length) is defined as the number of bits the microprocessor recognizes and processes at a time. </a:t>
            </a:r>
          </a:p>
          <a:p>
            <a:pPr algn="l"/>
            <a:r>
              <a:rPr lang="en-US" sz="2400" dirty="0" smtClean="0">
                <a:solidFill>
                  <a:schemeClr val="tx1"/>
                </a:solidFill>
                <a:latin typeface="Nyala" pitchFamily="2" charset="0"/>
              </a:rPr>
              <a:t>–The word length ranges from 4-bit to 64-bit.</a:t>
            </a:r>
          </a:p>
          <a:p>
            <a:pPr algn="l"/>
            <a:r>
              <a:rPr lang="en-US" sz="2400" dirty="0" smtClean="0">
                <a:solidFill>
                  <a:schemeClr val="tx1"/>
                </a:solidFill>
                <a:latin typeface="Nyala" pitchFamily="2" charset="0"/>
              </a:rPr>
              <a:t>•Another term commonly used to express word length is byte. </a:t>
            </a:r>
          </a:p>
          <a:p>
            <a:pPr algn="l"/>
            <a:r>
              <a:rPr lang="en-US" sz="2400" dirty="0" smtClean="0">
                <a:solidFill>
                  <a:schemeClr val="tx1"/>
                </a:solidFill>
                <a:latin typeface="Nyala" pitchFamily="2" charset="0"/>
              </a:rPr>
              <a:t>–A byte is defined as a group of eight bits. </a:t>
            </a:r>
          </a:p>
          <a:p>
            <a:pPr algn="l"/>
            <a:r>
              <a:rPr lang="en-US" sz="2400" dirty="0" smtClean="0">
                <a:solidFill>
                  <a:schemeClr val="tx1"/>
                </a:solidFill>
                <a:latin typeface="Nyala" pitchFamily="2" charset="0"/>
              </a:rPr>
              <a:t>–For example, a 16-bit microprocessor has a word length to two bytes. </a:t>
            </a:r>
          </a:p>
          <a:p>
            <a:pPr algn="l"/>
            <a:r>
              <a:rPr lang="en-US" sz="2400" dirty="0" smtClean="0">
                <a:solidFill>
                  <a:schemeClr val="tx1"/>
                </a:solidFill>
                <a:latin typeface="Nyala" pitchFamily="2" charset="0"/>
              </a:rPr>
              <a:t>•The term nibble stands for a group of four bits.</a:t>
            </a:r>
          </a:p>
          <a:p>
            <a:pPr algn="l"/>
            <a:r>
              <a:rPr lang="en-US" sz="2400" dirty="0" smtClean="0">
                <a:solidFill>
                  <a:schemeClr val="tx1"/>
                </a:solidFill>
                <a:latin typeface="Nyala" pitchFamily="2" charset="0"/>
              </a:rPr>
              <a:t>–A byte has two nibbles.</a:t>
            </a:r>
          </a:p>
          <a:p>
            <a:pPr algn="l"/>
            <a:endParaRPr lang="en-US" sz="2400" dirty="0" smtClean="0">
              <a:solidFill>
                <a:schemeClr val="tx1"/>
              </a:solidFill>
              <a:latin typeface="Nyala" pitchFamily="2" charset="0"/>
            </a:endParaRPr>
          </a:p>
          <a:p>
            <a:pPr algn="l"/>
            <a:r>
              <a:rPr lang="en-US" sz="2400" dirty="0" smtClean="0">
                <a:solidFill>
                  <a:schemeClr val="tx1"/>
                </a:solidFill>
                <a:latin typeface="Nyala" pitchFamily="2" charset="0"/>
              </a:rPr>
              <a:t>Each machine has its own </a:t>
            </a:r>
            <a:r>
              <a:rPr lang="en-US" sz="2400" b="1" dirty="0" smtClean="0">
                <a:solidFill>
                  <a:schemeClr val="tx1"/>
                </a:solidFill>
                <a:latin typeface="Nyala" pitchFamily="2" charset="0"/>
              </a:rPr>
              <a:t>set of instructions </a:t>
            </a:r>
            <a:r>
              <a:rPr lang="en-US" sz="2400" dirty="0" smtClean="0">
                <a:solidFill>
                  <a:schemeClr val="tx1"/>
                </a:solidFill>
                <a:latin typeface="Nyala" pitchFamily="2" charset="0"/>
              </a:rPr>
              <a:t>based on the design of its CPU or of its microprocessor. </a:t>
            </a:r>
          </a:p>
          <a:p>
            <a:pPr algn="l"/>
            <a:r>
              <a:rPr lang="en-US" sz="2400" dirty="0" smtClean="0">
                <a:solidFill>
                  <a:schemeClr val="tx1"/>
                </a:solidFill>
                <a:latin typeface="Nyala" pitchFamily="2" charset="0"/>
              </a:rPr>
              <a:t>•To communicate with the computer, one must give instructions in binary language (machine language).</a:t>
            </a:r>
          </a:p>
          <a:p>
            <a:pPr algn="l"/>
            <a:endParaRPr lang="en-US" sz="2400" dirty="0" smtClean="0">
              <a:solidFill>
                <a:schemeClr val="tx1"/>
              </a:solidFill>
              <a:latin typeface="Nyala" pitchFamily="2" charset="0"/>
            </a:endParaRPr>
          </a:p>
          <a:p>
            <a:pPr algn="l"/>
            <a:endParaRPr lang="en-US" sz="2400" dirty="0" smtClean="0">
              <a:solidFill>
                <a:schemeClr val="tx1"/>
              </a:solidFill>
              <a:latin typeface="Nyala" pitchFamily="2" charset="0"/>
            </a:endParaRPr>
          </a:p>
          <a:p>
            <a:pPr algn="l"/>
            <a:endParaRPr lang="en-US" sz="2400" dirty="0" smtClean="0">
              <a:solidFill>
                <a:schemeClr val="tx1"/>
              </a:solidFill>
              <a:latin typeface="Nyala" pitchFamily="2"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algn="l"/>
            <a:r>
              <a:rPr lang="en-US" sz="2200" dirty="0" smtClean="0">
                <a:solidFill>
                  <a:schemeClr val="tx1"/>
                </a:solidFill>
                <a:latin typeface="Nyala" pitchFamily="2" charset="0"/>
              </a:rPr>
              <a:t>–Difficult for most people to write programs in sets of 0s and 1s, computer manufacturers have devised English-like words to represent the binary instructions of a machine -assembly language.</a:t>
            </a:r>
          </a:p>
          <a:p>
            <a:pPr algn="l"/>
            <a:r>
              <a:rPr lang="en-US" sz="2200" dirty="0" smtClean="0">
                <a:solidFill>
                  <a:schemeClr val="tx1"/>
                </a:solidFill>
                <a:latin typeface="Nyala" pitchFamily="2" charset="0"/>
              </a:rPr>
              <a:t>–An assembly language is machine-specific. </a:t>
            </a:r>
          </a:p>
          <a:p>
            <a:r>
              <a:rPr lang="en-US" sz="2200" b="1" u="sng" dirty="0" smtClean="0">
                <a:solidFill>
                  <a:schemeClr val="tx1"/>
                </a:solidFill>
                <a:latin typeface="Nyala" pitchFamily="2" charset="0"/>
              </a:rPr>
              <a:t>Assembler</a:t>
            </a:r>
          </a:p>
          <a:p>
            <a:pPr algn="l"/>
            <a:r>
              <a:rPr lang="en-US" sz="2200" dirty="0" smtClean="0">
                <a:solidFill>
                  <a:schemeClr val="tx1"/>
                </a:solidFill>
                <a:latin typeface="Nyala" pitchFamily="2" charset="0"/>
              </a:rPr>
              <a:t>The hand assembly:</a:t>
            </a:r>
          </a:p>
          <a:p>
            <a:pPr algn="l"/>
            <a:r>
              <a:rPr lang="en-US" sz="2200" dirty="0" smtClean="0">
                <a:solidFill>
                  <a:schemeClr val="tx1"/>
                </a:solidFill>
                <a:latin typeface="Nyala" pitchFamily="2" charset="0"/>
              </a:rPr>
              <a:t>–tedious and subject to errors;</a:t>
            </a:r>
          </a:p>
          <a:p>
            <a:pPr algn="l"/>
            <a:r>
              <a:rPr lang="en-US" sz="2200" dirty="0" smtClean="0">
                <a:solidFill>
                  <a:schemeClr val="tx1"/>
                </a:solidFill>
                <a:latin typeface="Nyala" pitchFamily="2" charset="0"/>
              </a:rPr>
              <a:t>–suited for small programs.</a:t>
            </a:r>
          </a:p>
          <a:p>
            <a:pPr algn="l"/>
            <a:r>
              <a:rPr lang="en-US" sz="2200" dirty="0" smtClean="0">
                <a:solidFill>
                  <a:schemeClr val="tx1"/>
                </a:solidFill>
                <a:latin typeface="Nyala" pitchFamily="2" charset="0"/>
              </a:rPr>
              <a:t>•Alternative, use assembler:</a:t>
            </a:r>
          </a:p>
          <a:p>
            <a:pPr algn="l"/>
            <a:r>
              <a:rPr lang="en-US" sz="2200" dirty="0" smtClean="0">
                <a:solidFill>
                  <a:schemeClr val="tx1"/>
                </a:solidFill>
                <a:latin typeface="Nyala" pitchFamily="2" charset="0"/>
              </a:rPr>
              <a:t>–The assembler is a program that translates the mnemonics entered by the ASCII keyboard into the corresponding binary machine codes of the microprocessor.</a:t>
            </a:r>
          </a:p>
          <a:p>
            <a:pPr algn="l"/>
            <a:r>
              <a:rPr lang="en-US" sz="2200" dirty="0" smtClean="0">
                <a:solidFill>
                  <a:schemeClr val="tx1"/>
                </a:solidFill>
                <a:latin typeface="Nyala" pitchFamily="2" charset="0"/>
              </a:rPr>
              <a:t>–Each microprocessor has its own assembler because the mnemonics and machine codes are specific to the microprocessor being used, and each assembler has rules that must be followed by the programmer.</a:t>
            </a:r>
          </a:p>
          <a:p>
            <a:pPr algn="l"/>
            <a:endParaRPr lang="en-US" sz="2200" b="1" dirty="0" smtClean="0">
              <a:solidFill>
                <a:schemeClr val="tx1"/>
              </a:solidFill>
              <a:latin typeface="Nyala" pitchFamily="2"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algn="l"/>
            <a:r>
              <a:rPr lang="en-US" sz="2200" b="1" dirty="0" smtClean="0">
                <a:solidFill>
                  <a:schemeClr val="tx1"/>
                </a:solidFill>
                <a:latin typeface="Nyala" pitchFamily="2" charset="0"/>
              </a:rPr>
              <a:t>High-Level Languages</a:t>
            </a:r>
          </a:p>
          <a:p>
            <a:pPr algn="l"/>
            <a:r>
              <a:rPr lang="en-US" sz="2200" dirty="0" smtClean="0">
                <a:solidFill>
                  <a:schemeClr val="tx1"/>
                </a:solidFill>
                <a:latin typeface="Nyala" pitchFamily="2" charset="0"/>
              </a:rPr>
              <a:t>Programming languages that are intended to be machine-independent are called high-level languages.</a:t>
            </a:r>
          </a:p>
          <a:p>
            <a:pPr algn="l"/>
            <a:r>
              <a:rPr lang="en-US" sz="2200" dirty="0" smtClean="0">
                <a:solidFill>
                  <a:schemeClr val="tx1"/>
                </a:solidFill>
                <a:latin typeface="Nyala" pitchFamily="2" charset="0"/>
              </a:rPr>
              <a:t>•These include such languages as BASIC, PASCAL, C, C++ and Java, all of which have certain sets of rules and draw on symbols and conventions from English.</a:t>
            </a:r>
          </a:p>
          <a:p>
            <a:pPr algn="l"/>
            <a:r>
              <a:rPr lang="en-US" sz="2200" dirty="0" smtClean="0">
                <a:solidFill>
                  <a:schemeClr val="tx1"/>
                </a:solidFill>
                <a:latin typeface="Nyala" pitchFamily="2" charset="0"/>
              </a:rPr>
              <a:t>•Instructions written in these languages are known as statements rather than mnemonics.</a:t>
            </a:r>
          </a:p>
          <a:p>
            <a:pPr algn="l"/>
            <a:r>
              <a:rPr lang="en-US" sz="2200" b="1" dirty="0" smtClean="0">
                <a:solidFill>
                  <a:schemeClr val="tx1"/>
                </a:solidFill>
                <a:latin typeface="Nyala" pitchFamily="2" charset="0"/>
              </a:rPr>
              <a:t>How are words in English converted into the binary languages of different microprocessors? </a:t>
            </a:r>
          </a:p>
          <a:p>
            <a:pPr algn="l"/>
            <a:r>
              <a:rPr lang="en-US" sz="2200" dirty="0" smtClean="0">
                <a:solidFill>
                  <a:schemeClr val="tx1"/>
                </a:solidFill>
                <a:latin typeface="Nyala" pitchFamily="2" charset="0"/>
              </a:rPr>
              <a:t>–Through another program called either a compiler or an interpreter. </a:t>
            </a:r>
          </a:p>
          <a:p>
            <a:pPr algn="l"/>
            <a:r>
              <a:rPr lang="en-US" sz="2200" dirty="0" smtClean="0">
                <a:solidFill>
                  <a:schemeClr val="tx1"/>
                </a:solidFill>
                <a:latin typeface="Nyala" pitchFamily="2" charset="0"/>
              </a:rPr>
              <a:t>–These programs accept English-like statements as their input, called the source code.</a:t>
            </a:r>
          </a:p>
          <a:p>
            <a:pPr algn="l"/>
            <a:r>
              <a:rPr lang="en-US" sz="2200" dirty="0" smtClean="0">
                <a:solidFill>
                  <a:schemeClr val="tx1"/>
                </a:solidFill>
                <a:latin typeface="Nyala" pitchFamily="2" charset="0"/>
              </a:rPr>
              <a:t>–The compiler or interpreter then translates the source code into the machine language compatible (object code) with the microprocessor being used in the system.</a:t>
            </a:r>
          </a:p>
          <a:p>
            <a:pPr algn="l"/>
            <a:r>
              <a:rPr lang="en-US" sz="2200" dirty="0" smtClean="0">
                <a:solidFill>
                  <a:schemeClr val="tx1"/>
                </a:solidFill>
                <a:latin typeface="Nyala" pitchFamily="2" charset="0"/>
              </a:rPr>
              <a:t>–Each microprocessor needs its own compiler or an interpreter for each high-level language.</a:t>
            </a:r>
          </a:p>
          <a:p>
            <a:pPr algn="l"/>
            <a:endParaRPr lang="en-US" sz="2200" b="1" dirty="0" smtClean="0">
              <a:solidFill>
                <a:schemeClr val="tx1"/>
              </a:solidFill>
              <a:latin typeface="Nyala" pitchFamily="2"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algn="l"/>
            <a:r>
              <a:rPr lang="en-US" sz="2400" dirty="0" smtClean="0">
                <a:solidFill>
                  <a:schemeClr val="tx1"/>
                </a:solidFill>
                <a:latin typeface="Nyala" pitchFamily="2" charset="0"/>
              </a:rPr>
              <a:t>•</a:t>
            </a:r>
            <a:r>
              <a:rPr lang="en-US" sz="2400" b="1" dirty="0" smtClean="0">
                <a:solidFill>
                  <a:schemeClr val="tx1"/>
                </a:solidFill>
                <a:latin typeface="Nyala" pitchFamily="2" charset="0"/>
              </a:rPr>
              <a:t>Compiler </a:t>
            </a:r>
            <a:r>
              <a:rPr lang="en-US" sz="2400" dirty="0" smtClean="0">
                <a:solidFill>
                  <a:schemeClr val="tx1"/>
                </a:solidFill>
                <a:latin typeface="Nyala" pitchFamily="2" charset="0"/>
              </a:rPr>
              <a:t>-a program that translates English-like words of a high-level language into the machine language of a computer.</a:t>
            </a:r>
          </a:p>
          <a:p>
            <a:pPr algn="l"/>
            <a:r>
              <a:rPr lang="en-US" sz="2400" dirty="0" smtClean="0">
                <a:solidFill>
                  <a:schemeClr val="tx1"/>
                </a:solidFill>
                <a:latin typeface="Nyala" pitchFamily="2" charset="0"/>
              </a:rPr>
              <a:t>–A compiler reads a given program, called a source code, in its entirety and then translates the program into the machine language, which is called an object code.</a:t>
            </a:r>
          </a:p>
          <a:p>
            <a:pPr algn="l"/>
            <a:r>
              <a:rPr lang="en-US" sz="2400" dirty="0" smtClean="0">
                <a:solidFill>
                  <a:schemeClr val="tx1"/>
                </a:solidFill>
                <a:latin typeface="Nyala" pitchFamily="2" charset="0"/>
              </a:rPr>
              <a:t>•</a:t>
            </a:r>
            <a:r>
              <a:rPr lang="en-US" sz="2400" b="1" dirty="0" smtClean="0">
                <a:solidFill>
                  <a:schemeClr val="tx1"/>
                </a:solidFill>
                <a:latin typeface="Nyala" pitchFamily="2" charset="0"/>
              </a:rPr>
              <a:t>Interpreter</a:t>
            </a:r>
            <a:r>
              <a:rPr lang="en-US" sz="2400" dirty="0" smtClean="0">
                <a:solidFill>
                  <a:schemeClr val="tx1"/>
                </a:solidFill>
                <a:latin typeface="Nyala" pitchFamily="2" charset="0"/>
              </a:rPr>
              <a:t> -a program that translates the English-like statements of a high-level language into the machine language of a computer.</a:t>
            </a:r>
          </a:p>
          <a:p>
            <a:pPr algn="l"/>
            <a:r>
              <a:rPr lang="en-US" sz="2400" dirty="0" smtClean="0">
                <a:solidFill>
                  <a:schemeClr val="tx1"/>
                </a:solidFill>
                <a:latin typeface="Nyala" pitchFamily="2" charset="0"/>
              </a:rPr>
              <a:t>–An interpreter translates one statement at a time from a source code to an object code.</a:t>
            </a:r>
          </a:p>
          <a:p>
            <a:pPr algn="l"/>
            <a:r>
              <a:rPr lang="en-US" sz="2400" b="1" dirty="0" smtClean="0">
                <a:solidFill>
                  <a:schemeClr val="tx1"/>
                </a:solidFill>
                <a:latin typeface="Nyala" pitchFamily="2" charset="0"/>
              </a:rPr>
              <a:t>•Assembler </a:t>
            </a:r>
            <a:r>
              <a:rPr lang="en-US" sz="2400" dirty="0" smtClean="0">
                <a:solidFill>
                  <a:schemeClr val="tx1"/>
                </a:solidFill>
                <a:latin typeface="Nyala" pitchFamily="2" charset="0"/>
              </a:rPr>
              <a:t>-a computer program that translates an assembly language program from mnemonics to the binary machine code of a computer.</a:t>
            </a:r>
          </a:p>
          <a:p>
            <a:pPr algn="l"/>
            <a:r>
              <a:rPr lang="en-US" sz="2400" b="1" dirty="0" smtClean="0">
                <a:solidFill>
                  <a:schemeClr val="tx1"/>
                </a:solidFill>
                <a:latin typeface="Nyala" pitchFamily="2" charset="0"/>
              </a:rPr>
              <a:t>Operating system </a:t>
            </a:r>
            <a:r>
              <a:rPr lang="en-US" sz="2400" dirty="0" smtClean="0">
                <a:solidFill>
                  <a:schemeClr val="tx1"/>
                </a:solidFill>
                <a:latin typeface="Nyala" pitchFamily="2" charset="0"/>
              </a:rPr>
              <a:t>-a set of programs that manages interaction between hardware and software. </a:t>
            </a:r>
          </a:p>
          <a:p>
            <a:pPr algn="l"/>
            <a:r>
              <a:rPr lang="en-US" sz="2400" dirty="0" smtClean="0">
                <a:solidFill>
                  <a:schemeClr val="tx1"/>
                </a:solidFill>
                <a:latin typeface="Nyala" pitchFamily="2" charset="0"/>
              </a:rPr>
              <a:t>–Responsible primarily for storing information on disks and for communication between microprocessor, memory, and peripherals.</a:t>
            </a:r>
          </a:p>
          <a:p>
            <a:pPr algn="l"/>
            <a:endParaRPr lang="en-US" sz="2400" dirty="0" smtClean="0">
              <a:solidFill>
                <a:schemeClr val="tx1"/>
              </a:solidFill>
              <a:latin typeface="Nyala" pitchFamily="2"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endParaRPr lang="en-US" sz="2400" b="1" dirty="0" smtClean="0">
              <a:solidFill>
                <a:schemeClr val="tx1"/>
              </a:solidFill>
              <a:latin typeface="Nyala" pitchFamily="2" charset="0"/>
            </a:endParaRPr>
          </a:p>
          <a:p>
            <a:pPr algn="l"/>
            <a:r>
              <a:rPr lang="en-US" sz="2400" b="1" dirty="0" smtClean="0">
                <a:solidFill>
                  <a:schemeClr val="tx1"/>
                </a:solidFill>
                <a:latin typeface="Nyala" pitchFamily="2" charset="0"/>
              </a:rPr>
              <a:t>OS and its relationship with various hardware components</a:t>
            </a:r>
          </a:p>
        </p:txBody>
      </p:sp>
      <p:pic>
        <p:nvPicPr>
          <p:cNvPr id="6146" name="Picture 2"/>
          <p:cNvPicPr>
            <a:picLocks noChangeAspect="1" noChangeArrowheads="1"/>
          </p:cNvPicPr>
          <p:nvPr/>
        </p:nvPicPr>
        <p:blipFill>
          <a:blip r:embed="rId2" cstate="print"/>
          <a:srcRect/>
          <a:stretch>
            <a:fillRect/>
          </a:stretch>
        </p:blipFill>
        <p:spPr bwMode="auto">
          <a:xfrm>
            <a:off x="381000" y="304800"/>
            <a:ext cx="8382000" cy="57912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pPr algn="l"/>
            <a:r>
              <a:rPr lang="en-US" sz="2400" b="1" dirty="0" smtClean="0">
                <a:solidFill>
                  <a:schemeClr val="tx1"/>
                </a:solidFill>
                <a:latin typeface="Nyala" pitchFamily="2" charset="0"/>
              </a:rPr>
              <a:t>Hierarchical relationship between computer hardware and software.</a:t>
            </a:r>
          </a:p>
        </p:txBody>
      </p:sp>
      <p:pic>
        <p:nvPicPr>
          <p:cNvPr id="7170" name="Picture 2"/>
          <p:cNvPicPr>
            <a:picLocks noChangeAspect="1" noChangeArrowheads="1"/>
          </p:cNvPicPr>
          <p:nvPr/>
        </p:nvPicPr>
        <p:blipFill>
          <a:blip r:embed="rId2" cstate="print"/>
          <a:srcRect/>
          <a:stretch>
            <a:fillRect/>
          </a:stretch>
        </p:blipFill>
        <p:spPr bwMode="auto">
          <a:xfrm>
            <a:off x="152400" y="457200"/>
            <a:ext cx="8229600" cy="3800475"/>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r>
              <a:rPr lang="en-US" sz="2400" b="1" dirty="0" smtClean="0">
                <a:solidFill>
                  <a:schemeClr val="tx1"/>
                </a:solidFill>
                <a:latin typeface="Nyala" pitchFamily="2" charset="0"/>
              </a:rPr>
              <a:t>Addressing modes of 8086</a:t>
            </a:r>
          </a:p>
          <a:p>
            <a:pPr algn="l"/>
            <a:r>
              <a:rPr lang="en-US" sz="2400" dirty="0" smtClean="0">
                <a:solidFill>
                  <a:schemeClr val="tx1"/>
                </a:solidFill>
                <a:latin typeface="Nyala" pitchFamily="2" charset="0"/>
              </a:rPr>
              <a:t>The way of specifying data to be operated by an instruction is known as </a:t>
            </a:r>
            <a:r>
              <a:rPr lang="en-US" sz="2400" b="1" dirty="0" smtClean="0">
                <a:solidFill>
                  <a:schemeClr val="tx1"/>
                </a:solidFill>
                <a:latin typeface="Nyala" pitchFamily="2" charset="0"/>
              </a:rPr>
              <a:t>addressing modes</a:t>
            </a:r>
            <a:r>
              <a:rPr lang="en-US" sz="2400" dirty="0" smtClean="0">
                <a:solidFill>
                  <a:schemeClr val="tx1"/>
                </a:solidFill>
                <a:latin typeface="Nyala" pitchFamily="2" charset="0"/>
              </a:rPr>
              <a:t>. This specifies that the given data is an immediate data or an address. It also specifies whether the given operand is register or register pair.</a:t>
            </a:r>
          </a:p>
          <a:p>
            <a:pPr algn="l" fontAlgn="base"/>
            <a:r>
              <a:rPr lang="en-US" sz="2400" b="1" dirty="0" smtClean="0">
                <a:solidFill>
                  <a:schemeClr val="tx1"/>
                </a:solidFill>
                <a:latin typeface="Nyala" pitchFamily="2" charset="0"/>
              </a:rPr>
              <a:t>Types of addressing modes:</a:t>
            </a:r>
          </a:p>
          <a:p>
            <a:pPr algn="l" fontAlgn="base"/>
            <a:r>
              <a:rPr lang="en-US" sz="2400" b="1" dirty="0" smtClean="0">
                <a:solidFill>
                  <a:schemeClr val="tx1"/>
                </a:solidFill>
                <a:latin typeface="Nyala" pitchFamily="2" charset="0"/>
              </a:rPr>
              <a:t>1. Register mode –</a:t>
            </a:r>
            <a:r>
              <a:rPr lang="en-US" sz="2400" dirty="0" smtClean="0">
                <a:solidFill>
                  <a:schemeClr val="tx1"/>
                </a:solidFill>
                <a:latin typeface="Nyala" pitchFamily="2" charset="0"/>
              </a:rPr>
              <a:t> In this type of addressing mode both the operands are registers.</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p>
          <a:p>
            <a:pPr algn="l"/>
            <a:r>
              <a:rPr lang="en-US" sz="2400" dirty="0" smtClean="0">
                <a:solidFill>
                  <a:schemeClr val="tx1"/>
                </a:solidFill>
                <a:latin typeface="Nyala" pitchFamily="2" charset="0"/>
              </a:rPr>
              <a:t>MOV AX, BX </a:t>
            </a:r>
          </a:p>
          <a:p>
            <a:pPr algn="l"/>
            <a:r>
              <a:rPr lang="en-US" sz="2400" dirty="0" smtClean="0">
                <a:solidFill>
                  <a:schemeClr val="tx1"/>
                </a:solidFill>
                <a:latin typeface="Nyala" pitchFamily="2" charset="0"/>
              </a:rPr>
              <a:t>XOR AX, DX </a:t>
            </a:r>
          </a:p>
          <a:p>
            <a:pPr algn="l"/>
            <a:r>
              <a:rPr lang="en-US" sz="2400" dirty="0" smtClean="0">
                <a:solidFill>
                  <a:schemeClr val="tx1"/>
                </a:solidFill>
                <a:latin typeface="Nyala" pitchFamily="2" charset="0"/>
              </a:rPr>
              <a:t>ADD AL, BL</a:t>
            </a:r>
          </a:p>
          <a:p>
            <a:pPr algn="l"/>
            <a:r>
              <a:rPr lang="en-US" sz="2400" b="1" dirty="0" smtClean="0">
                <a:solidFill>
                  <a:schemeClr val="tx1"/>
                </a:solidFill>
                <a:latin typeface="Nyala" pitchFamily="2" charset="0"/>
              </a:rPr>
              <a:t>2. Immediate mode –</a:t>
            </a:r>
            <a:r>
              <a:rPr lang="en-US" sz="2400" dirty="0" smtClean="0">
                <a:solidFill>
                  <a:schemeClr val="tx1"/>
                </a:solidFill>
                <a:latin typeface="Nyala" pitchFamily="2" charset="0"/>
              </a:rPr>
              <a:t> In this type of addressing mode the source operand is a 8 bit or 16 bit data. Destination operand can never be immediate data.</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endParaRPr lang="en-US" sz="2400" b="1" dirty="0" smtClean="0">
              <a:solidFill>
                <a:schemeClr val="tx1"/>
              </a:solidFill>
              <a:latin typeface="Nyala" pitchFamily="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81000"/>
            <a:ext cx="8305800" cy="6019800"/>
          </a:xfrm>
        </p:spPr>
        <p:txBody>
          <a:bodyPr>
            <a:normAutofit/>
          </a:bodyPr>
          <a:lstStyle/>
          <a:p>
            <a:pPr algn="l"/>
            <a:r>
              <a:rPr lang="en-US" sz="2400" b="1" i="1" dirty="0" smtClean="0">
                <a:solidFill>
                  <a:schemeClr val="tx1"/>
                </a:solidFill>
                <a:latin typeface="Nyala" pitchFamily="2" charset="0"/>
              </a:rPr>
              <a:t>What is Microprocessor?</a:t>
            </a:r>
          </a:p>
          <a:p>
            <a:pPr algn="l">
              <a:buFont typeface="Wingdings" pitchFamily="2" charset="2"/>
              <a:buChar char="§"/>
            </a:pPr>
            <a:r>
              <a:rPr lang="en-US" sz="2400" dirty="0" smtClean="0">
                <a:solidFill>
                  <a:schemeClr val="tx1"/>
                </a:solidFill>
                <a:latin typeface="Nyala" pitchFamily="2" charset="0"/>
              </a:rPr>
              <a:t>The </a:t>
            </a:r>
            <a:r>
              <a:rPr lang="en-US" sz="2400" dirty="0">
                <a:solidFill>
                  <a:schemeClr val="tx1"/>
                </a:solidFill>
                <a:latin typeface="Nyala" pitchFamily="2" charset="0"/>
              </a:rPr>
              <a:t>term ‘micro’ means extremely small and ‘processor’ means the thing that accelerates </a:t>
            </a:r>
            <a:r>
              <a:rPr lang="en-US" sz="2400" dirty="0" smtClean="0">
                <a:solidFill>
                  <a:schemeClr val="tx1"/>
                </a:solidFill>
                <a:latin typeface="Nyala" pitchFamily="2" charset="0"/>
              </a:rPr>
              <a:t>tasks.</a:t>
            </a:r>
          </a:p>
          <a:p>
            <a:pPr algn="l">
              <a:buFont typeface="Wingdings" pitchFamily="2" charset="2"/>
              <a:buChar char="§"/>
            </a:pPr>
            <a:r>
              <a:rPr lang="en-US" sz="2400" dirty="0" smtClean="0">
                <a:solidFill>
                  <a:schemeClr val="tx1"/>
                </a:solidFill>
                <a:latin typeface="Nyala" pitchFamily="2" charset="0"/>
              </a:rPr>
              <a:t>So </a:t>
            </a:r>
            <a:r>
              <a:rPr lang="en-US" sz="2400" dirty="0">
                <a:solidFill>
                  <a:schemeClr val="tx1"/>
                </a:solidFill>
                <a:latin typeface="Nyala" pitchFamily="2" charset="0"/>
              </a:rPr>
              <a:t>in general sense the term ‘microprocessor’ means an </a:t>
            </a:r>
            <a:r>
              <a:rPr lang="en-US" sz="2400" dirty="0" smtClean="0">
                <a:solidFill>
                  <a:schemeClr val="tx1"/>
                </a:solidFill>
                <a:latin typeface="Nyala" pitchFamily="2" charset="0"/>
              </a:rPr>
              <a:t>extremely small </a:t>
            </a:r>
            <a:r>
              <a:rPr lang="en-US" sz="2400" dirty="0">
                <a:solidFill>
                  <a:schemeClr val="tx1"/>
                </a:solidFill>
                <a:latin typeface="Nyala" pitchFamily="2" charset="0"/>
              </a:rPr>
              <a:t>thing that can </a:t>
            </a:r>
            <a:r>
              <a:rPr lang="en-US" sz="2400" dirty="0" smtClean="0">
                <a:solidFill>
                  <a:schemeClr val="tx1"/>
                </a:solidFill>
                <a:latin typeface="Nyala" pitchFamily="2" charset="0"/>
              </a:rPr>
              <a:t>accelerate different </a:t>
            </a:r>
            <a:r>
              <a:rPr lang="en-US" sz="2400" dirty="0">
                <a:solidFill>
                  <a:schemeClr val="tx1"/>
                </a:solidFill>
                <a:latin typeface="Nyala" pitchFamily="2" charset="0"/>
              </a:rPr>
              <a:t>tasks as ordered. But the actual definition of microprocessor is slightly different </a:t>
            </a:r>
            <a:r>
              <a:rPr lang="en-US" sz="2400" dirty="0" smtClean="0">
                <a:solidFill>
                  <a:schemeClr val="tx1"/>
                </a:solidFill>
                <a:latin typeface="Nyala" pitchFamily="2" charset="0"/>
              </a:rPr>
              <a:t>than </a:t>
            </a:r>
            <a:r>
              <a:rPr lang="en-US" sz="2400" b="1" i="1" dirty="0" smtClean="0">
                <a:solidFill>
                  <a:schemeClr val="tx1"/>
                </a:solidFill>
                <a:latin typeface="Nyala" pitchFamily="2" charset="0"/>
              </a:rPr>
              <a:t>this</a:t>
            </a:r>
            <a:r>
              <a:rPr lang="en-US" sz="2400" b="1" dirty="0" smtClean="0">
                <a:solidFill>
                  <a:schemeClr val="tx1"/>
                </a:solidFill>
                <a:latin typeface="Nyala" pitchFamily="2" charset="0"/>
              </a:rPr>
              <a:t>.</a:t>
            </a:r>
          </a:p>
          <a:p>
            <a:pPr algn="l">
              <a:buFont typeface="Wingdings" pitchFamily="2" charset="2"/>
              <a:buChar char="§"/>
            </a:pPr>
            <a:r>
              <a:rPr lang="en-US" sz="2400" dirty="0" smtClean="0">
                <a:solidFill>
                  <a:schemeClr val="tx1"/>
                </a:solidFill>
                <a:latin typeface="Nyala" pitchFamily="2" charset="0"/>
              </a:rPr>
              <a:t>A </a:t>
            </a:r>
            <a:r>
              <a:rPr lang="en-US" sz="2400" dirty="0">
                <a:solidFill>
                  <a:schemeClr val="tx1"/>
                </a:solidFill>
                <a:latin typeface="Nyala" pitchFamily="2" charset="0"/>
              </a:rPr>
              <a:t>microprocessor is a tiny electronic chip containing transistors found inside a computer’s </a:t>
            </a:r>
            <a:r>
              <a:rPr lang="en-US" sz="2400" dirty="0" smtClean="0">
                <a:solidFill>
                  <a:schemeClr val="tx1"/>
                </a:solidFill>
                <a:latin typeface="Nyala" pitchFamily="2" charset="0"/>
              </a:rPr>
              <a:t>central processing </a:t>
            </a:r>
            <a:r>
              <a:rPr lang="en-US" sz="2400" dirty="0">
                <a:solidFill>
                  <a:schemeClr val="tx1"/>
                </a:solidFill>
                <a:latin typeface="Nyala" pitchFamily="2" charset="0"/>
              </a:rPr>
              <a:t>unit and other electronic </a:t>
            </a:r>
            <a:r>
              <a:rPr lang="en-US" sz="2400" dirty="0" smtClean="0">
                <a:solidFill>
                  <a:schemeClr val="tx1"/>
                </a:solidFill>
                <a:latin typeface="Nyala" pitchFamily="2" charset="0"/>
              </a:rPr>
              <a:t>devices</a:t>
            </a:r>
            <a:r>
              <a:rPr lang="en-US" sz="2400" dirty="0">
                <a:solidFill>
                  <a:schemeClr val="tx1"/>
                </a:solidFill>
                <a:latin typeface="Nyala" pitchFamily="2" charset="0"/>
              </a:rPr>
              <a:t>. Its basic function is to take input, process it and </a:t>
            </a:r>
            <a:r>
              <a:rPr lang="en-US" sz="2400" dirty="0" smtClean="0">
                <a:solidFill>
                  <a:schemeClr val="tx1"/>
                </a:solidFill>
                <a:latin typeface="Nyala" pitchFamily="2" charset="0"/>
              </a:rPr>
              <a:t>then provide </a:t>
            </a:r>
            <a:r>
              <a:rPr lang="en-US" sz="2400" dirty="0">
                <a:solidFill>
                  <a:schemeClr val="tx1"/>
                </a:solidFill>
                <a:latin typeface="Nyala" pitchFamily="2" charset="0"/>
              </a:rPr>
              <a:t>appropriate </a:t>
            </a:r>
            <a:r>
              <a:rPr lang="en-US" sz="2400" dirty="0" smtClean="0">
                <a:solidFill>
                  <a:schemeClr val="tx1"/>
                </a:solidFill>
                <a:latin typeface="Nyala" pitchFamily="2" charset="0"/>
              </a:rPr>
              <a:t>output.</a:t>
            </a:r>
          </a:p>
          <a:p>
            <a:pPr algn="l">
              <a:buFont typeface="Wingdings" pitchFamily="2" charset="2"/>
              <a:buChar char="§"/>
            </a:pPr>
            <a:r>
              <a:rPr lang="en-US" sz="2400" dirty="0" smtClean="0">
                <a:solidFill>
                  <a:schemeClr val="tx1"/>
                </a:solidFill>
                <a:latin typeface="Nyala" pitchFamily="2" charset="0"/>
              </a:rPr>
              <a:t>The microprocessor is a general-purpose programmable logic device.</a:t>
            </a:r>
          </a:p>
          <a:p>
            <a:pPr algn="l">
              <a:buFont typeface="Wingdings" pitchFamily="2" charset="2"/>
              <a:buChar char="§"/>
            </a:pPr>
            <a:r>
              <a:rPr lang="en-US" sz="2400" dirty="0" smtClean="0">
                <a:solidFill>
                  <a:schemeClr val="tx1"/>
                </a:solidFill>
                <a:latin typeface="Nyala" pitchFamily="2" charset="0"/>
              </a:rPr>
              <a:t>Understanding the microprocessor concepts is crucial in understanding the operation of digital computer. </a:t>
            </a:r>
          </a:p>
          <a:p>
            <a:pPr algn="l">
              <a:buFont typeface="Wingdings" pitchFamily="2" charset="2"/>
              <a:buChar char="§"/>
            </a:pPr>
            <a:endParaRPr lang="en-US" sz="2400" dirty="0" smtClean="0">
              <a:solidFill>
                <a:schemeClr val="tx1"/>
              </a:solidFill>
              <a:latin typeface="Nyala" pitchFamily="2" charset="0"/>
            </a:endParaRPr>
          </a:p>
          <a:p>
            <a:pPr algn="l"/>
            <a:endParaRPr lang="en-US" sz="2400" dirty="0">
              <a:solidFill>
                <a:schemeClr val="tx1"/>
              </a:solidFill>
              <a:latin typeface="Nyala" pitchFamily="2" charset="0"/>
            </a:endParaRPr>
          </a:p>
          <a:p>
            <a:pPr algn="l"/>
            <a:endParaRPr lang="en-US" sz="2400" dirty="0">
              <a:solidFill>
                <a:schemeClr val="tx1"/>
              </a:solidFill>
              <a:latin typeface="Nyala" pitchFamily="2" charset="0"/>
            </a:endParaRPr>
          </a:p>
          <a:p>
            <a:pPr algn="l"/>
            <a:endParaRPr lang="en-US" dirty="0">
              <a:solidFill>
                <a:schemeClr val="tx1"/>
              </a:solidFill>
              <a:latin typeface="Nyala" pitchFamily="2"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algn="l"/>
            <a:r>
              <a:rPr lang="en-US" sz="2400" dirty="0" smtClean="0">
                <a:solidFill>
                  <a:schemeClr val="tx1"/>
                </a:solidFill>
                <a:latin typeface="Nyala" pitchFamily="2" charset="0"/>
              </a:rPr>
              <a:t>MOV AX, 2000 </a:t>
            </a:r>
          </a:p>
          <a:p>
            <a:pPr algn="l"/>
            <a:r>
              <a:rPr lang="en-US" sz="2400" dirty="0" smtClean="0">
                <a:solidFill>
                  <a:schemeClr val="tx1"/>
                </a:solidFill>
                <a:latin typeface="Nyala" pitchFamily="2" charset="0"/>
              </a:rPr>
              <a:t>MOV CL, 0A </a:t>
            </a:r>
          </a:p>
          <a:p>
            <a:pPr algn="l"/>
            <a:r>
              <a:rPr lang="en-US" sz="2400" dirty="0" smtClean="0">
                <a:solidFill>
                  <a:schemeClr val="tx1"/>
                </a:solidFill>
                <a:latin typeface="Nyala" pitchFamily="2" charset="0"/>
              </a:rPr>
              <a:t>ADD AL, 45 </a:t>
            </a:r>
          </a:p>
          <a:p>
            <a:pPr algn="l"/>
            <a:r>
              <a:rPr lang="en-US" sz="2400" dirty="0" smtClean="0">
                <a:solidFill>
                  <a:schemeClr val="tx1"/>
                </a:solidFill>
                <a:latin typeface="Nyala" pitchFamily="2" charset="0"/>
              </a:rPr>
              <a:t>AND AX, 0000</a:t>
            </a:r>
          </a:p>
          <a:p>
            <a:pPr algn="l"/>
            <a:r>
              <a:rPr lang="en-US" sz="2400" dirty="0" smtClean="0">
                <a:solidFill>
                  <a:schemeClr val="tx1"/>
                </a:solidFill>
                <a:latin typeface="Nyala" pitchFamily="2" charset="0"/>
              </a:rPr>
              <a:t>Note that to initialize the value of segment register an register is required.</a:t>
            </a:r>
          </a:p>
          <a:p>
            <a:pPr algn="l"/>
            <a:r>
              <a:rPr lang="en-US" sz="2400" dirty="0" smtClean="0">
                <a:solidFill>
                  <a:schemeClr val="tx1"/>
                </a:solidFill>
                <a:latin typeface="Nyala" pitchFamily="2" charset="0"/>
              </a:rPr>
              <a:t>MOV AX, 2000 </a:t>
            </a:r>
          </a:p>
          <a:p>
            <a:pPr algn="l"/>
            <a:r>
              <a:rPr lang="en-US" sz="2400" dirty="0" smtClean="0">
                <a:solidFill>
                  <a:schemeClr val="tx1"/>
                </a:solidFill>
                <a:latin typeface="Nyala" pitchFamily="2" charset="0"/>
              </a:rPr>
              <a:t>MOV CS, AX</a:t>
            </a:r>
          </a:p>
          <a:p>
            <a:pPr algn="l"/>
            <a:r>
              <a:rPr lang="en-US" sz="2400" b="1" dirty="0" smtClean="0">
                <a:solidFill>
                  <a:schemeClr val="tx1"/>
                </a:solidFill>
                <a:latin typeface="Nyala" pitchFamily="2" charset="0"/>
              </a:rPr>
              <a:t>3. Displacement or direct mode –</a:t>
            </a:r>
            <a:r>
              <a:rPr lang="en-US" sz="2400" dirty="0" smtClean="0">
                <a:solidFill>
                  <a:schemeClr val="tx1"/>
                </a:solidFill>
                <a:latin typeface="Nyala" pitchFamily="2" charset="0"/>
              </a:rPr>
              <a:t> In this type of addressing mode the effective address is directly given in the instruction as displacement.</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p>
          <a:p>
            <a:pPr algn="l"/>
            <a:r>
              <a:rPr lang="en-US" sz="2400" dirty="0" smtClean="0">
                <a:solidFill>
                  <a:schemeClr val="tx1"/>
                </a:solidFill>
                <a:latin typeface="Nyala" pitchFamily="2" charset="0"/>
              </a:rPr>
              <a:t>MOV AX, [DISP] </a:t>
            </a:r>
          </a:p>
          <a:p>
            <a:pPr algn="l"/>
            <a:r>
              <a:rPr lang="en-US" sz="2400" dirty="0" smtClean="0">
                <a:solidFill>
                  <a:schemeClr val="tx1"/>
                </a:solidFill>
                <a:latin typeface="Nyala" pitchFamily="2" charset="0"/>
              </a:rPr>
              <a:t>MOV AX, [0500]</a:t>
            </a:r>
            <a:endParaRPr lang="en-US" sz="2400" b="1" dirty="0" smtClean="0">
              <a:solidFill>
                <a:schemeClr val="tx1"/>
              </a:solidFill>
              <a:latin typeface="Nyala" pitchFamily="2"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algn="l"/>
            <a:r>
              <a:rPr lang="en-US" sz="2400" b="1" dirty="0" smtClean="0">
                <a:solidFill>
                  <a:schemeClr val="tx1"/>
                </a:solidFill>
                <a:latin typeface="Nyala" pitchFamily="2" charset="0"/>
              </a:rPr>
              <a:t>4. Register indirect mode –</a:t>
            </a:r>
            <a:r>
              <a:rPr lang="en-US" sz="2400" dirty="0" smtClean="0">
                <a:solidFill>
                  <a:schemeClr val="tx1"/>
                </a:solidFill>
                <a:latin typeface="Nyala" pitchFamily="2" charset="0"/>
              </a:rPr>
              <a:t> In this addressing mode the effective address is in SI, DI or BX.</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p>
          <a:p>
            <a:pPr algn="l"/>
            <a:r>
              <a:rPr lang="en-US" sz="2400" dirty="0" smtClean="0">
                <a:solidFill>
                  <a:schemeClr val="tx1"/>
                </a:solidFill>
                <a:latin typeface="Nyala" pitchFamily="2" charset="0"/>
              </a:rPr>
              <a:t>MOV AX, [DI] </a:t>
            </a:r>
          </a:p>
          <a:p>
            <a:pPr algn="l"/>
            <a:r>
              <a:rPr lang="en-US" sz="2400" dirty="0" smtClean="0">
                <a:solidFill>
                  <a:schemeClr val="tx1"/>
                </a:solidFill>
                <a:latin typeface="Nyala" pitchFamily="2" charset="0"/>
              </a:rPr>
              <a:t>ADD AL, [BX] </a:t>
            </a:r>
          </a:p>
          <a:p>
            <a:pPr algn="l"/>
            <a:r>
              <a:rPr lang="en-US" sz="2400" dirty="0" smtClean="0">
                <a:solidFill>
                  <a:schemeClr val="tx1"/>
                </a:solidFill>
                <a:latin typeface="Nyala" pitchFamily="2" charset="0"/>
              </a:rPr>
              <a:t>MOV AX, [SI]</a:t>
            </a:r>
          </a:p>
          <a:p>
            <a:pPr algn="l" fontAlgn="base"/>
            <a:r>
              <a:rPr lang="en-US" sz="2400" b="1" dirty="0" smtClean="0">
                <a:solidFill>
                  <a:schemeClr val="tx1"/>
                </a:solidFill>
                <a:latin typeface="Nyala" pitchFamily="2" charset="0"/>
              </a:rPr>
              <a:t>5. Based indexed mode –</a:t>
            </a:r>
            <a:r>
              <a:rPr lang="en-US" sz="2400" dirty="0" smtClean="0">
                <a:solidFill>
                  <a:schemeClr val="tx1"/>
                </a:solidFill>
                <a:latin typeface="Nyala" pitchFamily="2" charset="0"/>
              </a:rPr>
              <a:t> In this the effective address is sum of base register and index register.</a:t>
            </a:r>
          </a:p>
          <a:p>
            <a:pPr algn="l" fontAlgn="base"/>
            <a:r>
              <a:rPr lang="en-US" sz="2400" dirty="0" smtClean="0">
                <a:solidFill>
                  <a:schemeClr val="tx1"/>
                </a:solidFill>
                <a:latin typeface="Nyala" pitchFamily="2" charset="0"/>
              </a:rPr>
              <a:t>Base register: BX, BP </a:t>
            </a:r>
          </a:p>
          <a:p>
            <a:pPr algn="l" fontAlgn="base"/>
            <a:r>
              <a:rPr lang="en-US" sz="2400" dirty="0" smtClean="0">
                <a:solidFill>
                  <a:schemeClr val="tx1"/>
                </a:solidFill>
                <a:latin typeface="Nyala" pitchFamily="2" charset="0"/>
              </a:rPr>
              <a:t>Index register: SI, DI </a:t>
            </a:r>
          </a:p>
          <a:p>
            <a:pPr algn="l" fontAlgn="base"/>
            <a:r>
              <a:rPr lang="en-US" sz="2400" dirty="0" smtClean="0">
                <a:solidFill>
                  <a:schemeClr val="tx1"/>
                </a:solidFill>
                <a:latin typeface="Nyala" pitchFamily="2" charset="0"/>
              </a:rPr>
              <a:t>The physical memory address is calculated according to the base register.</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p>
          <a:p>
            <a:pPr algn="l"/>
            <a:r>
              <a:rPr lang="en-US" sz="2400" dirty="0" smtClean="0">
                <a:solidFill>
                  <a:schemeClr val="tx1"/>
                </a:solidFill>
                <a:latin typeface="Nyala" pitchFamily="2" charset="0"/>
              </a:rPr>
              <a:t>MOV AL, [BP+SI] </a:t>
            </a:r>
          </a:p>
          <a:p>
            <a:pPr algn="l"/>
            <a:r>
              <a:rPr lang="en-US" sz="2400" dirty="0" smtClean="0">
                <a:solidFill>
                  <a:schemeClr val="tx1"/>
                </a:solidFill>
                <a:latin typeface="Nyala" pitchFamily="2" charset="0"/>
              </a:rPr>
              <a:t>MOV AX, [BX+DI]</a:t>
            </a:r>
            <a:endParaRPr lang="en-US" sz="2400" b="1" dirty="0" smtClean="0">
              <a:solidFill>
                <a:schemeClr val="tx1"/>
              </a:solidFill>
              <a:latin typeface="Nyala" pitchFamily="2"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algn="l"/>
            <a:r>
              <a:rPr lang="en-US" sz="2400" b="1" dirty="0" smtClean="0">
                <a:solidFill>
                  <a:schemeClr val="tx1"/>
                </a:solidFill>
                <a:latin typeface="Nyala" pitchFamily="2" charset="0"/>
              </a:rPr>
              <a:t>6. Indexed mode –</a:t>
            </a:r>
            <a:r>
              <a:rPr lang="en-US" sz="2400" dirty="0" smtClean="0">
                <a:solidFill>
                  <a:schemeClr val="tx1"/>
                </a:solidFill>
                <a:latin typeface="Nyala" pitchFamily="2" charset="0"/>
              </a:rPr>
              <a:t> In this type of addressing mode the effective address is sum of index register and displacement.</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p>
          <a:p>
            <a:pPr algn="l"/>
            <a:r>
              <a:rPr lang="en-US" sz="2400" dirty="0" smtClean="0">
                <a:solidFill>
                  <a:schemeClr val="tx1"/>
                </a:solidFill>
                <a:latin typeface="Nyala" pitchFamily="2" charset="0"/>
              </a:rPr>
              <a:t>MOV AX, [SI+2000] </a:t>
            </a:r>
          </a:p>
          <a:p>
            <a:pPr algn="l"/>
            <a:r>
              <a:rPr lang="en-US" sz="2400" dirty="0" smtClean="0">
                <a:solidFill>
                  <a:schemeClr val="tx1"/>
                </a:solidFill>
                <a:latin typeface="Nyala" pitchFamily="2" charset="0"/>
              </a:rPr>
              <a:t>MOV AL, [DI+3000]</a:t>
            </a:r>
          </a:p>
          <a:p>
            <a:pPr algn="l" fontAlgn="base"/>
            <a:r>
              <a:rPr lang="en-US" sz="2400" b="1" dirty="0" smtClean="0">
                <a:solidFill>
                  <a:schemeClr val="tx1"/>
                </a:solidFill>
                <a:latin typeface="Nyala" pitchFamily="2" charset="0"/>
              </a:rPr>
              <a:t>7. Based mode –</a:t>
            </a:r>
            <a:r>
              <a:rPr lang="en-US" sz="2400" dirty="0" smtClean="0">
                <a:solidFill>
                  <a:schemeClr val="tx1"/>
                </a:solidFill>
                <a:latin typeface="Nyala" pitchFamily="2" charset="0"/>
              </a:rPr>
              <a:t> In this the effective address is the sum of base register and displacement.</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p>
          <a:p>
            <a:pPr algn="l" fontAlgn="base"/>
            <a:r>
              <a:rPr lang="en-US" sz="2400" dirty="0" smtClean="0">
                <a:solidFill>
                  <a:schemeClr val="tx1"/>
                </a:solidFill>
                <a:latin typeface="Nyala" pitchFamily="2" charset="0"/>
              </a:rPr>
              <a:t>MOV AL, [BP+ 0100]</a:t>
            </a:r>
          </a:p>
          <a:p>
            <a:pPr algn="l" fontAlgn="base"/>
            <a:r>
              <a:rPr lang="en-US" sz="2400" b="1" dirty="0" smtClean="0">
                <a:solidFill>
                  <a:schemeClr val="tx1"/>
                </a:solidFill>
                <a:latin typeface="Nyala" pitchFamily="2" charset="0"/>
              </a:rPr>
              <a:t>8. Based indexed displacement mode –</a:t>
            </a:r>
            <a:r>
              <a:rPr lang="en-US" sz="2400" dirty="0" smtClean="0">
                <a:solidFill>
                  <a:schemeClr val="tx1"/>
                </a:solidFill>
                <a:latin typeface="Nyala" pitchFamily="2" charset="0"/>
              </a:rPr>
              <a:t> In this type of addressing mode the effective address is the sum of index register, base register and displacement.</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p>
          <a:p>
            <a:pPr algn="l" fontAlgn="base"/>
            <a:r>
              <a:rPr lang="en-US" sz="2400" dirty="0" smtClean="0">
                <a:solidFill>
                  <a:schemeClr val="tx1"/>
                </a:solidFill>
                <a:latin typeface="Nyala" pitchFamily="2" charset="0"/>
              </a:rPr>
              <a:t>MOV AL, [SI+BP+2000]</a:t>
            </a:r>
          </a:p>
          <a:p>
            <a:pPr algn="l"/>
            <a:endParaRPr lang="en-US" sz="2400" b="1" dirty="0" smtClean="0">
              <a:solidFill>
                <a:schemeClr val="tx1"/>
              </a:solidFill>
              <a:latin typeface="Nyala" pitchFamily="2"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algn="l" fontAlgn="base"/>
            <a:r>
              <a:rPr lang="en-US" sz="2400" b="1" dirty="0" smtClean="0">
                <a:solidFill>
                  <a:schemeClr val="tx1"/>
                </a:solidFill>
                <a:latin typeface="Nyala" pitchFamily="2" charset="0"/>
              </a:rPr>
              <a:t>9. String mode –</a:t>
            </a:r>
            <a:r>
              <a:rPr lang="en-US" sz="2400" dirty="0" smtClean="0">
                <a:solidFill>
                  <a:schemeClr val="tx1"/>
                </a:solidFill>
                <a:latin typeface="Nyala" pitchFamily="2" charset="0"/>
              </a:rPr>
              <a:t> This addressing mode is related to string instructions. In this the value of SI and DI are auto incremented and decremented depending upon the value of directional flag.</a:t>
            </a:r>
            <a:br>
              <a:rPr lang="en-US" sz="2400" dirty="0" smtClean="0">
                <a:solidFill>
                  <a:schemeClr val="tx1"/>
                </a:solidFill>
                <a:latin typeface="Nyala" pitchFamily="2" charset="0"/>
              </a:rPr>
            </a:br>
            <a:r>
              <a:rPr lang="en-US" sz="2400" dirty="0" smtClean="0">
                <a:solidFill>
                  <a:schemeClr val="tx1"/>
                </a:solidFill>
                <a:latin typeface="Nyala" pitchFamily="2" charset="0"/>
              </a:rPr>
              <a:t>Example:</a:t>
            </a:r>
          </a:p>
          <a:p>
            <a:pPr algn="l" fontAlgn="base"/>
            <a:r>
              <a:rPr lang="en-US" sz="2400" dirty="0" smtClean="0">
                <a:solidFill>
                  <a:schemeClr val="tx1"/>
                </a:solidFill>
                <a:latin typeface="Nyala" pitchFamily="2" charset="0"/>
              </a:rPr>
              <a:t>MOVS B MOVS W </a:t>
            </a:r>
          </a:p>
          <a:p>
            <a:pPr algn="l" fontAlgn="base"/>
            <a:r>
              <a:rPr lang="en-US" sz="2400" b="1" dirty="0" smtClean="0">
                <a:solidFill>
                  <a:schemeClr val="tx1"/>
                </a:solidFill>
                <a:latin typeface="Nyala" pitchFamily="2" charset="0"/>
              </a:rPr>
              <a:t>10. Input / Output mode –</a:t>
            </a:r>
            <a:r>
              <a:rPr lang="en-US" sz="2400" dirty="0" smtClean="0">
                <a:solidFill>
                  <a:schemeClr val="tx1"/>
                </a:solidFill>
                <a:latin typeface="Nyala" pitchFamily="2" charset="0"/>
              </a:rPr>
              <a:t> This addressing mode is related with input output operations.</a:t>
            </a:r>
            <a:br>
              <a:rPr lang="en-US" sz="2400" dirty="0" smtClean="0">
                <a:solidFill>
                  <a:schemeClr val="tx1"/>
                </a:solidFill>
                <a:latin typeface="Nyala" pitchFamily="2" charset="0"/>
              </a:rPr>
            </a:br>
            <a:r>
              <a:rPr lang="en-US" sz="2400" dirty="0" smtClean="0">
                <a:solidFill>
                  <a:schemeClr val="tx1"/>
                </a:solidFill>
                <a:latin typeface="Nyala" pitchFamily="2" charset="0"/>
              </a:rPr>
              <a:t>Example: IN A, 45 </a:t>
            </a:r>
          </a:p>
          <a:p>
            <a:pPr algn="l" fontAlgn="base"/>
            <a:r>
              <a:rPr lang="en-US" sz="2400" dirty="0" smtClean="0">
                <a:solidFill>
                  <a:schemeClr val="tx1"/>
                </a:solidFill>
                <a:latin typeface="Nyala" pitchFamily="2" charset="0"/>
              </a:rPr>
              <a:t>OUT A, 50 </a:t>
            </a:r>
          </a:p>
          <a:p>
            <a:pPr algn="l" fontAlgn="base"/>
            <a:r>
              <a:rPr lang="en-US" sz="2400" b="1" dirty="0" smtClean="0">
                <a:solidFill>
                  <a:schemeClr val="tx1"/>
                </a:solidFill>
                <a:latin typeface="Nyala" pitchFamily="2" charset="0"/>
              </a:rPr>
              <a:t>11. Relative mode –</a:t>
            </a:r>
            <a:r>
              <a:rPr lang="en-US" sz="2400" dirty="0" smtClean="0">
                <a:solidFill>
                  <a:schemeClr val="tx1"/>
                </a:solidFill>
                <a:latin typeface="Nyala" pitchFamily="2" charset="0"/>
              </a:rPr>
              <a:t/>
            </a:r>
            <a:br>
              <a:rPr lang="en-US" sz="2400" dirty="0" smtClean="0">
                <a:solidFill>
                  <a:schemeClr val="tx1"/>
                </a:solidFill>
                <a:latin typeface="Nyala" pitchFamily="2" charset="0"/>
              </a:rPr>
            </a:br>
            <a:r>
              <a:rPr lang="en-US" sz="2400" dirty="0" smtClean="0">
                <a:solidFill>
                  <a:schemeClr val="tx1"/>
                </a:solidFill>
                <a:latin typeface="Nyala" pitchFamily="2" charset="0"/>
              </a:rPr>
              <a:t>In this the effective address is calculated with reference to instruction pointer.</a:t>
            </a:r>
            <a:br>
              <a:rPr lang="en-US" sz="2400" dirty="0" smtClean="0">
                <a:solidFill>
                  <a:schemeClr val="tx1"/>
                </a:solidFill>
                <a:latin typeface="Nyala" pitchFamily="2" charset="0"/>
              </a:rPr>
            </a:br>
            <a:r>
              <a:rPr lang="en-US" sz="2400" dirty="0" smtClean="0">
                <a:solidFill>
                  <a:schemeClr val="tx1"/>
                </a:solidFill>
                <a:latin typeface="Nyala" pitchFamily="2" charset="0"/>
              </a:rPr>
              <a:t>Example: </a:t>
            </a:r>
          </a:p>
          <a:p>
            <a:pPr algn="l" fontAlgn="base"/>
            <a:r>
              <a:rPr lang="en-US" sz="2400" dirty="0" smtClean="0">
                <a:solidFill>
                  <a:schemeClr val="tx1"/>
                </a:solidFill>
                <a:latin typeface="Nyala" pitchFamily="2" charset="0"/>
              </a:rPr>
              <a:t>JNZ 8 bit address</a:t>
            </a:r>
          </a:p>
          <a:p>
            <a:pPr algn="l" fontAlgn="base"/>
            <a:r>
              <a:rPr lang="en-US" sz="2400" dirty="0" smtClean="0">
                <a:solidFill>
                  <a:schemeClr val="tx1"/>
                </a:solidFill>
                <a:latin typeface="Nyala" pitchFamily="2" charset="0"/>
              </a:rPr>
              <a:t> IP=IP+8 bit address </a:t>
            </a:r>
            <a:endParaRPr lang="en-US" sz="2400" dirty="0">
              <a:solidFill>
                <a:schemeClr val="tx1"/>
              </a:solidFill>
              <a:latin typeface="Nyala" pitchFamily="2"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b="1" dirty="0" smtClean="0">
                <a:solidFill>
                  <a:schemeClr val="tx1"/>
                </a:solidFill>
                <a:latin typeface="Nyala" pitchFamily="2" charset="0"/>
              </a:rPr>
              <a:t>Introduction to Registers</a:t>
            </a:r>
          </a:p>
          <a:p>
            <a:pPr algn="l">
              <a:buFont typeface="Wingdings" pitchFamily="2" charset="2"/>
              <a:buChar char="§"/>
            </a:pPr>
            <a:r>
              <a:rPr lang="en-US" sz="2400" dirty="0" smtClean="0">
                <a:solidFill>
                  <a:schemeClr val="tx1"/>
                </a:solidFill>
                <a:latin typeface="Nyala" pitchFamily="2" charset="0"/>
              </a:rPr>
              <a:t>A register is a very small amount of very fast memory that is built into the CPU (central processing unit) in order to speed up its operations by providing quick access to commonly used values.</a:t>
            </a:r>
          </a:p>
          <a:p>
            <a:pPr algn="l">
              <a:buFont typeface="Wingdings" pitchFamily="2" charset="2"/>
              <a:buChar char="§"/>
            </a:pPr>
            <a:r>
              <a:rPr lang="en-US" sz="2400" dirty="0" smtClean="0">
                <a:solidFill>
                  <a:schemeClr val="tx1"/>
                </a:solidFill>
                <a:latin typeface="Nyala" pitchFamily="2" charset="0"/>
              </a:rPr>
              <a:t>Registers are the top of the memory hierarchy and are the fastest way for the system to manipulate data.</a:t>
            </a:r>
          </a:p>
          <a:p>
            <a:pPr algn="l">
              <a:buFont typeface="Wingdings" pitchFamily="2" charset="2"/>
              <a:buChar char="§"/>
            </a:pPr>
            <a:r>
              <a:rPr lang="en-US" sz="2400" dirty="0" smtClean="0">
                <a:solidFill>
                  <a:schemeClr val="tx1"/>
                </a:solidFill>
                <a:latin typeface="Nyala" pitchFamily="2" charset="0"/>
              </a:rPr>
              <a:t>Registers are normally measured by the number of bits they can hold, for example, an 8-bit register means it can store 8 bits of data or a 32-bit register means it can store 32 bit of data.</a:t>
            </a:r>
          </a:p>
          <a:p>
            <a:pPr algn="l">
              <a:buFont typeface="Wingdings" pitchFamily="2" charset="2"/>
              <a:buChar char="§"/>
            </a:pPr>
            <a:r>
              <a:rPr lang="en-US" sz="2400" dirty="0" smtClean="0">
                <a:solidFill>
                  <a:schemeClr val="tx1"/>
                </a:solidFill>
                <a:latin typeface="Nyala" pitchFamily="2" charset="0"/>
              </a:rPr>
              <a:t>Registers are used to store data temporarily during the execution of a program. Some of the registers are accessible to the user through instructions. </a:t>
            </a:r>
            <a:r>
              <a:rPr lang="en-US" sz="2400" b="1" i="1" dirty="0" smtClean="0">
                <a:solidFill>
                  <a:schemeClr val="tx1"/>
                </a:solidFill>
                <a:latin typeface="Nyala" pitchFamily="2" charset="0"/>
              </a:rPr>
              <a:t>Registers are divided in 5 major categories:</a:t>
            </a:r>
          </a:p>
          <a:p>
            <a:pPr algn="l"/>
            <a:r>
              <a:rPr lang="en-US" sz="2200" dirty="0" smtClean="0">
                <a:solidFill>
                  <a:schemeClr val="tx1"/>
                </a:solidFill>
                <a:latin typeface="Nyala" pitchFamily="2" charset="0"/>
              </a:rPr>
              <a:t>1. General Purpose Registers</a:t>
            </a:r>
          </a:p>
          <a:p>
            <a:pPr algn="l"/>
            <a:r>
              <a:rPr lang="en-US" sz="2200" dirty="0" smtClean="0">
                <a:solidFill>
                  <a:schemeClr val="tx1"/>
                </a:solidFill>
                <a:latin typeface="Nyala" pitchFamily="2" charset="0"/>
              </a:rPr>
              <a:t>2. Pointer Registers</a:t>
            </a:r>
          </a:p>
          <a:p>
            <a:pPr algn="l"/>
            <a:r>
              <a:rPr lang="en-US" sz="2200" dirty="0" smtClean="0">
                <a:solidFill>
                  <a:schemeClr val="tx1"/>
                </a:solidFill>
                <a:latin typeface="Nyala" pitchFamily="2" charset="0"/>
              </a:rPr>
              <a:t>3. Index Registers</a:t>
            </a:r>
          </a:p>
          <a:p>
            <a:pPr algn="l"/>
            <a:r>
              <a:rPr lang="en-US" sz="2200" dirty="0" smtClean="0">
                <a:solidFill>
                  <a:schemeClr val="tx1"/>
                </a:solidFill>
                <a:latin typeface="Nyala" pitchFamily="2" charset="0"/>
              </a:rPr>
              <a:t>4. Segment Registers</a:t>
            </a:r>
          </a:p>
          <a:p>
            <a:pPr algn="l"/>
            <a:r>
              <a:rPr lang="en-US" sz="2200" dirty="0" smtClean="0">
                <a:solidFill>
                  <a:schemeClr val="tx1"/>
                </a:solidFill>
                <a:latin typeface="Nyala" pitchFamily="2" charset="0"/>
              </a:rPr>
              <a:t>5. Flag Registers</a:t>
            </a:r>
            <a:endParaRPr lang="en-US" sz="2200" dirty="0">
              <a:solidFill>
                <a:schemeClr val="tx1"/>
              </a:solidFill>
              <a:latin typeface="Nyala" pitchFamily="2"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152400"/>
            <a:ext cx="8305800" cy="6248400"/>
          </a:xfrm>
        </p:spPr>
        <p:txBody>
          <a:bodyPr>
            <a:noAutofit/>
          </a:bodyPr>
          <a:lstStyle/>
          <a:p>
            <a:r>
              <a:rPr lang="en-US" sz="2400" b="1" i="1" dirty="0" smtClean="0">
                <a:solidFill>
                  <a:schemeClr val="tx1"/>
                </a:solidFill>
                <a:latin typeface="Nyala" pitchFamily="2" charset="0"/>
              </a:rPr>
              <a:t>General Purpose Registers:</a:t>
            </a:r>
          </a:p>
          <a:p>
            <a:pPr algn="l"/>
            <a:r>
              <a:rPr lang="en-US" sz="2400" dirty="0" smtClean="0">
                <a:solidFill>
                  <a:schemeClr val="tx1"/>
                </a:solidFill>
                <a:latin typeface="Nyala" pitchFamily="2" charset="0"/>
              </a:rPr>
              <a:t>There are four General Purpose Registers named as follows:</a:t>
            </a:r>
          </a:p>
          <a:p>
            <a:pPr algn="l"/>
            <a:r>
              <a:rPr lang="en-US" sz="2400" b="1" dirty="0" smtClean="0">
                <a:solidFill>
                  <a:schemeClr val="tx1"/>
                </a:solidFill>
                <a:latin typeface="Nyala" pitchFamily="2" charset="0"/>
              </a:rPr>
              <a:t>1. AX (Accumulator Register): </a:t>
            </a:r>
            <a:r>
              <a:rPr lang="en-US" sz="2400" dirty="0" smtClean="0">
                <a:solidFill>
                  <a:schemeClr val="tx1"/>
                </a:solidFill>
                <a:latin typeface="Nyala" pitchFamily="2" charset="0"/>
              </a:rPr>
              <a:t>commonly used for arithmetic &amp; logic data transfer.</a:t>
            </a:r>
          </a:p>
          <a:p>
            <a:pPr algn="l"/>
            <a:r>
              <a:rPr lang="en-US" sz="2400" b="1" dirty="0" smtClean="0">
                <a:solidFill>
                  <a:schemeClr val="tx1"/>
                </a:solidFill>
                <a:latin typeface="Nyala" pitchFamily="2" charset="0"/>
              </a:rPr>
              <a:t>2. BX (Base Address Register): </a:t>
            </a:r>
            <a:r>
              <a:rPr lang="en-US" sz="2400" dirty="0" smtClean="0">
                <a:solidFill>
                  <a:schemeClr val="tx1"/>
                </a:solidFill>
                <a:latin typeface="Nyala" pitchFamily="2" charset="0"/>
              </a:rPr>
              <a:t>used to save the address of memory location.</a:t>
            </a:r>
          </a:p>
          <a:p>
            <a:pPr algn="l"/>
            <a:r>
              <a:rPr lang="en-US" sz="2400" b="1" dirty="0" smtClean="0">
                <a:solidFill>
                  <a:schemeClr val="tx1"/>
                </a:solidFill>
                <a:latin typeface="Nyala" pitchFamily="2" charset="0"/>
              </a:rPr>
              <a:t>3. CX (Count Register): </a:t>
            </a:r>
            <a:r>
              <a:rPr lang="en-US" sz="2400" dirty="0" smtClean="0">
                <a:solidFill>
                  <a:schemeClr val="tx1"/>
                </a:solidFill>
                <a:latin typeface="Nyala" pitchFamily="2" charset="0"/>
              </a:rPr>
              <a:t>keeps record of iterations while a LOOP instruction is running.</a:t>
            </a:r>
          </a:p>
          <a:p>
            <a:pPr algn="l"/>
            <a:r>
              <a:rPr lang="en-US" sz="2400" b="1" dirty="0" smtClean="0">
                <a:solidFill>
                  <a:schemeClr val="tx1"/>
                </a:solidFill>
                <a:latin typeface="Nyala" pitchFamily="2" charset="0"/>
              </a:rPr>
              <a:t>4. DX (Data Register): </a:t>
            </a:r>
            <a:r>
              <a:rPr lang="en-US" sz="2400" dirty="0" smtClean="0">
                <a:solidFill>
                  <a:schemeClr val="tx1"/>
                </a:solidFill>
                <a:latin typeface="Nyala" pitchFamily="2" charset="0"/>
              </a:rPr>
              <a:t>holds data of the instruction currently being executed.</a:t>
            </a:r>
          </a:p>
          <a:p>
            <a:r>
              <a:rPr lang="en-US" sz="2400" b="1" i="1" dirty="0" smtClean="0">
                <a:solidFill>
                  <a:schemeClr val="tx1"/>
                </a:solidFill>
                <a:latin typeface="Nyala" pitchFamily="2" charset="0"/>
              </a:rPr>
              <a:t>Pointer Registers:</a:t>
            </a:r>
          </a:p>
          <a:p>
            <a:pPr algn="l"/>
            <a:r>
              <a:rPr lang="en-US" sz="2400" dirty="0" smtClean="0">
                <a:solidFill>
                  <a:schemeClr val="tx1"/>
                </a:solidFill>
                <a:latin typeface="Nyala" pitchFamily="2" charset="0"/>
              </a:rPr>
              <a:t>There are three pointer registers that are used to point toward some memory address.</a:t>
            </a:r>
          </a:p>
          <a:p>
            <a:pPr algn="l"/>
            <a:r>
              <a:rPr lang="en-US" sz="2400" dirty="0" smtClean="0">
                <a:solidFill>
                  <a:schemeClr val="tx1"/>
                </a:solidFill>
                <a:latin typeface="Nyala" pitchFamily="2" charset="0"/>
              </a:rPr>
              <a:t>1. </a:t>
            </a:r>
            <a:r>
              <a:rPr lang="en-US" sz="2400" b="1" dirty="0" smtClean="0">
                <a:solidFill>
                  <a:schemeClr val="tx1"/>
                </a:solidFill>
                <a:latin typeface="Nyala" pitchFamily="2" charset="0"/>
              </a:rPr>
              <a:t>BP (Base Pointer): </a:t>
            </a:r>
            <a:r>
              <a:rPr lang="en-US" sz="2400" dirty="0" smtClean="0">
                <a:solidFill>
                  <a:schemeClr val="tx1"/>
                </a:solidFill>
                <a:latin typeface="Nyala" pitchFamily="2" charset="0"/>
              </a:rPr>
              <a:t>points to the base element of the stack.</a:t>
            </a:r>
          </a:p>
          <a:p>
            <a:pPr algn="l"/>
            <a:r>
              <a:rPr lang="en-US" sz="2400" dirty="0" smtClean="0">
                <a:solidFill>
                  <a:schemeClr val="tx1"/>
                </a:solidFill>
                <a:latin typeface="Nyala" pitchFamily="2" charset="0"/>
              </a:rPr>
              <a:t>2. </a:t>
            </a:r>
            <a:r>
              <a:rPr lang="en-US" sz="2400" b="1" dirty="0" smtClean="0">
                <a:solidFill>
                  <a:schemeClr val="tx1"/>
                </a:solidFill>
                <a:latin typeface="Nyala" pitchFamily="2" charset="0"/>
              </a:rPr>
              <a:t>SP (Stack Pointer): </a:t>
            </a:r>
            <a:r>
              <a:rPr lang="en-US" sz="2400" dirty="0" smtClean="0">
                <a:solidFill>
                  <a:schemeClr val="tx1"/>
                </a:solidFill>
                <a:latin typeface="Nyala" pitchFamily="2" charset="0"/>
              </a:rPr>
              <a:t>always points to the top element of the stack.</a:t>
            </a:r>
          </a:p>
          <a:p>
            <a:pPr algn="l"/>
            <a:r>
              <a:rPr lang="en-US" sz="2400" dirty="0" smtClean="0">
                <a:solidFill>
                  <a:schemeClr val="tx1"/>
                </a:solidFill>
                <a:latin typeface="Nyala" pitchFamily="2" charset="0"/>
              </a:rPr>
              <a:t>3. </a:t>
            </a:r>
            <a:r>
              <a:rPr lang="en-US" sz="2400" b="1" dirty="0" smtClean="0">
                <a:solidFill>
                  <a:schemeClr val="tx1"/>
                </a:solidFill>
                <a:latin typeface="Nyala" pitchFamily="2" charset="0"/>
              </a:rPr>
              <a:t>IP (Instruction Pointer): </a:t>
            </a:r>
            <a:r>
              <a:rPr lang="en-US" sz="2400" dirty="0" smtClean="0">
                <a:solidFill>
                  <a:schemeClr val="tx1"/>
                </a:solidFill>
                <a:latin typeface="Nyala" pitchFamily="2" charset="0"/>
              </a:rPr>
              <a:t>stores the address of the next instruction to be executed.</a:t>
            </a:r>
            <a:endParaRPr lang="en-US" sz="2200" dirty="0">
              <a:solidFill>
                <a:schemeClr val="tx1"/>
              </a:solidFill>
              <a:latin typeface="Nyala" pitchFamily="2"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r>
              <a:rPr lang="en-US" sz="2400" b="1" i="1" dirty="0" smtClean="0">
                <a:solidFill>
                  <a:schemeClr val="tx1"/>
                </a:solidFill>
                <a:latin typeface="Nyala" pitchFamily="2" charset="0"/>
              </a:rPr>
              <a:t>Index Registers:</a:t>
            </a:r>
          </a:p>
          <a:p>
            <a:pPr algn="l"/>
            <a:r>
              <a:rPr lang="en-US" sz="2400" dirty="0" smtClean="0">
                <a:solidFill>
                  <a:schemeClr val="tx1"/>
                </a:solidFill>
                <a:latin typeface="Nyala" pitchFamily="2" charset="0"/>
              </a:rPr>
              <a:t>Index registers are used for indexed addressing and sometimes also used in addition and subtraction. There are two sets of index registers:</a:t>
            </a:r>
          </a:p>
          <a:p>
            <a:pPr algn="l"/>
            <a:r>
              <a:rPr lang="en-US" sz="2400" dirty="0" smtClean="0">
                <a:solidFill>
                  <a:schemeClr val="tx1"/>
                </a:solidFill>
                <a:latin typeface="Nyala" pitchFamily="2" charset="0"/>
              </a:rPr>
              <a:t>1. </a:t>
            </a:r>
            <a:r>
              <a:rPr lang="en-US" sz="2400" b="1" dirty="0" smtClean="0">
                <a:solidFill>
                  <a:schemeClr val="tx1"/>
                </a:solidFill>
                <a:latin typeface="Nyala" pitchFamily="2" charset="0"/>
              </a:rPr>
              <a:t>SI (Source Index): </a:t>
            </a:r>
            <a:r>
              <a:rPr lang="en-US" sz="2400" dirty="0" smtClean="0">
                <a:solidFill>
                  <a:schemeClr val="tx1"/>
                </a:solidFill>
                <a:latin typeface="Nyala" pitchFamily="2" charset="0"/>
              </a:rPr>
              <a:t>used as source index for string operations.</a:t>
            </a:r>
          </a:p>
          <a:p>
            <a:pPr algn="l"/>
            <a:r>
              <a:rPr lang="en-US" sz="2400" dirty="0" smtClean="0">
                <a:solidFill>
                  <a:schemeClr val="tx1"/>
                </a:solidFill>
                <a:latin typeface="Nyala" pitchFamily="2" charset="0"/>
              </a:rPr>
              <a:t>2. </a:t>
            </a:r>
            <a:r>
              <a:rPr lang="en-US" sz="2400" b="1" dirty="0" smtClean="0">
                <a:solidFill>
                  <a:schemeClr val="tx1"/>
                </a:solidFill>
                <a:latin typeface="Nyala" pitchFamily="2" charset="0"/>
              </a:rPr>
              <a:t>DI (Destination Index): </a:t>
            </a:r>
            <a:r>
              <a:rPr lang="en-US" sz="2400" dirty="0" smtClean="0">
                <a:solidFill>
                  <a:schemeClr val="tx1"/>
                </a:solidFill>
                <a:latin typeface="Nyala" pitchFamily="2" charset="0"/>
              </a:rPr>
              <a:t>used as destination index for string  operations.</a:t>
            </a:r>
          </a:p>
          <a:p>
            <a:r>
              <a:rPr lang="en-US" sz="2400" b="1" i="1" dirty="0" smtClean="0">
                <a:solidFill>
                  <a:schemeClr val="tx1"/>
                </a:solidFill>
                <a:latin typeface="Nyala" pitchFamily="2" charset="0"/>
              </a:rPr>
              <a:t>Segment Registers:</a:t>
            </a:r>
          </a:p>
          <a:p>
            <a:pPr algn="l"/>
            <a:r>
              <a:rPr lang="en-US" sz="2400" dirty="0" smtClean="0">
                <a:solidFill>
                  <a:schemeClr val="tx1"/>
                </a:solidFill>
                <a:latin typeface="Nyala" pitchFamily="2" charset="0"/>
              </a:rPr>
              <a:t>Segments are specific areas defined in a program for containing data, code and stack. There are three main segments:</a:t>
            </a:r>
          </a:p>
          <a:p>
            <a:pPr algn="l"/>
            <a:r>
              <a:rPr lang="en-US" sz="2400" dirty="0" smtClean="0">
                <a:solidFill>
                  <a:schemeClr val="tx1"/>
                </a:solidFill>
                <a:latin typeface="Nyala" pitchFamily="2" charset="0"/>
              </a:rPr>
              <a:t>1. </a:t>
            </a:r>
            <a:r>
              <a:rPr lang="en-US" sz="2400" b="1" dirty="0" smtClean="0">
                <a:solidFill>
                  <a:schemeClr val="tx1"/>
                </a:solidFill>
                <a:latin typeface="Nyala" pitchFamily="2" charset="0"/>
              </a:rPr>
              <a:t>Code Segment: </a:t>
            </a:r>
            <a:r>
              <a:rPr lang="en-US" sz="2400" dirty="0" smtClean="0">
                <a:solidFill>
                  <a:schemeClr val="tx1"/>
                </a:solidFill>
                <a:latin typeface="Nyala" pitchFamily="2" charset="0"/>
              </a:rPr>
              <a:t>it contains all the instructions to be executed.</a:t>
            </a:r>
          </a:p>
          <a:p>
            <a:pPr algn="l"/>
            <a:r>
              <a:rPr lang="en-US" sz="2400" dirty="0" smtClean="0">
                <a:solidFill>
                  <a:schemeClr val="tx1"/>
                </a:solidFill>
                <a:latin typeface="Nyala" pitchFamily="2" charset="0"/>
              </a:rPr>
              <a:t>2. </a:t>
            </a:r>
            <a:r>
              <a:rPr lang="en-US" sz="2400" b="1" dirty="0" smtClean="0">
                <a:solidFill>
                  <a:schemeClr val="tx1"/>
                </a:solidFill>
                <a:latin typeface="Nyala" pitchFamily="2" charset="0"/>
              </a:rPr>
              <a:t>Data Segment: </a:t>
            </a:r>
            <a:r>
              <a:rPr lang="en-US" sz="2400" dirty="0" smtClean="0">
                <a:solidFill>
                  <a:schemeClr val="tx1"/>
                </a:solidFill>
                <a:latin typeface="Nyala" pitchFamily="2" charset="0"/>
              </a:rPr>
              <a:t>it contains data, constants and work areas.</a:t>
            </a:r>
          </a:p>
          <a:p>
            <a:pPr algn="l"/>
            <a:r>
              <a:rPr lang="en-US" sz="2400" dirty="0" smtClean="0">
                <a:solidFill>
                  <a:schemeClr val="tx1"/>
                </a:solidFill>
                <a:latin typeface="Nyala" pitchFamily="2" charset="0"/>
              </a:rPr>
              <a:t>3. </a:t>
            </a:r>
            <a:r>
              <a:rPr lang="en-US" sz="2400" b="1" dirty="0" smtClean="0">
                <a:solidFill>
                  <a:schemeClr val="tx1"/>
                </a:solidFill>
                <a:latin typeface="Nyala" pitchFamily="2" charset="0"/>
              </a:rPr>
              <a:t>Stack Segment: </a:t>
            </a:r>
            <a:r>
              <a:rPr lang="en-US" sz="2400" dirty="0" smtClean="0">
                <a:solidFill>
                  <a:schemeClr val="tx1"/>
                </a:solidFill>
                <a:latin typeface="Nyala" pitchFamily="2" charset="0"/>
              </a:rPr>
              <a:t>it contains data and return addresses of procedures or subroutines. It is implemented as a 'stack' data structure.</a:t>
            </a:r>
            <a:endParaRPr lang="en-US" sz="2200" dirty="0">
              <a:solidFill>
                <a:schemeClr val="tx1"/>
              </a:solidFill>
              <a:latin typeface="Nyala" pitchFamily="2"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r>
              <a:rPr lang="en-US" sz="2400" b="1" i="1" dirty="0" smtClean="0">
                <a:solidFill>
                  <a:schemeClr val="tx1"/>
                </a:solidFill>
                <a:latin typeface="Nyala" pitchFamily="2" charset="0"/>
              </a:rPr>
              <a:t>Flag Registers:</a:t>
            </a:r>
          </a:p>
          <a:p>
            <a:pPr algn="l"/>
            <a:r>
              <a:rPr lang="en-US" sz="2400" dirty="0" smtClean="0">
                <a:solidFill>
                  <a:schemeClr val="tx1"/>
                </a:solidFill>
                <a:latin typeface="Nyala" pitchFamily="2" charset="0"/>
              </a:rPr>
              <a:t>These registers are programmable. It can be used to store and transfer the data from the registers by using instruction.</a:t>
            </a:r>
          </a:p>
          <a:p>
            <a:pPr algn="l"/>
            <a:r>
              <a:rPr lang="en-US" sz="2400" dirty="0" smtClean="0">
                <a:solidFill>
                  <a:schemeClr val="tx1"/>
                </a:solidFill>
                <a:latin typeface="Nyala" pitchFamily="2" charset="0"/>
              </a:rPr>
              <a:t>The common flag bits are:</a:t>
            </a:r>
          </a:p>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Overflow Flag (OF): </a:t>
            </a:r>
            <a:r>
              <a:rPr lang="en-US" sz="2400" dirty="0" smtClean="0">
                <a:solidFill>
                  <a:schemeClr val="tx1"/>
                </a:solidFill>
                <a:latin typeface="Nyala" pitchFamily="2" charset="0"/>
              </a:rPr>
              <a:t>indicates the overflow of a high-order bit (leftmost bit) of data after a signed arithmetic operation.</a:t>
            </a:r>
          </a:p>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Direction Flag (DF): </a:t>
            </a:r>
            <a:r>
              <a:rPr lang="en-US" sz="2400" dirty="0" smtClean="0">
                <a:solidFill>
                  <a:schemeClr val="tx1"/>
                </a:solidFill>
                <a:latin typeface="Nyala" pitchFamily="2" charset="0"/>
              </a:rPr>
              <a:t>determines left or right direction for moving or comparing string data. When the DF value is 0, the string operation takes left-to-right direction and when the value is set to 1, the string operation takes right-to-left direction.</a:t>
            </a:r>
          </a:p>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Interrupt Flag (IF): </a:t>
            </a:r>
            <a:r>
              <a:rPr lang="en-US" sz="2400" dirty="0" smtClean="0">
                <a:solidFill>
                  <a:schemeClr val="tx1"/>
                </a:solidFill>
                <a:latin typeface="Nyala" pitchFamily="2" charset="0"/>
              </a:rPr>
              <a:t>determines whether the external interrupts like keyboard entry, etc.,</a:t>
            </a:r>
            <a:r>
              <a:rPr lang="en-US" sz="2400" b="1" dirty="0" smtClean="0">
                <a:solidFill>
                  <a:schemeClr val="tx1"/>
                </a:solidFill>
                <a:latin typeface="Nyala" pitchFamily="2" charset="0"/>
              </a:rPr>
              <a:t> </a:t>
            </a:r>
            <a:r>
              <a:rPr lang="en-US" sz="2400" dirty="0" smtClean="0">
                <a:solidFill>
                  <a:schemeClr val="tx1"/>
                </a:solidFill>
                <a:latin typeface="Nyala" pitchFamily="2" charset="0"/>
              </a:rPr>
              <a:t>are to be ignored or processed. It disables the external interrupt when the value is 0 and enables interrupts when set to 1.</a:t>
            </a:r>
          </a:p>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Trap Flag (TF): </a:t>
            </a:r>
            <a:r>
              <a:rPr lang="en-US" sz="2400" dirty="0" smtClean="0">
                <a:solidFill>
                  <a:schemeClr val="tx1"/>
                </a:solidFill>
                <a:latin typeface="Nyala" pitchFamily="2" charset="0"/>
              </a:rPr>
              <a:t>allows setting the operation of the processor in single-step mode. The DEBUG program we used sets the trap flag, so we could step through the execution one instruction at a time.</a:t>
            </a:r>
          </a:p>
          <a:p>
            <a:pPr algn="l"/>
            <a:r>
              <a:rPr lang="en-US" sz="2400" dirty="0" smtClean="0">
                <a:solidFill>
                  <a:schemeClr val="tx1"/>
                </a:solidFill>
                <a:latin typeface="Nyala" pitchFamily="2" charset="0"/>
              </a:rPr>
              <a:t>.</a:t>
            </a:r>
            <a:endParaRPr lang="en-US" sz="2200" dirty="0">
              <a:solidFill>
                <a:schemeClr val="tx1"/>
              </a:solidFill>
              <a:latin typeface="Nyala" pitchFamily="2"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Sign Flag (SF): </a:t>
            </a:r>
            <a:r>
              <a:rPr lang="en-US" sz="2400" dirty="0" smtClean="0">
                <a:solidFill>
                  <a:schemeClr val="tx1"/>
                </a:solidFill>
                <a:latin typeface="Nyala" pitchFamily="2" charset="0"/>
              </a:rPr>
              <a:t>shows the sign of the result of an arithmetic operation. This flag is set according to the sign of a data item following the arithmetic operation The sign is indicated by the high-order of leftmost bit. A positive result clears the value of SF to 0 and negative result sets it to 1.</a:t>
            </a:r>
          </a:p>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Zero Flag (ZF): </a:t>
            </a:r>
            <a:r>
              <a:rPr lang="en-US" sz="2400" dirty="0" smtClean="0">
                <a:solidFill>
                  <a:schemeClr val="tx1"/>
                </a:solidFill>
                <a:latin typeface="Nyala" pitchFamily="2" charset="0"/>
              </a:rPr>
              <a:t>indicates the result of an arithmetic or comparison operation. A nonzero result clears the zero flag to 0, and a zero result sets it to 1.</a:t>
            </a:r>
          </a:p>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Auxiliary Carry Flag (AF): </a:t>
            </a:r>
            <a:r>
              <a:rPr lang="en-US" sz="2400" dirty="0" smtClean="0">
                <a:solidFill>
                  <a:schemeClr val="tx1"/>
                </a:solidFill>
                <a:latin typeface="Nyala" pitchFamily="2" charset="0"/>
              </a:rPr>
              <a:t>contains the carry from bit 3 to bit 4 following an arithmetic</a:t>
            </a:r>
          </a:p>
          <a:p>
            <a:pPr algn="l"/>
            <a:r>
              <a:rPr lang="en-US" sz="2400" dirty="0" smtClean="0">
                <a:solidFill>
                  <a:schemeClr val="tx1"/>
                </a:solidFill>
                <a:latin typeface="Nyala" pitchFamily="2" charset="0"/>
              </a:rPr>
              <a:t>operation; used for specialized arithmetic. The AF is set when a 1-byte arithmetic</a:t>
            </a:r>
          </a:p>
          <a:p>
            <a:pPr algn="l"/>
            <a:r>
              <a:rPr lang="en-US" sz="2400" dirty="0" smtClean="0">
                <a:solidFill>
                  <a:schemeClr val="tx1"/>
                </a:solidFill>
                <a:latin typeface="Nyala" pitchFamily="2" charset="0"/>
              </a:rPr>
              <a:t>operation causes a carry from bit 3 into bit 4.</a:t>
            </a:r>
          </a:p>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Parity Flag (PF): </a:t>
            </a:r>
            <a:r>
              <a:rPr lang="en-US" sz="2400" dirty="0" smtClean="0">
                <a:solidFill>
                  <a:schemeClr val="tx1"/>
                </a:solidFill>
                <a:latin typeface="Nyala" pitchFamily="2" charset="0"/>
              </a:rPr>
              <a:t>indicates the total number of 1-bits in the result obtained from an arithmetic operation. An even number of 1-bits clears the parity flag to 0 and an odd number of 1-bits sets the parity flag to 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dirty="0" smtClean="0">
                <a:solidFill>
                  <a:schemeClr val="tx1"/>
                </a:solidFill>
                <a:latin typeface="Nyala" pitchFamily="2" charset="0"/>
              </a:rPr>
              <a:t> </a:t>
            </a:r>
            <a:r>
              <a:rPr lang="en-US" sz="2400" b="1" dirty="0" smtClean="0">
                <a:solidFill>
                  <a:schemeClr val="tx1"/>
                </a:solidFill>
                <a:latin typeface="Nyala" pitchFamily="2" charset="0"/>
              </a:rPr>
              <a:t>Carry Flag (CF): </a:t>
            </a:r>
            <a:r>
              <a:rPr lang="en-US" sz="2400" dirty="0" smtClean="0">
                <a:solidFill>
                  <a:schemeClr val="tx1"/>
                </a:solidFill>
                <a:latin typeface="Nyala" pitchFamily="2" charset="0"/>
              </a:rPr>
              <a:t>contains the carry of 0 or 1 from a high-order bit (leftmost) after an arithmetic operation. It also stores the contents of last bit of a shift or rotate operation.</a:t>
            </a:r>
            <a:endParaRPr lang="en-US" sz="2200" dirty="0">
              <a:solidFill>
                <a:schemeClr val="tx1"/>
              </a:solidFill>
              <a:latin typeface="Nyala"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81000"/>
            <a:ext cx="8305800" cy="6019800"/>
          </a:xfrm>
        </p:spPr>
        <p:txBody>
          <a:bodyPr>
            <a:normAutofit/>
          </a:bodyPr>
          <a:lstStyle/>
          <a:p>
            <a:pPr algn="l"/>
            <a:r>
              <a:rPr lang="en-US" sz="2400" b="1" i="1" dirty="0" smtClean="0">
                <a:solidFill>
                  <a:schemeClr val="tx1"/>
                </a:solidFill>
                <a:latin typeface="Nyala" pitchFamily="2" charset="0"/>
              </a:rPr>
              <a:t>The content of the course is divided into three sections: </a:t>
            </a:r>
          </a:p>
          <a:p>
            <a:pPr algn="l"/>
            <a:r>
              <a:rPr lang="en-US" sz="2400" dirty="0" smtClean="0">
                <a:solidFill>
                  <a:schemeClr val="tx1"/>
                </a:solidFill>
                <a:latin typeface="Nyala" pitchFamily="2" charset="0"/>
              </a:rPr>
              <a:t>–microprocessor architecture, </a:t>
            </a:r>
          </a:p>
          <a:p>
            <a:pPr algn="l"/>
            <a:r>
              <a:rPr lang="en-US" sz="2400" dirty="0" smtClean="0">
                <a:solidFill>
                  <a:schemeClr val="tx1"/>
                </a:solidFill>
                <a:latin typeface="Nyala" pitchFamily="2" charset="0"/>
              </a:rPr>
              <a:t>–programming and </a:t>
            </a:r>
          </a:p>
          <a:p>
            <a:pPr algn="l"/>
            <a:r>
              <a:rPr lang="en-US" sz="2400" dirty="0" smtClean="0">
                <a:solidFill>
                  <a:schemeClr val="tx1"/>
                </a:solidFill>
                <a:latin typeface="Nyala" pitchFamily="2" charset="0"/>
              </a:rPr>
              <a:t>–interfacing input/output. </a:t>
            </a:r>
          </a:p>
          <a:p>
            <a:pPr algn="l">
              <a:buFont typeface="Wingdings" pitchFamily="2" charset="2"/>
              <a:buChar char="ü"/>
            </a:pPr>
            <a:r>
              <a:rPr lang="en-US" sz="2400" dirty="0" smtClean="0">
                <a:solidFill>
                  <a:schemeClr val="tx1"/>
                </a:solidFill>
                <a:latin typeface="Nyala" pitchFamily="2" charset="0"/>
              </a:rPr>
              <a:t>The microprocessor itself is usually a single integrated circuit (IC).</a:t>
            </a:r>
          </a:p>
          <a:p>
            <a:pPr algn="l">
              <a:buFont typeface="Wingdings" pitchFamily="2" charset="2"/>
              <a:buChar char="ü"/>
            </a:pPr>
            <a:r>
              <a:rPr lang="en-US" sz="2400" dirty="0" smtClean="0">
                <a:solidFill>
                  <a:schemeClr val="tx1"/>
                </a:solidFill>
                <a:latin typeface="Nyala" pitchFamily="2" charset="0"/>
              </a:rPr>
              <a:t>Most microprocessors (MPU), or very small computers,  have much the same commands or instructions that they can perform. </a:t>
            </a:r>
          </a:p>
          <a:p>
            <a:pPr algn="l"/>
            <a:r>
              <a:rPr lang="en-US" sz="2400" dirty="0" smtClean="0">
                <a:solidFill>
                  <a:schemeClr val="tx1"/>
                </a:solidFill>
                <a:latin typeface="Nyala" pitchFamily="2" charset="0"/>
              </a:rPr>
              <a:t>–They vary mostly in the names used to describe each command.</a:t>
            </a:r>
          </a:p>
          <a:p>
            <a:pPr algn="l">
              <a:buFont typeface="Wingdings" pitchFamily="2" charset="2"/>
              <a:buChar char="ü"/>
            </a:pPr>
            <a:r>
              <a:rPr lang="en-US" sz="2400" dirty="0" smtClean="0">
                <a:solidFill>
                  <a:schemeClr val="tx1"/>
                </a:solidFill>
                <a:latin typeface="Nyala" pitchFamily="2" charset="0"/>
              </a:rPr>
              <a:t>In a typical MPU, there are commands to move data around, do simple math (add, subtract, multiply, and divide), bring data into the micro from the outside world, and send data out of the micro to the outside world.</a:t>
            </a:r>
          </a:p>
          <a:p>
            <a:pPr algn="l"/>
            <a:endParaRPr lang="en-US" sz="2400" dirty="0" smtClean="0">
              <a:solidFill>
                <a:schemeClr val="tx1"/>
              </a:solidFill>
              <a:latin typeface="Nyala" pitchFamily="2"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429768"/>
          </a:xfrm>
        </p:spPr>
        <p:txBody>
          <a:bodyPr>
            <a:noAutofit/>
          </a:bodyPr>
          <a:lstStyle/>
          <a:p>
            <a:r>
              <a:rPr lang="en-US" sz="3200" dirty="0">
                <a:latin typeface="BreezeSans" panose="020B0503020203020204" pitchFamily="34" charset="0"/>
                <a:ea typeface="BreezeSans" panose="020B0503020203020204" pitchFamily="34" charset="0"/>
              </a:rPr>
              <a:t>CPU Registers</a:t>
            </a:r>
            <a:endParaRPr lang="am-ET" sz="3200" dirty="0">
              <a:ea typeface="BreezeSans" panose="020B0503020203020204" pitchFamily="34" charset="0"/>
            </a:endParaRPr>
          </a:p>
        </p:txBody>
      </p:sp>
      <p:sp>
        <p:nvSpPr>
          <p:cNvPr id="3" name="Content Placeholder 2"/>
          <p:cNvSpPr>
            <a:spLocks noGrp="1"/>
          </p:cNvSpPr>
          <p:nvPr>
            <p:ph idx="1"/>
          </p:nvPr>
        </p:nvSpPr>
        <p:spPr>
          <a:xfrm>
            <a:off x="381000" y="1143000"/>
            <a:ext cx="8582406" cy="5029200"/>
          </a:xfrm>
        </p:spPr>
        <p:txBody>
          <a:bodyPr/>
          <a:lstStyle/>
          <a:p>
            <a:r>
              <a:rPr lang="en-US" dirty="0">
                <a:latin typeface="Nyala" pitchFamily="2" charset="0"/>
                <a:ea typeface="BreezeSans" panose="020B0503020203020204" pitchFamily="34" charset="0"/>
              </a:rPr>
              <a:t>The 8086/8088 contains </a:t>
            </a:r>
            <a:r>
              <a:rPr lang="en-US" dirty="0">
                <a:solidFill>
                  <a:srgbClr val="C00000"/>
                </a:solidFill>
                <a:latin typeface="Nyala" pitchFamily="2" charset="0"/>
                <a:ea typeface="BreezeSans" panose="020B0503020203020204" pitchFamily="34" charset="0"/>
              </a:rPr>
              <a:t>eight general-purpose registers</a:t>
            </a:r>
            <a:r>
              <a:rPr lang="en-US" dirty="0">
                <a:latin typeface="Nyala" pitchFamily="2" charset="0"/>
                <a:ea typeface="BreezeSans" panose="020B0503020203020204" pitchFamily="34" charset="0"/>
              </a:rPr>
              <a:t>, </a:t>
            </a:r>
            <a:r>
              <a:rPr lang="en-US" dirty="0">
                <a:solidFill>
                  <a:srgbClr val="00B050"/>
                </a:solidFill>
                <a:latin typeface="Nyala" pitchFamily="2" charset="0"/>
                <a:ea typeface="BreezeSans" panose="020B0503020203020204" pitchFamily="34" charset="0"/>
              </a:rPr>
              <a:t>four segment registers</a:t>
            </a:r>
            <a:r>
              <a:rPr lang="en-US" dirty="0">
                <a:latin typeface="Nyala" pitchFamily="2" charset="0"/>
                <a:ea typeface="BreezeSans" panose="020B0503020203020204" pitchFamily="34" charset="0"/>
              </a:rPr>
              <a:t>, </a:t>
            </a:r>
            <a:r>
              <a:rPr lang="en-US" dirty="0">
                <a:solidFill>
                  <a:srgbClr val="00B0F0"/>
                </a:solidFill>
                <a:latin typeface="Nyala" pitchFamily="2" charset="0"/>
                <a:ea typeface="BreezeSans" panose="020B0503020203020204" pitchFamily="34" charset="0"/>
              </a:rPr>
              <a:t>an instruction pointer register </a:t>
            </a:r>
            <a:r>
              <a:rPr lang="en-US" dirty="0">
                <a:latin typeface="Nyala" pitchFamily="2" charset="0"/>
                <a:ea typeface="BreezeSans" panose="020B0503020203020204" pitchFamily="34" charset="0"/>
              </a:rPr>
              <a:t>and </a:t>
            </a:r>
            <a:r>
              <a:rPr lang="en-US" dirty="0">
                <a:solidFill>
                  <a:srgbClr val="7030A0"/>
                </a:solidFill>
                <a:latin typeface="Nyala" pitchFamily="2" charset="0"/>
                <a:ea typeface="BreezeSans" panose="020B0503020203020204" pitchFamily="34" charset="0"/>
              </a:rPr>
              <a:t>a flag register</a:t>
            </a:r>
            <a:r>
              <a:rPr lang="en-US" dirty="0">
                <a:latin typeface="Nyala" pitchFamily="2" charset="0"/>
                <a:ea typeface="BreezeSans" panose="020B0503020203020204" pitchFamily="34" charset="0"/>
              </a:rPr>
              <a:t>. </a:t>
            </a:r>
          </a:p>
          <a:p>
            <a:r>
              <a:rPr lang="en-US" dirty="0">
                <a:latin typeface="Nyala" pitchFamily="2" charset="0"/>
                <a:ea typeface="BreezeSans" panose="020B0503020203020204" pitchFamily="34" charset="0"/>
              </a:rPr>
              <a:t>The following figure shows the register map of the 8086/8088.</a:t>
            </a:r>
            <a:endParaRPr lang="am-ET" dirty="0">
              <a:latin typeface="Nyala" pitchFamily="2" charset="0"/>
              <a:ea typeface="BreezeSans" panose="020B0503020203020204" pitchFamily="34" charset="0"/>
            </a:endParaRPr>
          </a:p>
          <a:p>
            <a:endParaRPr lang="am-ET" dirty="0">
              <a:latin typeface="Nyala" pitchFamily="2" charset="0"/>
              <a:ea typeface="BreezeSans" panose="020B0503020203020204" pitchFamily="34"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40</a:t>
            </a:fld>
            <a:endParaRPr lang="en-US"/>
          </a:p>
        </p:txBody>
      </p:sp>
      <p:pic>
        <p:nvPicPr>
          <p:cNvPr id="5" name="Picture 4"/>
          <p:cNvPicPr>
            <a:picLocks noChangeAspect="1"/>
          </p:cNvPicPr>
          <p:nvPr/>
        </p:nvPicPr>
        <p:blipFill>
          <a:blip r:embed="rId2" cstate="print"/>
          <a:stretch>
            <a:fillRect/>
          </a:stretch>
        </p:blipFill>
        <p:spPr>
          <a:xfrm>
            <a:off x="685800" y="2209800"/>
            <a:ext cx="8277606" cy="4623619"/>
          </a:xfrm>
          <a:prstGeom prst="rect">
            <a:avLst/>
          </a:prstGeom>
        </p:spPr>
      </p:pic>
      <p:sp>
        <p:nvSpPr>
          <p:cNvPr id="7" name="Footer Placeholder 6"/>
          <p:cNvSpPr>
            <a:spLocks noGrp="1"/>
          </p:cNvSpPr>
          <p:nvPr>
            <p:ph type="ftr" sz="quarter" idx="11"/>
          </p:nvPr>
        </p:nvSpPr>
        <p:spPr/>
        <p:txBody>
          <a:bodyPr/>
          <a:lstStyle/>
          <a:p>
            <a:r>
              <a:rPr lang="en-US" dirty="0" smtClean="0"/>
              <a:t>Compiled by </a:t>
            </a:r>
            <a:r>
              <a:rPr lang="en-US" dirty="0" err="1" smtClean="0"/>
              <a:t>Yonas</a:t>
            </a:r>
            <a:r>
              <a:rPr lang="en-US" dirty="0" smtClean="0"/>
              <a:t> A. and Hailemariam M. [2010]</a:t>
            </a:r>
            <a:endParaRPr lang="en-US" dirty="0"/>
          </a:p>
        </p:txBody>
      </p:sp>
    </p:spTree>
    <p:extLst>
      <p:ext uri="{BB962C8B-B14F-4D97-AF65-F5344CB8AC3E}">
        <p14:creationId xmlns:p14="http://schemas.microsoft.com/office/powerpoint/2010/main" val="153660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353568"/>
          </a:xfrm>
        </p:spPr>
        <p:txBody>
          <a:bodyPr>
            <a:normAutofit fontScale="90000"/>
          </a:bodyPr>
          <a:lstStyle/>
          <a:p>
            <a:r>
              <a:rPr lang="en-US" sz="2800" dirty="0">
                <a:latin typeface="BreezeSans" panose="020B0503020203020204" pitchFamily="34" charset="0"/>
                <a:ea typeface="BreezeSans" panose="020B0503020203020204" pitchFamily="34" charset="0"/>
              </a:rPr>
              <a:t>CPU Registers</a:t>
            </a:r>
            <a:endParaRPr lang="am-ET" sz="2800" dirty="0"/>
          </a:p>
        </p:txBody>
      </p:sp>
      <p:pic>
        <p:nvPicPr>
          <p:cNvPr id="5" name="Content Placeholder 4"/>
          <p:cNvPicPr>
            <a:picLocks noGrp="1" noChangeAspect="1"/>
          </p:cNvPicPr>
          <p:nvPr>
            <p:ph idx="1"/>
          </p:nvPr>
        </p:nvPicPr>
        <p:blipFill>
          <a:blip r:embed="rId2" cstate="print"/>
          <a:stretch>
            <a:fillRect/>
          </a:stretch>
        </p:blipFill>
        <p:spPr>
          <a:xfrm>
            <a:off x="685800" y="1447801"/>
            <a:ext cx="8001000" cy="4648200"/>
          </a:xfrm>
          <a:prstGeom prst="rect">
            <a:avLst/>
          </a:prstGeom>
        </p:spPr>
      </p:pic>
      <p:sp>
        <p:nvSpPr>
          <p:cNvPr id="4" name="Slide Number Placeholder 3"/>
          <p:cNvSpPr>
            <a:spLocks noGrp="1"/>
          </p:cNvSpPr>
          <p:nvPr>
            <p:ph type="sldNum" sz="quarter" idx="12"/>
          </p:nvPr>
        </p:nvSpPr>
        <p:spPr/>
        <p:txBody>
          <a:bodyPr/>
          <a:lstStyle/>
          <a:p>
            <a:fld id="{BCEA8348-524D-4A36-8735-4EA0EBDC8BF5}" type="slidenum">
              <a:rPr lang="en-US" smtClean="0"/>
              <a:pPr/>
              <a:t>41</a:t>
            </a:fld>
            <a:endParaRPr lang="en-US"/>
          </a:p>
        </p:txBody>
      </p:sp>
      <p:sp>
        <p:nvSpPr>
          <p:cNvPr id="3" name="Footer Placeholder 2"/>
          <p:cNvSpPr>
            <a:spLocks noGrp="1"/>
          </p:cNvSpPr>
          <p:nvPr>
            <p:ph type="ftr" sz="quarter" idx="11"/>
          </p:nvPr>
        </p:nvSpPr>
        <p:spPr/>
        <p:txBody>
          <a:bodyPr/>
          <a:lstStyle/>
          <a:p>
            <a:r>
              <a:rPr lang="en-US" smtClean="0"/>
              <a:t>Compiled by Yonas A. and Hailemariam M. [2010]</a:t>
            </a:r>
            <a:endParaRPr lang="en-US"/>
          </a:p>
        </p:txBody>
      </p:sp>
    </p:spTree>
    <p:extLst>
      <p:ext uri="{BB962C8B-B14F-4D97-AF65-F5344CB8AC3E}">
        <p14:creationId xmlns:p14="http://schemas.microsoft.com/office/powerpoint/2010/main" val="21917173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658368"/>
          </a:xfrm>
        </p:spPr>
        <p:txBody>
          <a:bodyPr>
            <a:normAutofit/>
          </a:bodyPr>
          <a:lstStyle/>
          <a:p>
            <a:r>
              <a:rPr lang="en-US" sz="2800" dirty="0">
                <a:latin typeface="BreezeSans" panose="020B0503020203020204" pitchFamily="34" charset="0"/>
                <a:ea typeface="BreezeSans" panose="020B0503020203020204" pitchFamily="34" charset="0"/>
              </a:rPr>
              <a:t>General purpose registers </a:t>
            </a:r>
            <a:endParaRPr lang="am-ET" sz="2800" dirty="0">
              <a:ea typeface="BreezeSans" panose="020B0503020203020204" pitchFamily="34" charset="0"/>
            </a:endParaRPr>
          </a:p>
        </p:txBody>
      </p:sp>
      <p:sp>
        <p:nvSpPr>
          <p:cNvPr id="3" name="Content Placeholder 2"/>
          <p:cNvSpPr>
            <a:spLocks noGrp="1"/>
          </p:cNvSpPr>
          <p:nvPr>
            <p:ph idx="1"/>
          </p:nvPr>
        </p:nvSpPr>
        <p:spPr>
          <a:xfrm>
            <a:off x="457200" y="810768"/>
            <a:ext cx="8001000" cy="5827142"/>
          </a:xfrm>
        </p:spPr>
        <p:txBody>
          <a:bodyPr>
            <a:normAutofit fontScale="70000" lnSpcReduction="20000"/>
          </a:bodyPr>
          <a:lstStyle/>
          <a:p>
            <a:r>
              <a:rPr lang="en-US" dirty="0">
                <a:latin typeface="Nyala" pitchFamily="2" charset="0"/>
                <a:ea typeface="BreezeSans" panose="020B0503020203020204" pitchFamily="34" charset="0"/>
              </a:rPr>
              <a:t>8086 CPU has 8 general purpose registers; </a:t>
            </a:r>
            <a:endParaRPr lang="am-ET" dirty="0">
              <a:latin typeface="Nyala" pitchFamily="2" charset="0"/>
              <a:ea typeface="BreezeSans" panose="020B0503020203020204" pitchFamily="34" charset="0"/>
            </a:endParaRPr>
          </a:p>
          <a:p>
            <a:pPr lvl="0"/>
            <a:r>
              <a:rPr lang="en-US" b="1" dirty="0">
                <a:solidFill>
                  <a:srgbClr val="C00000"/>
                </a:solidFill>
                <a:latin typeface="Nyala" pitchFamily="2" charset="0"/>
                <a:ea typeface="BreezeSans" panose="020B0503020203020204" pitchFamily="34" charset="0"/>
              </a:rPr>
              <a:t>AX </a:t>
            </a:r>
            <a:r>
              <a:rPr lang="en-US" dirty="0">
                <a:latin typeface="Nyala" pitchFamily="2" charset="0"/>
                <a:ea typeface="BreezeSans" panose="020B0503020203020204" pitchFamily="34" charset="0"/>
              </a:rPr>
              <a:t>- </a:t>
            </a:r>
            <a:r>
              <a:rPr lang="en-US" dirty="0">
                <a:solidFill>
                  <a:srgbClr val="0070C0"/>
                </a:solidFill>
                <a:latin typeface="Nyala" pitchFamily="2" charset="0"/>
                <a:ea typeface="BreezeSans" panose="020B0503020203020204" pitchFamily="34" charset="0"/>
              </a:rPr>
              <a:t>the accumulator register (divided into </a:t>
            </a:r>
            <a:r>
              <a:rPr lang="en-US" b="1" dirty="0">
                <a:solidFill>
                  <a:srgbClr val="0070C0"/>
                </a:solidFill>
                <a:latin typeface="Nyala" pitchFamily="2" charset="0"/>
                <a:ea typeface="BreezeSans" panose="020B0503020203020204" pitchFamily="34" charset="0"/>
              </a:rPr>
              <a:t>AH / AL</a:t>
            </a:r>
            <a:r>
              <a:rPr lang="en-US" dirty="0">
                <a:solidFill>
                  <a:srgbClr val="0070C0"/>
                </a:solidFill>
                <a:latin typeface="Nyala" pitchFamily="2" charset="0"/>
                <a:ea typeface="BreezeSans" panose="020B0503020203020204" pitchFamily="34" charset="0"/>
              </a:rPr>
              <a:t>). </a:t>
            </a:r>
            <a:endParaRPr lang="am-ET" dirty="0">
              <a:solidFill>
                <a:srgbClr val="0070C0"/>
              </a:solidFill>
              <a:latin typeface="Nyala" pitchFamily="2" charset="0"/>
              <a:ea typeface="BreezeSans" panose="020B0503020203020204" pitchFamily="34" charset="0"/>
            </a:endParaRPr>
          </a:p>
          <a:p>
            <a:pPr lvl="0"/>
            <a:r>
              <a:rPr lang="en-US" b="1" dirty="0">
                <a:solidFill>
                  <a:srgbClr val="C00000"/>
                </a:solidFill>
                <a:latin typeface="Nyala" pitchFamily="2" charset="0"/>
                <a:ea typeface="BreezeSans" panose="020B0503020203020204" pitchFamily="34" charset="0"/>
              </a:rPr>
              <a:t>BX </a:t>
            </a:r>
            <a:r>
              <a:rPr lang="en-US" dirty="0">
                <a:latin typeface="Nyala" pitchFamily="2" charset="0"/>
                <a:ea typeface="BreezeSans" panose="020B0503020203020204" pitchFamily="34" charset="0"/>
              </a:rPr>
              <a:t>- </a:t>
            </a:r>
            <a:r>
              <a:rPr lang="en-US" dirty="0">
                <a:solidFill>
                  <a:srgbClr val="0070C0"/>
                </a:solidFill>
                <a:latin typeface="Nyala" pitchFamily="2" charset="0"/>
                <a:ea typeface="BreezeSans" panose="020B0503020203020204" pitchFamily="34" charset="0"/>
              </a:rPr>
              <a:t>the base address register (divided into </a:t>
            </a:r>
            <a:r>
              <a:rPr lang="en-US" b="1" dirty="0">
                <a:solidFill>
                  <a:srgbClr val="0070C0"/>
                </a:solidFill>
                <a:latin typeface="Nyala" pitchFamily="2" charset="0"/>
                <a:ea typeface="BreezeSans" panose="020B0503020203020204" pitchFamily="34" charset="0"/>
              </a:rPr>
              <a:t>BH / BL</a:t>
            </a:r>
            <a:r>
              <a:rPr lang="en-US" dirty="0">
                <a:solidFill>
                  <a:srgbClr val="0070C0"/>
                </a:solidFill>
                <a:latin typeface="Nyala" pitchFamily="2" charset="0"/>
                <a:ea typeface="BreezeSans" panose="020B0503020203020204" pitchFamily="34" charset="0"/>
              </a:rPr>
              <a:t>). </a:t>
            </a:r>
            <a:endParaRPr lang="am-ET" dirty="0">
              <a:solidFill>
                <a:srgbClr val="0070C0"/>
              </a:solidFill>
              <a:latin typeface="Nyala" pitchFamily="2" charset="0"/>
              <a:ea typeface="BreezeSans" panose="020B0503020203020204" pitchFamily="34" charset="0"/>
            </a:endParaRPr>
          </a:p>
          <a:p>
            <a:pPr lvl="0"/>
            <a:r>
              <a:rPr lang="en-US" b="1" dirty="0">
                <a:solidFill>
                  <a:srgbClr val="C00000"/>
                </a:solidFill>
                <a:latin typeface="Nyala" pitchFamily="2" charset="0"/>
                <a:ea typeface="BreezeSans" panose="020B0503020203020204" pitchFamily="34" charset="0"/>
              </a:rPr>
              <a:t>CX </a:t>
            </a:r>
            <a:r>
              <a:rPr lang="en-US" dirty="0">
                <a:latin typeface="Nyala" pitchFamily="2" charset="0"/>
                <a:ea typeface="BreezeSans" panose="020B0503020203020204" pitchFamily="34" charset="0"/>
              </a:rPr>
              <a:t>- </a:t>
            </a:r>
            <a:r>
              <a:rPr lang="en-US" dirty="0">
                <a:solidFill>
                  <a:srgbClr val="0070C0"/>
                </a:solidFill>
                <a:latin typeface="Nyala" pitchFamily="2" charset="0"/>
                <a:ea typeface="BreezeSans" panose="020B0503020203020204" pitchFamily="34" charset="0"/>
              </a:rPr>
              <a:t>the count register (divided into </a:t>
            </a:r>
            <a:r>
              <a:rPr lang="en-US" b="1" dirty="0">
                <a:solidFill>
                  <a:srgbClr val="0070C0"/>
                </a:solidFill>
                <a:latin typeface="Nyala" pitchFamily="2" charset="0"/>
                <a:ea typeface="BreezeSans" panose="020B0503020203020204" pitchFamily="34" charset="0"/>
              </a:rPr>
              <a:t>CH / CL</a:t>
            </a:r>
            <a:r>
              <a:rPr lang="en-US" dirty="0">
                <a:solidFill>
                  <a:srgbClr val="0070C0"/>
                </a:solidFill>
                <a:latin typeface="Nyala" pitchFamily="2" charset="0"/>
                <a:ea typeface="BreezeSans" panose="020B0503020203020204" pitchFamily="34" charset="0"/>
              </a:rPr>
              <a:t>). </a:t>
            </a:r>
            <a:endParaRPr lang="am-ET" dirty="0">
              <a:solidFill>
                <a:srgbClr val="0070C0"/>
              </a:solidFill>
              <a:latin typeface="Nyala" pitchFamily="2" charset="0"/>
              <a:ea typeface="BreezeSans" panose="020B0503020203020204" pitchFamily="34" charset="0"/>
            </a:endParaRPr>
          </a:p>
          <a:p>
            <a:pPr lvl="0"/>
            <a:r>
              <a:rPr lang="en-US" b="1" dirty="0">
                <a:solidFill>
                  <a:srgbClr val="C00000"/>
                </a:solidFill>
                <a:latin typeface="Nyala" pitchFamily="2" charset="0"/>
                <a:ea typeface="BreezeSans" panose="020B0503020203020204" pitchFamily="34" charset="0"/>
              </a:rPr>
              <a:t>DX </a:t>
            </a:r>
            <a:r>
              <a:rPr lang="en-US" dirty="0">
                <a:latin typeface="Nyala" pitchFamily="2" charset="0"/>
                <a:ea typeface="BreezeSans" panose="020B0503020203020204" pitchFamily="34" charset="0"/>
              </a:rPr>
              <a:t>- </a:t>
            </a:r>
            <a:r>
              <a:rPr lang="en-US" dirty="0">
                <a:solidFill>
                  <a:srgbClr val="0070C0"/>
                </a:solidFill>
                <a:latin typeface="Nyala" pitchFamily="2" charset="0"/>
                <a:ea typeface="BreezeSans" panose="020B0503020203020204" pitchFamily="34" charset="0"/>
              </a:rPr>
              <a:t>the data register (divided into </a:t>
            </a:r>
            <a:r>
              <a:rPr lang="en-US" b="1" dirty="0">
                <a:solidFill>
                  <a:srgbClr val="0070C0"/>
                </a:solidFill>
                <a:latin typeface="Nyala" pitchFamily="2" charset="0"/>
                <a:ea typeface="BreezeSans" panose="020B0503020203020204" pitchFamily="34" charset="0"/>
              </a:rPr>
              <a:t>DH / DL</a:t>
            </a:r>
            <a:r>
              <a:rPr lang="en-US" dirty="0">
                <a:solidFill>
                  <a:srgbClr val="0070C0"/>
                </a:solidFill>
                <a:latin typeface="Nyala" pitchFamily="2" charset="0"/>
                <a:ea typeface="BreezeSans" panose="020B0503020203020204" pitchFamily="34" charset="0"/>
              </a:rPr>
              <a:t>). </a:t>
            </a:r>
            <a:endParaRPr lang="am-ET" dirty="0">
              <a:solidFill>
                <a:srgbClr val="0070C0"/>
              </a:solidFill>
              <a:latin typeface="Nyala" pitchFamily="2" charset="0"/>
              <a:ea typeface="BreezeSans" panose="020B0503020203020204" pitchFamily="34" charset="0"/>
            </a:endParaRPr>
          </a:p>
          <a:p>
            <a:pPr lvl="0"/>
            <a:r>
              <a:rPr lang="en-US" b="1" dirty="0">
                <a:solidFill>
                  <a:srgbClr val="C00000"/>
                </a:solidFill>
                <a:latin typeface="Nyala" pitchFamily="2" charset="0"/>
                <a:ea typeface="BreezeSans" panose="020B0503020203020204" pitchFamily="34" charset="0"/>
              </a:rPr>
              <a:t>SI </a:t>
            </a:r>
            <a:r>
              <a:rPr lang="en-US" dirty="0">
                <a:latin typeface="Nyala" pitchFamily="2" charset="0"/>
                <a:ea typeface="BreezeSans" panose="020B0503020203020204" pitchFamily="34" charset="0"/>
              </a:rPr>
              <a:t>- </a:t>
            </a:r>
            <a:r>
              <a:rPr lang="en-US" dirty="0">
                <a:solidFill>
                  <a:srgbClr val="0070C0"/>
                </a:solidFill>
                <a:latin typeface="Nyala" pitchFamily="2" charset="0"/>
                <a:ea typeface="BreezeSans" panose="020B0503020203020204" pitchFamily="34" charset="0"/>
              </a:rPr>
              <a:t>source index register</a:t>
            </a:r>
            <a:endParaRPr lang="am-ET" dirty="0">
              <a:solidFill>
                <a:srgbClr val="0070C0"/>
              </a:solidFill>
              <a:latin typeface="Nyala" pitchFamily="2" charset="0"/>
              <a:ea typeface="BreezeSans" panose="020B0503020203020204" pitchFamily="34" charset="0"/>
            </a:endParaRPr>
          </a:p>
          <a:p>
            <a:pPr lvl="0"/>
            <a:r>
              <a:rPr lang="en-US" b="1" dirty="0">
                <a:solidFill>
                  <a:srgbClr val="C00000"/>
                </a:solidFill>
                <a:latin typeface="Nyala" pitchFamily="2" charset="0"/>
                <a:ea typeface="BreezeSans" panose="020B0503020203020204" pitchFamily="34" charset="0"/>
              </a:rPr>
              <a:t>DI </a:t>
            </a:r>
            <a:r>
              <a:rPr lang="en-US" dirty="0">
                <a:latin typeface="Nyala" pitchFamily="2" charset="0"/>
                <a:ea typeface="BreezeSans" panose="020B0503020203020204" pitchFamily="34" charset="0"/>
              </a:rPr>
              <a:t>- </a:t>
            </a:r>
            <a:r>
              <a:rPr lang="en-US" dirty="0">
                <a:solidFill>
                  <a:srgbClr val="0070C0"/>
                </a:solidFill>
                <a:latin typeface="Nyala" pitchFamily="2" charset="0"/>
                <a:ea typeface="BreezeSans" panose="020B0503020203020204" pitchFamily="34" charset="0"/>
              </a:rPr>
              <a:t>destination index register</a:t>
            </a:r>
            <a:endParaRPr lang="am-ET" dirty="0">
              <a:solidFill>
                <a:srgbClr val="0070C0"/>
              </a:solidFill>
              <a:latin typeface="Nyala" pitchFamily="2" charset="0"/>
              <a:ea typeface="BreezeSans" panose="020B0503020203020204" pitchFamily="34" charset="0"/>
            </a:endParaRPr>
          </a:p>
          <a:p>
            <a:pPr lvl="0"/>
            <a:r>
              <a:rPr lang="en-US" b="1" dirty="0">
                <a:solidFill>
                  <a:srgbClr val="C00000"/>
                </a:solidFill>
                <a:latin typeface="Nyala" pitchFamily="2" charset="0"/>
                <a:ea typeface="BreezeSans" panose="020B0503020203020204" pitchFamily="34" charset="0"/>
              </a:rPr>
              <a:t>BP</a:t>
            </a:r>
            <a:r>
              <a:rPr lang="en-US" b="1" dirty="0">
                <a:latin typeface="Nyala" pitchFamily="2" charset="0"/>
                <a:ea typeface="BreezeSans" panose="020B0503020203020204" pitchFamily="34" charset="0"/>
              </a:rPr>
              <a:t> </a:t>
            </a:r>
            <a:r>
              <a:rPr lang="en-US" dirty="0">
                <a:latin typeface="Nyala" pitchFamily="2" charset="0"/>
                <a:ea typeface="BreezeSans" panose="020B0503020203020204" pitchFamily="34" charset="0"/>
              </a:rPr>
              <a:t>- </a:t>
            </a:r>
            <a:r>
              <a:rPr lang="en-US" dirty="0">
                <a:solidFill>
                  <a:srgbClr val="0070C0"/>
                </a:solidFill>
                <a:latin typeface="Nyala" pitchFamily="2" charset="0"/>
                <a:ea typeface="BreezeSans" panose="020B0503020203020204" pitchFamily="34" charset="0"/>
              </a:rPr>
              <a:t>base pointer</a:t>
            </a:r>
            <a:endParaRPr lang="am-ET" dirty="0">
              <a:solidFill>
                <a:srgbClr val="0070C0"/>
              </a:solidFill>
              <a:latin typeface="Nyala" pitchFamily="2" charset="0"/>
              <a:ea typeface="BreezeSans" panose="020B0503020203020204" pitchFamily="34" charset="0"/>
            </a:endParaRPr>
          </a:p>
          <a:p>
            <a:r>
              <a:rPr lang="en-US" b="1" dirty="0">
                <a:solidFill>
                  <a:srgbClr val="C00000"/>
                </a:solidFill>
                <a:latin typeface="Nyala" pitchFamily="2" charset="0"/>
                <a:ea typeface="BreezeSans" panose="020B0503020203020204" pitchFamily="34" charset="0"/>
              </a:rPr>
              <a:t>SP </a:t>
            </a:r>
            <a:r>
              <a:rPr lang="en-US" dirty="0">
                <a:latin typeface="Nyala" pitchFamily="2" charset="0"/>
                <a:ea typeface="BreezeSans" panose="020B0503020203020204" pitchFamily="34" charset="0"/>
              </a:rPr>
              <a:t>- </a:t>
            </a:r>
            <a:r>
              <a:rPr lang="en-US" dirty="0">
                <a:solidFill>
                  <a:srgbClr val="0070C0"/>
                </a:solidFill>
                <a:latin typeface="Nyala" pitchFamily="2" charset="0"/>
                <a:ea typeface="BreezeSans" panose="020B0503020203020204" pitchFamily="34" charset="0"/>
              </a:rPr>
              <a:t>stack pointer. </a:t>
            </a:r>
          </a:p>
          <a:p>
            <a:pPr algn="just">
              <a:lnSpc>
                <a:spcPct val="160000"/>
              </a:lnSpc>
            </a:pPr>
            <a:r>
              <a:rPr lang="en-US" dirty="0">
                <a:latin typeface="Nyala" pitchFamily="2" charset="0"/>
                <a:ea typeface="BreezeSans" panose="020B0503020203020204" pitchFamily="34" charset="0"/>
              </a:rPr>
              <a:t>Four general purpose registers </a:t>
            </a:r>
            <a:r>
              <a:rPr lang="en-US" b="1" dirty="0">
                <a:solidFill>
                  <a:srgbClr val="FF0000"/>
                </a:solidFill>
                <a:latin typeface="Nyala" pitchFamily="2" charset="0"/>
                <a:ea typeface="BreezeSans" panose="020B0503020203020204" pitchFamily="34" charset="0"/>
              </a:rPr>
              <a:t>(AX, BX, CX, DX) </a:t>
            </a:r>
            <a:r>
              <a:rPr lang="en-US" dirty="0">
                <a:latin typeface="Nyala" pitchFamily="2" charset="0"/>
                <a:ea typeface="BreezeSans" panose="020B0503020203020204" pitchFamily="34" charset="0"/>
              </a:rPr>
              <a:t>are made of two separate 8 bit registers, for example if </a:t>
            </a:r>
            <a:r>
              <a:rPr lang="en-US" b="1" dirty="0">
                <a:solidFill>
                  <a:srgbClr val="0033CC"/>
                </a:solidFill>
                <a:latin typeface="Nyala" pitchFamily="2" charset="0"/>
                <a:ea typeface="BreezeSans" panose="020B0503020203020204" pitchFamily="34" charset="0"/>
              </a:rPr>
              <a:t>AX</a:t>
            </a:r>
            <a:r>
              <a:rPr lang="en-US" dirty="0">
                <a:latin typeface="Nyala" pitchFamily="2" charset="0"/>
                <a:ea typeface="BreezeSans" panose="020B0503020203020204" pitchFamily="34" charset="0"/>
              </a:rPr>
              <a:t>= </a:t>
            </a:r>
            <a:r>
              <a:rPr lang="en-US" b="1" dirty="0">
                <a:solidFill>
                  <a:srgbClr val="FF0000"/>
                </a:solidFill>
                <a:latin typeface="Nyala" pitchFamily="2" charset="0"/>
                <a:ea typeface="BreezeSans" panose="020B0503020203020204" pitchFamily="34" charset="0"/>
              </a:rPr>
              <a:t>0011000000111001</a:t>
            </a:r>
            <a:r>
              <a:rPr lang="en-US" dirty="0">
                <a:solidFill>
                  <a:srgbClr val="FF0000"/>
                </a:solidFill>
                <a:latin typeface="Nyala" pitchFamily="2" charset="0"/>
                <a:ea typeface="BreezeSans" panose="020B0503020203020204" pitchFamily="34" charset="0"/>
              </a:rPr>
              <a:t>,</a:t>
            </a:r>
            <a:r>
              <a:rPr lang="en-US" dirty="0">
                <a:latin typeface="Nyala" pitchFamily="2" charset="0"/>
                <a:ea typeface="BreezeSans" panose="020B0503020203020204" pitchFamily="34" charset="0"/>
              </a:rPr>
              <a:t> then </a:t>
            </a:r>
            <a:r>
              <a:rPr lang="en-US" b="1" dirty="0">
                <a:solidFill>
                  <a:srgbClr val="0033CC"/>
                </a:solidFill>
                <a:latin typeface="Nyala" pitchFamily="2" charset="0"/>
                <a:ea typeface="BreezeSans" panose="020B0503020203020204" pitchFamily="34" charset="0"/>
              </a:rPr>
              <a:t>AH</a:t>
            </a:r>
            <a:r>
              <a:rPr lang="en-US" dirty="0">
                <a:latin typeface="Nyala" pitchFamily="2" charset="0"/>
                <a:ea typeface="BreezeSans" panose="020B0503020203020204" pitchFamily="34" charset="0"/>
              </a:rPr>
              <a:t>=</a:t>
            </a:r>
            <a:r>
              <a:rPr lang="en-US" b="1" dirty="0">
                <a:solidFill>
                  <a:srgbClr val="FF0000"/>
                </a:solidFill>
                <a:latin typeface="Nyala" pitchFamily="2" charset="0"/>
                <a:ea typeface="BreezeSans" panose="020B0503020203020204" pitchFamily="34" charset="0"/>
              </a:rPr>
              <a:t>00110000</a:t>
            </a:r>
            <a:r>
              <a:rPr lang="en-US" b="1" dirty="0">
                <a:latin typeface="Nyala" pitchFamily="2" charset="0"/>
                <a:ea typeface="BreezeSans" panose="020B0503020203020204" pitchFamily="34" charset="0"/>
              </a:rPr>
              <a:t> </a:t>
            </a:r>
            <a:r>
              <a:rPr lang="en-US" dirty="0">
                <a:latin typeface="Nyala" pitchFamily="2" charset="0"/>
                <a:ea typeface="BreezeSans" panose="020B0503020203020204" pitchFamily="34" charset="0"/>
              </a:rPr>
              <a:t>and </a:t>
            </a:r>
            <a:r>
              <a:rPr lang="en-US" b="1" dirty="0">
                <a:solidFill>
                  <a:srgbClr val="0033CC"/>
                </a:solidFill>
                <a:latin typeface="Nyala" pitchFamily="2" charset="0"/>
                <a:ea typeface="BreezeSans" panose="020B0503020203020204" pitchFamily="34" charset="0"/>
              </a:rPr>
              <a:t>AL</a:t>
            </a:r>
            <a:r>
              <a:rPr lang="en-US" dirty="0">
                <a:latin typeface="Nyala" pitchFamily="2" charset="0"/>
                <a:ea typeface="BreezeSans" panose="020B0503020203020204" pitchFamily="34" charset="0"/>
              </a:rPr>
              <a:t>=</a:t>
            </a:r>
            <a:r>
              <a:rPr lang="en-US" b="1" dirty="0">
                <a:solidFill>
                  <a:srgbClr val="FF0000"/>
                </a:solidFill>
                <a:latin typeface="Nyala" pitchFamily="2" charset="0"/>
                <a:ea typeface="BreezeSans" panose="020B0503020203020204" pitchFamily="34" charset="0"/>
              </a:rPr>
              <a:t>00111001</a:t>
            </a:r>
            <a:r>
              <a:rPr lang="en-US" dirty="0">
                <a:latin typeface="Nyala" pitchFamily="2" charset="0"/>
                <a:ea typeface="BreezeSans" panose="020B0503020203020204" pitchFamily="34" charset="0"/>
              </a:rPr>
              <a:t>. Therefore, when you modify any of the 8 bit registers 16 bit register is also updated, and vice-versa. The same is for other three registers, "H" is for high and "L" is for low part.</a:t>
            </a:r>
            <a:endParaRPr lang="am-ET" dirty="0">
              <a:solidFill>
                <a:srgbClr val="0070C0"/>
              </a:solidFill>
              <a:latin typeface="Nyala" pitchFamily="2" charset="0"/>
              <a:ea typeface="BreezeSans" panose="020B0503020203020204" pitchFamily="34"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42</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extLst>
      <p:ext uri="{BB962C8B-B14F-4D97-AF65-F5344CB8AC3E}">
        <p14:creationId xmlns:p14="http://schemas.microsoft.com/office/powerpoint/2010/main" val="4277217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stretch>
            <a:fillRect/>
          </a:stretch>
        </p:blipFill>
        <p:spPr>
          <a:xfrm>
            <a:off x="177841" y="228600"/>
            <a:ext cx="8582406" cy="6044185"/>
          </a:xfrm>
          <a:prstGeom prst="rect">
            <a:avLst/>
          </a:prstGeom>
        </p:spPr>
      </p:pic>
      <p:sp>
        <p:nvSpPr>
          <p:cNvPr id="4" name="Slide Number Placeholder 3"/>
          <p:cNvSpPr>
            <a:spLocks noGrp="1"/>
          </p:cNvSpPr>
          <p:nvPr>
            <p:ph type="sldNum" sz="quarter" idx="12"/>
          </p:nvPr>
        </p:nvSpPr>
        <p:spPr/>
        <p:txBody>
          <a:bodyPr/>
          <a:lstStyle/>
          <a:p>
            <a:fld id="{BCEA8348-524D-4A36-8735-4EA0EBDC8BF5}" type="slidenum">
              <a:rPr lang="en-US" smtClean="0"/>
              <a:pPr/>
              <a:t>43</a:t>
            </a:fld>
            <a:endParaRPr lang="en-US"/>
          </a:p>
        </p:txBody>
      </p:sp>
      <p:sp>
        <p:nvSpPr>
          <p:cNvPr id="2" name="Footer Placeholder 1"/>
          <p:cNvSpPr>
            <a:spLocks noGrp="1"/>
          </p:cNvSpPr>
          <p:nvPr>
            <p:ph type="ftr" sz="quarter" idx="11"/>
          </p:nvPr>
        </p:nvSpPr>
        <p:spPr/>
        <p:txBody>
          <a:bodyPr/>
          <a:lstStyle/>
          <a:p>
            <a:r>
              <a:rPr lang="en-US" smtClean="0"/>
              <a:t>Compiled by Yonas A. and Hailemariam M. [2010]</a:t>
            </a:r>
            <a:endParaRPr lang="en-US"/>
          </a:p>
        </p:txBody>
      </p:sp>
    </p:spTree>
    <p:extLst>
      <p:ext uri="{BB962C8B-B14F-4D97-AF65-F5344CB8AC3E}">
        <p14:creationId xmlns:p14="http://schemas.microsoft.com/office/powerpoint/2010/main" val="22294404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077200" cy="381000"/>
          </a:xfrm>
        </p:spPr>
        <p:txBody>
          <a:bodyPr>
            <a:noAutofit/>
          </a:bodyPr>
          <a:lstStyle/>
          <a:p>
            <a:pPr algn="r"/>
            <a:r>
              <a:rPr lang="en-US" sz="2400" dirty="0">
                <a:latin typeface="Swis721 Cn BT" panose="020B0506020202030204" pitchFamily="34" charset="0"/>
                <a:ea typeface="BreezeSans" panose="020B0503020203020204" pitchFamily="34" charset="0"/>
              </a:rPr>
              <a:t>Segment Registers </a:t>
            </a:r>
            <a:endParaRPr lang="am-ET" sz="2400" dirty="0">
              <a:ea typeface="BreezeSans" panose="020B0503020203020204" pitchFamily="34" charset="0"/>
            </a:endParaRPr>
          </a:p>
        </p:txBody>
      </p:sp>
      <p:sp>
        <p:nvSpPr>
          <p:cNvPr id="3" name="Content Placeholder 2"/>
          <p:cNvSpPr>
            <a:spLocks noGrp="1"/>
          </p:cNvSpPr>
          <p:nvPr>
            <p:ph idx="1"/>
          </p:nvPr>
        </p:nvSpPr>
        <p:spPr>
          <a:xfrm>
            <a:off x="685800" y="609600"/>
            <a:ext cx="7772400" cy="3047999"/>
          </a:xfrm>
        </p:spPr>
        <p:txBody>
          <a:bodyPr>
            <a:noAutofit/>
          </a:bodyPr>
          <a:lstStyle/>
          <a:p>
            <a:r>
              <a:rPr lang="en-US" sz="2400" b="1" dirty="0">
                <a:solidFill>
                  <a:srgbClr val="0033CC"/>
                </a:solidFill>
                <a:latin typeface="Nyala" pitchFamily="2" charset="0"/>
                <a:ea typeface="BreezeSans" panose="020B0503020203020204" pitchFamily="34" charset="0"/>
              </a:rPr>
              <a:t>CS (Code Segment) </a:t>
            </a:r>
            <a:r>
              <a:rPr lang="en-US" sz="2400" b="1" dirty="0">
                <a:latin typeface="Nyala" pitchFamily="2" charset="0"/>
                <a:ea typeface="BreezeSans" panose="020B0503020203020204" pitchFamily="34" charset="0"/>
              </a:rPr>
              <a:t>		</a:t>
            </a:r>
          </a:p>
          <a:p>
            <a:pPr lvl="1"/>
            <a:r>
              <a:rPr lang="en-US" sz="2000" dirty="0">
                <a:latin typeface="Nyala" pitchFamily="2" charset="0"/>
                <a:ea typeface="BreezeSans" panose="020B0503020203020204" pitchFamily="34" charset="0"/>
              </a:rPr>
              <a:t>Points at the segment containing the current program</a:t>
            </a:r>
          </a:p>
          <a:p>
            <a:r>
              <a:rPr lang="en-US" sz="2400" b="1" dirty="0">
                <a:solidFill>
                  <a:srgbClr val="0033CC"/>
                </a:solidFill>
                <a:latin typeface="Nyala" pitchFamily="2" charset="0"/>
                <a:ea typeface="BreezeSans" panose="020B0503020203020204" pitchFamily="34" charset="0"/>
              </a:rPr>
              <a:t>DS (Data Segment) </a:t>
            </a:r>
          </a:p>
          <a:p>
            <a:pPr lvl="1"/>
            <a:r>
              <a:rPr lang="en-US" sz="2000" dirty="0">
                <a:latin typeface="Nyala" pitchFamily="2" charset="0"/>
                <a:ea typeface="BreezeSans" panose="020B0503020203020204" pitchFamily="34" charset="0"/>
              </a:rPr>
              <a:t>Generally points at segment where variables are defined.</a:t>
            </a:r>
            <a:endParaRPr lang="am-ET" sz="2000" dirty="0">
              <a:latin typeface="Nyala" pitchFamily="2" charset="0"/>
              <a:ea typeface="BreezeSans" panose="020B0503020203020204" pitchFamily="34" charset="0"/>
            </a:endParaRPr>
          </a:p>
          <a:p>
            <a:r>
              <a:rPr lang="en-US" sz="2400" b="1" dirty="0">
                <a:solidFill>
                  <a:srgbClr val="0033CC"/>
                </a:solidFill>
                <a:latin typeface="Nyala" pitchFamily="2" charset="0"/>
                <a:ea typeface="BreezeSans" panose="020B0503020203020204" pitchFamily="34" charset="0"/>
              </a:rPr>
              <a:t>SS (Stack Segment) </a:t>
            </a:r>
            <a:r>
              <a:rPr lang="en-US" sz="2400" b="1" dirty="0">
                <a:latin typeface="Nyala" pitchFamily="2" charset="0"/>
                <a:ea typeface="BreezeSans" panose="020B0503020203020204" pitchFamily="34" charset="0"/>
              </a:rPr>
              <a:t>		</a:t>
            </a:r>
          </a:p>
          <a:p>
            <a:pPr lvl="1"/>
            <a:r>
              <a:rPr lang="en-US" sz="2000" dirty="0">
                <a:latin typeface="Nyala" pitchFamily="2" charset="0"/>
                <a:ea typeface="BreezeSans" panose="020B0503020203020204" pitchFamily="34" charset="0"/>
              </a:rPr>
              <a:t>Points at the segment containing the stack</a:t>
            </a:r>
          </a:p>
          <a:p>
            <a:r>
              <a:rPr lang="en-US" sz="2400" b="1" dirty="0">
                <a:solidFill>
                  <a:srgbClr val="0033CC"/>
                </a:solidFill>
                <a:latin typeface="Nyala" pitchFamily="2" charset="0"/>
                <a:ea typeface="BreezeSans" panose="020B0503020203020204" pitchFamily="34" charset="0"/>
              </a:rPr>
              <a:t>ES (Extra Segment) </a:t>
            </a:r>
            <a:endParaRPr lang="am-ET" sz="2400" b="1" dirty="0">
              <a:solidFill>
                <a:srgbClr val="0033CC"/>
              </a:solidFill>
              <a:latin typeface="Nyala" pitchFamily="2" charset="0"/>
              <a:ea typeface="BreezeSans" panose="020B0503020203020204" pitchFamily="34" charset="0"/>
            </a:endParaRPr>
          </a:p>
          <a:p>
            <a:pPr lvl="1"/>
            <a:r>
              <a:rPr lang="en-US" sz="2000" dirty="0">
                <a:latin typeface="Nyala" pitchFamily="2" charset="0"/>
                <a:ea typeface="BreezeSans" panose="020B0503020203020204" pitchFamily="34" charset="0"/>
              </a:rPr>
              <a:t>Extra segment register, it's up to a coder to define its usage. </a:t>
            </a:r>
          </a:p>
          <a:p>
            <a:pPr lvl="1"/>
            <a:endParaRPr lang="am-ET" b="1" dirty="0">
              <a:latin typeface="Nyala" pitchFamily="2" charset="0"/>
            </a:endParaRPr>
          </a:p>
          <a:p>
            <a:pPr marL="0" indent="0">
              <a:buNone/>
            </a:pPr>
            <a:endParaRPr lang="am-ET" b="1"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44</a:t>
            </a:fld>
            <a:endParaRPr lang="en-US"/>
          </a:p>
        </p:txBody>
      </p:sp>
      <p:sp>
        <p:nvSpPr>
          <p:cNvPr id="5" name="Content Placeholder 2"/>
          <p:cNvSpPr txBox="1">
            <a:spLocks/>
          </p:cNvSpPr>
          <p:nvPr/>
        </p:nvSpPr>
        <p:spPr>
          <a:xfrm>
            <a:off x="332994" y="3810000"/>
            <a:ext cx="8811006" cy="2741878"/>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buClr>
                <a:schemeClr val="accent2"/>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2"/>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2"/>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2"/>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2"/>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2"/>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2"/>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2"/>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2"/>
              </a:buClr>
              <a:buSzPct val="85000"/>
              <a:buFont typeface="Wingdings" pitchFamily="2" charset="2"/>
              <a:buChar char="§"/>
              <a:defRPr sz="1600" kern="1200">
                <a:solidFill>
                  <a:schemeClr val="tx1"/>
                </a:solidFill>
                <a:latin typeface="+mn-lt"/>
                <a:ea typeface="+mn-ea"/>
                <a:cs typeface="+mn-cs"/>
              </a:defRPr>
            </a:lvl9pPr>
          </a:lstStyle>
          <a:p>
            <a:pPr marL="0" indent="0" algn="r">
              <a:spcBef>
                <a:spcPct val="0"/>
              </a:spcBef>
              <a:buNone/>
            </a:pPr>
            <a:r>
              <a:rPr lang="en-US" b="1" dirty="0">
                <a:blipFill>
                  <a:blip r:embed="rId2">
                    <a:extLst>
                      <a:ext uri="{28A0092B-C50C-407E-A947-70E740481C1C}">
                        <a14:useLocalDpi xmlns:a14="http://schemas.microsoft.com/office/drawing/2010/main" val="0"/>
                      </a:ext>
                    </a:extLst>
                  </a:blip>
                  <a:tile tx="6350" ty="-127000" sx="65000" sy="64000" flip="none" algn="tl"/>
                </a:blipFill>
                <a:latin typeface="Nyala" pitchFamily="2" charset="0"/>
                <a:ea typeface="BreezeSans" panose="020B0503020203020204" pitchFamily="34" charset="0"/>
                <a:cs typeface="+mj-cs"/>
              </a:rPr>
              <a:t>Special purpose registers </a:t>
            </a:r>
            <a:endParaRPr lang="am-ET" b="1" dirty="0">
              <a:blipFill>
                <a:blip r:embed="rId2">
                  <a:extLst>
                    <a:ext uri="{28A0092B-C50C-407E-A947-70E740481C1C}">
                      <a14:useLocalDpi xmlns:a14="http://schemas.microsoft.com/office/drawing/2010/main" val="0"/>
                    </a:ext>
                  </a:extLst>
                </a:blip>
                <a:tile tx="6350" ty="-127000" sx="65000" sy="64000" flip="none" algn="tl"/>
              </a:blipFill>
              <a:latin typeface="Nyala" pitchFamily="2" charset="0"/>
              <a:ea typeface="BreezeSans" panose="020B0503020203020204" pitchFamily="34" charset="0"/>
              <a:cs typeface="+mj-cs"/>
            </a:endParaRPr>
          </a:p>
          <a:p>
            <a:pPr lvl="0"/>
            <a:r>
              <a:rPr lang="en-US" b="1" dirty="0">
                <a:solidFill>
                  <a:srgbClr val="0033CC"/>
                </a:solidFill>
                <a:latin typeface="Nyala" pitchFamily="2" charset="0"/>
                <a:ea typeface="BreezeSans" panose="020B0503020203020204" pitchFamily="34" charset="0"/>
              </a:rPr>
              <a:t>IP </a:t>
            </a:r>
            <a:r>
              <a:rPr lang="en-US" dirty="0">
                <a:latin typeface="Nyala" pitchFamily="2" charset="0"/>
                <a:ea typeface="BreezeSans" panose="020B0503020203020204" pitchFamily="34" charset="0"/>
              </a:rPr>
              <a:t>- </a:t>
            </a:r>
            <a:r>
              <a:rPr lang="en-US" b="1" dirty="0">
                <a:solidFill>
                  <a:srgbClr val="0033CC"/>
                </a:solidFill>
                <a:latin typeface="Nyala" pitchFamily="2" charset="0"/>
                <a:ea typeface="BreezeSans" panose="020B0503020203020204" pitchFamily="34" charset="0"/>
              </a:rPr>
              <a:t>the instruction pointer</a:t>
            </a:r>
          </a:p>
          <a:p>
            <a:pPr lvl="1"/>
            <a:r>
              <a:rPr lang="en-US" sz="2000" dirty="0">
                <a:latin typeface="Nyala" pitchFamily="2" charset="0"/>
                <a:ea typeface="BreezeSans" panose="020B0503020203020204" pitchFamily="34" charset="0"/>
              </a:rPr>
              <a:t>register always works together with </a:t>
            </a:r>
            <a:r>
              <a:rPr lang="en-US" sz="2000" b="1" dirty="0">
                <a:latin typeface="Nyala" pitchFamily="2" charset="0"/>
                <a:ea typeface="BreezeSans" panose="020B0503020203020204" pitchFamily="34" charset="0"/>
              </a:rPr>
              <a:t>CS </a:t>
            </a:r>
            <a:r>
              <a:rPr lang="en-US" sz="2000" dirty="0">
                <a:latin typeface="Nyala" pitchFamily="2" charset="0"/>
                <a:ea typeface="BreezeSans" panose="020B0503020203020204" pitchFamily="34" charset="0"/>
              </a:rPr>
              <a:t>segment register and it points to currently executing instruction.</a:t>
            </a:r>
            <a:endParaRPr lang="am-ET" sz="2000" dirty="0">
              <a:latin typeface="Nyala" pitchFamily="2" charset="0"/>
              <a:ea typeface="BreezeSans" panose="020B0503020203020204" pitchFamily="34" charset="0"/>
            </a:endParaRPr>
          </a:p>
          <a:p>
            <a:pPr lvl="0" algn="just"/>
            <a:r>
              <a:rPr lang="en-US" dirty="0">
                <a:latin typeface="Nyala" pitchFamily="2" charset="0"/>
                <a:ea typeface="BreezeSans" panose="020B0503020203020204" pitchFamily="34" charset="0"/>
              </a:rPr>
              <a:t> </a:t>
            </a:r>
            <a:r>
              <a:rPr lang="en-US" b="1" dirty="0">
                <a:solidFill>
                  <a:srgbClr val="0033CC"/>
                </a:solidFill>
                <a:latin typeface="Nyala" pitchFamily="2" charset="0"/>
                <a:ea typeface="BreezeSans" panose="020B0503020203020204" pitchFamily="34" charset="0"/>
              </a:rPr>
              <a:t>Flags Register </a:t>
            </a:r>
            <a:r>
              <a:rPr lang="en-US" dirty="0">
                <a:latin typeface="Nyala" pitchFamily="2" charset="0"/>
                <a:ea typeface="BreezeSans" panose="020B0503020203020204" pitchFamily="34" charset="0"/>
              </a:rPr>
              <a:t>- determines the current state of the processor. </a:t>
            </a:r>
            <a:endParaRPr lang="am-ET" dirty="0">
              <a:latin typeface="Nyala" pitchFamily="2" charset="0"/>
              <a:ea typeface="BreezeSans" panose="020B0503020203020204" pitchFamily="34" charset="0"/>
            </a:endParaRPr>
          </a:p>
          <a:p>
            <a:pPr lvl="1" algn="just"/>
            <a:r>
              <a:rPr lang="en-US" sz="2000" dirty="0">
                <a:latin typeface="Nyala" pitchFamily="2" charset="0"/>
                <a:ea typeface="BreezeSans" panose="020B0503020203020204" pitchFamily="34" charset="0"/>
              </a:rPr>
              <a:t>is modified automatically by CPU after mathematical operations, this allows to determine the type of the result, and to determine conditions to transfer control to other parts of the program. </a:t>
            </a:r>
          </a:p>
          <a:p>
            <a:pPr lvl="1" algn="just"/>
            <a:r>
              <a:rPr lang="en-US" sz="2000" dirty="0">
                <a:latin typeface="Nyala" pitchFamily="2" charset="0"/>
                <a:ea typeface="BreezeSans" panose="020B0503020203020204" pitchFamily="34" charset="0"/>
              </a:rPr>
              <a:t>Generally you cannot access these registers directly</a:t>
            </a:r>
            <a:endParaRPr lang="am-ET" sz="2000" dirty="0">
              <a:latin typeface="Nyala" pitchFamily="2" charset="0"/>
              <a:ea typeface="BreezeSans" panose="020B0503020203020204" pitchFamily="34" charset="0"/>
            </a:endParaRPr>
          </a:p>
        </p:txBody>
      </p:sp>
    </p:spTree>
    <p:extLst>
      <p:ext uri="{BB962C8B-B14F-4D97-AF65-F5344CB8AC3E}">
        <p14:creationId xmlns:p14="http://schemas.microsoft.com/office/powerpoint/2010/main" val="422782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anim calcmode="lin" valueType="num">
                                      <p:cBhvr additive="base">
                                        <p:cTn id="4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5">
                                            <p:txEl>
                                              <p:pRg st="1" end="1"/>
                                            </p:txEl>
                                          </p:spTgt>
                                        </p:tgtEl>
                                        <p:attrNameLst>
                                          <p:attrName>style.visibility</p:attrName>
                                        </p:attrNameLst>
                                      </p:cBhvr>
                                      <p:to>
                                        <p:strVal val="visible"/>
                                      </p:to>
                                    </p:set>
                                    <p:anim calcmode="lin" valueType="num">
                                      <p:cBhvr additive="base">
                                        <p:cTn id="5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5">
                                            <p:txEl>
                                              <p:pRg st="2" end="2"/>
                                            </p:txEl>
                                          </p:spTgt>
                                        </p:tgtEl>
                                        <p:attrNameLst>
                                          <p:attrName>style.visibility</p:attrName>
                                        </p:attrNameLst>
                                      </p:cBhvr>
                                      <p:to>
                                        <p:strVal val="visible"/>
                                      </p:to>
                                    </p:set>
                                    <p:anim calcmode="lin" valueType="num">
                                      <p:cBhvr additive="base">
                                        <p:cTn id="5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
                                            <p:txEl>
                                              <p:pRg st="3" end="3"/>
                                            </p:txEl>
                                          </p:spTgt>
                                        </p:tgtEl>
                                        <p:attrNameLst>
                                          <p:attrName>style.visibility</p:attrName>
                                        </p:attrNameLst>
                                      </p:cBhvr>
                                      <p:to>
                                        <p:strVal val="visible"/>
                                      </p:to>
                                    </p:set>
                                    <p:anim calcmode="lin" valueType="num">
                                      <p:cBhvr additive="base">
                                        <p:cTn id="6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5">
                                            <p:txEl>
                                              <p:pRg st="4" end="4"/>
                                            </p:txEl>
                                          </p:spTgt>
                                        </p:tgtEl>
                                        <p:attrNameLst>
                                          <p:attrName>style.visibility</p:attrName>
                                        </p:attrNameLst>
                                      </p:cBhvr>
                                      <p:to>
                                        <p:strVal val="visible"/>
                                      </p:to>
                                    </p:set>
                                    <p:anim calcmode="lin" valueType="num">
                                      <p:cBhvr additive="base">
                                        <p:cTn id="7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5">
                                            <p:txEl>
                                              <p:pRg st="5" end="5"/>
                                            </p:txEl>
                                          </p:spTgt>
                                        </p:tgtEl>
                                        <p:attrNameLst>
                                          <p:attrName>style.visibility</p:attrName>
                                        </p:attrNameLst>
                                      </p:cBhvr>
                                      <p:to>
                                        <p:strVal val="visible"/>
                                      </p:to>
                                    </p:set>
                                    <p:anim calcmode="lin" valueType="num">
                                      <p:cBhvr additive="base">
                                        <p:cTn id="7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7690"/>
            <a:ext cx="8077200" cy="381000"/>
          </a:xfrm>
        </p:spPr>
        <p:txBody>
          <a:bodyPr>
            <a:noAutofit/>
          </a:bodyPr>
          <a:lstStyle/>
          <a:p>
            <a:pPr algn="r"/>
            <a:r>
              <a:rPr lang="en-US" sz="2400" dirty="0" smtClean="0">
                <a:latin typeface="Swis721 Cn BT" panose="020B0506020202030204" pitchFamily="34" charset="0"/>
                <a:ea typeface="BreezeSans" panose="020B0503020203020204" pitchFamily="34" charset="0"/>
              </a:rPr>
              <a:t>14 types of Registers </a:t>
            </a:r>
            <a:endParaRPr lang="am-ET" sz="2400" dirty="0">
              <a:ea typeface="BreezeSans" panose="020B0503020203020204" pitchFamily="34" charset="0"/>
            </a:endParaRPr>
          </a:p>
        </p:txBody>
      </p:sp>
      <p:sp>
        <p:nvSpPr>
          <p:cNvPr id="3" name="Content Placeholder 2"/>
          <p:cNvSpPr>
            <a:spLocks noGrp="1"/>
          </p:cNvSpPr>
          <p:nvPr>
            <p:ph idx="1"/>
          </p:nvPr>
        </p:nvSpPr>
        <p:spPr>
          <a:xfrm>
            <a:off x="685800" y="448690"/>
            <a:ext cx="7772400" cy="6219238"/>
          </a:xfrm>
        </p:spPr>
        <p:txBody>
          <a:bodyPr>
            <a:noAutofit/>
          </a:bodyPr>
          <a:lstStyle/>
          <a:p>
            <a:pPr lvl="0"/>
            <a:r>
              <a:rPr lang="en-US" sz="2000" b="1" dirty="0">
                <a:solidFill>
                  <a:srgbClr val="C00000"/>
                </a:solidFill>
                <a:latin typeface="Nyala" pitchFamily="2" charset="0"/>
                <a:ea typeface="BreezeSans" panose="020B0503020203020204" pitchFamily="34" charset="0"/>
              </a:rPr>
              <a:t>AX </a:t>
            </a:r>
            <a:r>
              <a:rPr lang="en-US" sz="2000" b="1" dirty="0">
                <a:latin typeface="Nyala" pitchFamily="2" charset="0"/>
                <a:ea typeface="BreezeSans" panose="020B0503020203020204" pitchFamily="34" charset="0"/>
              </a:rPr>
              <a:t>- </a:t>
            </a:r>
            <a:r>
              <a:rPr lang="en-US" sz="2000" b="1" dirty="0">
                <a:solidFill>
                  <a:srgbClr val="0070C0"/>
                </a:solidFill>
                <a:latin typeface="Nyala" pitchFamily="2" charset="0"/>
                <a:ea typeface="BreezeSans" panose="020B0503020203020204" pitchFamily="34" charset="0"/>
              </a:rPr>
              <a:t>the accumulator </a:t>
            </a:r>
            <a:r>
              <a:rPr lang="en-US" sz="2000" b="1" dirty="0" smtClean="0">
                <a:solidFill>
                  <a:srgbClr val="0070C0"/>
                </a:solidFill>
                <a:latin typeface="Nyala" pitchFamily="2" charset="0"/>
                <a:ea typeface="BreezeSans" panose="020B0503020203020204" pitchFamily="34" charset="0"/>
              </a:rPr>
              <a:t>register </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 input/output operations</a:t>
            </a:r>
            <a:r>
              <a:rPr lang="en-US" sz="2000" b="1" dirty="0">
                <a:solidFill>
                  <a:srgbClr val="0070C0"/>
                </a:solidFill>
                <a:latin typeface="Nyala" pitchFamily="2" charset="0"/>
                <a:ea typeface="BreezeSans" panose="020B0503020203020204" pitchFamily="34" charset="0"/>
                <a:sym typeface="Wingdings" panose="05000000000000000000" pitchFamily="2" charset="2"/>
              </a:rPr>
              <a:t> </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a, ax, </a:t>
            </a:r>
            <a:r>
              <a:rPr lang="en-US" sz="2000" b="1" dirty="0" err="1" smtClean="0">
                <a:solidFill>
                  <a:srgbClr val="0070C0"/>
                </a:solidFill>
                <a:latin typeface="Nyala" pitchFamily="2" charset="0"/>
                <a:ea typeface="BreezeSans" panose="020B0503020203020204" pitchFamily="34" charset="0"/>
                <a:sym typeface="Wingdings" panose="05000000000000000000" pitchFamily="2" charset="2"/>
              </a:rPr>
              <a:t>eax</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 </a:t>
            </a:r>
            <a:r>
              <a:rPr lang="en-US" sz="2000" b="1" dirty="0" err="1" smtClean="0">
                <a:solidFill>
                  <a:srgbClr val="0070C0"/>
                </a:solidFill>
                <a:latin typeface="Nyala" pitchFamily="2" charset="0"/>
                <a:ea typeface="BreezeSans" panose="020B0503020203020204" pitchFamily="34" charset="0"/>
                <a:sym typeface="Wingdings" panose="05000000000000000000" pitchFamily="2" charset="2"/>
              </a:rPr>
              <a:t>rax</a:t>
            </a:r>
            <a:r>
              <a:rPr lang="en-US" sz="2000" b="1" dirty="0" smtClean="0">
                <a:solidFill>
                  <a:srgbClr val="0070C0"/>
                </a:solidFill>
                <a:latin typeface="Nyala" pitchFamily="2" charset="0"/>
                <a:ea typeface="BreezeSans" panose="020B0503020203020204" pitchFamily="34" charset="0"/>
              </a:rPr>
              <a:t>. </a:t>
            </a:r>
            <a:endParaRPr lang="am-ET" sz="2000" b="1" dirty="0">
              <a:solidFill>
                <a:srgbClr val="0070C0"/>
              </a:solidFill>
              <a:latin typeface="Nyala" pitchFamily="2" charset="0"/>
              <a:ea typeface="BreezeSans" panose="020B0503020203020204" pitchFamily="34" charset="0"/>
            </a:endParaRPr>
          </a:p>
          <a:p>
            <a:pPr lvl="0"/>
            <a:r>
              <a:rPr lang="en-US" sz="2000" b="1" dirty="0">
                <a:solidFill>
                  <a:srgbClr val="C00000"/>
                </a:solidFill>
                <a:latin typeface="Nyala" pitchFamily="2" charset="0"/>
                <a:ea typeface="BreezeSans" panose="020B0503020203020204" pitchFamily="34" charset="0"/>
              </a:rPr>
              <a:t>BX </a:t>
            </a:r>
            <a:r>
              <a:rPr lang="en-US" sz="2000" b="1" dirty="0">
                <a:latin typeface="Nyala" pitchFamily="2" charset="0"/>
                <a:ea typeface="BreezeSans" panose="020B0503020203020204" pitchFamily="34" charset="0"/>
              </a:rPr>
              <a:t>- </a:t>
            </a:r>
            <a:r>
              <a:rPr lang="en-US" sz="2000" b="1" dirty="0">
                <a:solidFill>
                  <a:srgbClr val="0070C0"/>
                </a:solidFill>
                <a:latin typeface="Nyala" pitchFamily="2" charset="0"/>
                <a:ea typeface="BreezeSans" panose="020B0503020203020204" pitchFamily="34" charset="0"/>
              </a:rPr>
              <a:t>the base address </a:t>
            </a:r>
            <a:r>
              <a:rPr lang="en-US" sz="2000" b="1" dirty="0" smtClean="0">
                <a:solidFill>
                  <a:srgbClr val="0070C0"/>
                </a:solidFill>
                <a:latin typeface="Nyala" pitchFamily="2" charset="0"/>
                <a:ea typeface="BreezeSans" panose="020B0503020203020204" pitchFamily="34" charset="0"/>
              </a:rPr>
              <a:t>register</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a:t>
            </a:r>
            <a:r>
              <a:rPr lang="en-US" sz="2000" b="1" dirty="0" smtClean="0">
                <a:solidFill>
                  <a:srgbClr val="0070C0"/>
                </a:solidFill>
                <a:latin typeface="Nyala" pitchFamily="2" charset="0"/>
                <a:ea typeface="BreezeSans" panose="020B0503020203020204" pitchFamily="34" charset="0"/>
              </a:rPr>
              <a:t> Holds address of data b, </a:t>
            </a:r>
            <a:r>
              <a:rPr lang="en-US" sz="2000" b="1" dirty="0" err="1" smtClean="0">
                <a:solidFill>
                  <a:srgbClr val="0070C0"/>
                </a:solidFill>
                <a:latin typeface="Nyala" pitchFamily="2" charset="0"/>
                <a:ea typeface="BreezeSans" panose="020B0503020203020204" pitchFamily="34" charset="0"/>
              </a:rPr>
              <a:t>bx</a:t>
            </a:r>
            <a:r>
              <a:rPr lang="en-US" sz="2000" b="1" dirty="0" smtClean="0">
                <a:solidFill>
                  <a:srgbClr val="0070C0"/>
                </a:solidFill>
                <a:latin typeface="Nyala" pitchFamily="2" charset="0"/>
                <a:ea typeface="BreezeSans" panose="020B0503020203020204" pitchFamily="34" charset="0"/>
              </a:rPr>
              <a:t>, </a:t>
            </a:r>
            <a:r>
              <a:rPr lang="en-US" sz="2000" b="1" dirty="0" err="1" smtClean="0">
                <a:solidFill>
                  <a:srgbClr val="0070C0"/>
                </a:solidFill>
                <a:latin typeface="Nyala" pitchFamily="2" charset="0"/>
                <a:ea typeface="BreezeSans" panose="020B0503020203020204" pitchFamily="34" charset="0"/>
              </a:rPr>
              <a:t>ebx</a:t>
            </a:r>
            <a:r>
              <a:rPr lang="en-US" sz="2000" b="1" dirty="0" smtClean="0">
                <a:solidFill>
                  <a:srgbClr val="0070C0"/>
                </a:solidFill>
                <a:latin typeface="Nyala" pitchFamily="2" charset="0"/>
                <a:ea typeface="BreezeSans" panose="020B0503020203020204" pitchFamily="34" charset="0"/>
              </a:rPr>
              <a:t>, </a:t>
            </a:r>
            <a:r>
              <a:rPr lang="en-US" sz="2000" b="1" dirty="0" err="1" smtClean="0">
                <a:solidFill>
                  <a:srgbClr val="0070C0"/>
                </a:solidFill>
                <a:latin typeface="Nyala" pitchFamily="2" charset="0"/>
                <a:ea typeface="BreezeSans" panose="020B0503020203020204" pitchFamily="34" charset="0"/>
              </a:rPr>
              <a:t>rbx</a:t>
            </a:r>
            <a:r>
              <a:rPr lang="en-US" sz="2000" b="1" dirty="0" smtClean="0">
                <a:solidFill>
                  <a:srgbClr val="0070C0"/>
                </a:solidFill>
                <a:latin typeface="Nyala" pitchFamily="2" charset="0"/>
                <a:ea typeface="BreezeSans" panose="020B0503020203020204" pitchFamily="34" charset="0"/>
              </a:rPr>
              <a:t>..</a:t>
            </a:r>
            <a:endParaRPr lang="am-ET" sz="2000" b="1" dirty="0">
              <a:solidFill>
                <a:srgbClr val="0070C0"/>
              </a:solidFill>
              <a:latin typeface="Nyala" pitchFamily="2" charset="0"/>
              <a:ea typeface="BreezeSans" panose="020B0503020203020204" pitchFamily="34" charset="0"/>
            </a:endParaRPr>
          </a:p>
          <a:p>
            <a:pPr lvl="0"/>
            <a:r>
              <a:rPr lang="en-US" sz="2000" b="1" dirty="0">
                <a:solidFill>
                  <a:srgbClr val="C00000"/>
                </a:solidFill>
                <a:latin typeface="Nyala" pitchFamily="2" charset="0"/>
                <a:ea typeface="BreezeSans" panose="020B0503020203020204" pitchFamily="34" charset="0"/>
              </a:rPr>
              <a:t>CX </a:t>
            </a:r>
            <a:r>
              <a:rPr lang="en-US" sz="2000" b="1" dirty="0">
                <a:latin typeface="Nyala" pitchFamily="2" charset="0"/>
                <a:ea typeface="BreezeSans" panose="020B0503020203020204" pitchFamily="34" charset="0"/>
              </a:rPr>
              <a:t>- </a:t>
            </a:r>
            <a:r>
              <a:rPr lang="en-US" sz="2000" b="1" dirty="0">
                <a:solidFill>
                  <a:srgbClr val="0070C0"/>
                </a:solidFill>
                <a:latin typeface="Nyala" pitchFamily="2" charset="0"/>
                <a:ea typeface="BreezeSans" panose="020B0503020203020204" pitchFamily="34" charset="0"/>
              </a:rPr>
              <a:t>the count register </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counts used in loop  cx, </a:t>
            </a:r>
            <a:r>
              <a:rPr lang="en-US" sz="2000" b="1" dirty="0" err="1" smtClean="0">
                <a:solidFill>
                  <a:srgbClr val="0070C0"/>
                </a:solidFill>
                <a:latin typeface="Nyala" pitchFamily="2" charset="0"/>
                <a:ea typeface="BreezeSans" panose="020B0503020203020204" pitchFamily="34" charset="0"/>
                <a:sym typeface="Wingdings" panose="05000000000000000000" pitchFamily="2" charset="2"/>
              </a:rPr>
              <a:t>ecx</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 </a:t>
            </a:r>
            <a:r>
              <a:rPr lang="en-US" sz="2000" b="1" dirty="0" err="1" smtClean="0">
                <a:solidFill>
                  <a:srgbClr val="0070C0"/>
                </a:solidFill>
                <a:latin typeface="Nyala" pitchFamily="2" charset="0"/>
                <a:ea typeface="BreezeSans" panose="020B0503020203020204" pitchFamily="34" charset="0"/>
                <a:sym typeface="Wingdings" panose="05000000000000000000" pitchFamily="2" charset="2"/>
              </a:rPr>
              <a:t>rcx</a:t>
            </a:r>
            <a:endParaRPr lang="am-ET" sz="2000" b="1" dirty="0">
              <a:solidFill>
                <a:srgbClr val="0070C0"/>
              </a:solidFill>
              <a:latin typeface="Nyala" pitchFamily="2" charset="0"/>
              <a:ea typeface="BreezeSans" panose="020B0503020203020204" pitchFamily="34" charset="0"/>
            </a:endParaRPr>
          </a:p>
          <a:p>
            <a:pPr lvl="0"/>
            <a:r>
              <a:rPr lang="en-US" sz="2000" b="1" dirty="0">
                <a:solidFill>
                  <a:srgbClr val="C00000"/>
                </a:solidFill>
                <a:latin typeface="Nyala" pitchFamily="2" charset="0"/>
                <a:ea typeface="BreezeSans" panose="020B0503020203020204" pitchFamily="34" charset="0"/>
              </a:rPr>
              <a:t>DX </a:t>
            </a:r>
            <a:r>
              <a:rPr lang="en-US" sz="2000" b="1" dirty="0">
                <a:latin typeface="Nyala" pitchFamily="2" charset="0"/>
                <a:ea typeface="BreezeSans" panose="020B0503020203020204" pitchFamily="34" charset="0"/>
              </a:rPr>
              <a:t>- </a:t>
            </a:r>
            <a:r>
              <a:rPr lang="en-US" sz="2000" b="1" dirty="0">
                <a:solidFill>
                  <a:srgbClr val="0070C0"/>
                </a:solidFill>
                <a:latin typeface="Nyala" pitchFamily="2" charset="0"/>
                <a:ea typeface="BreezeSans" panose="020B0503020203020204" pitchFamily="34" charset="0"/>
              </a:rPr>
              <a:t>the data register </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holds data for output d, dx, </a:t>
            </a:r>
            <a:r>
              <a:rPr lang="en-US" sz="2000" b="1" dirty="0" err="1" smtClean="0">
                <a:solidFill>
                  <a:srgbClr val="0070C0"/>
                </a:solidFill>
                <a:latin typeface="Nyala" pitchFamily="2" charset="0"/>
                <a:ea typeface="BreezeSans" panose="020B0503020203020204" pitchFamily="34" charset="0"/>
                <a:sym typeface="Wingdings" panose="05000000000000000000" pitchFamily="2" charset="2"/>
              </a:rPr>
              <a:t>edx</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 </a:t>
            </a:r>
            <a:r>
              <a:rPr lang="en-US" sz="2000" b="1" dirty="0" err="1" smtClean="0">
                <a:solidFill>
                  <a:srgbClr val="0070C0"/>
                </a:solidFill>
                <a:latin typeface="Nyala" pitchFamily="2" charset="0"/>
                <a:ea typeface="BreezeSans" panose="020B0503020203020204" pitchFamily="34" charset="0"/>
                <a:sym typeface="Wingdings" panose="05000000000000000000" pitchFamily="2" charset="2"/>
              </a:rPr>
              <a:t>rdx</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a:t>
            </a:r>
            <a:endParaRPr lang="am-ET" sz="2000" b="1" dirty="0">
              <a:solidFill>
                <a:srgbClr val="0070C0"/>
              </a:solidFill>
              <a:latin typeface="Nyala" pitchFamily="2" charset="0"/>
              <a:ea typeface="BreezeSans" panose="020B0503020203020204" pitchFamily="34" charset="0"/>
            </a:endParaRPr>
          </a:p>
          <a:p>
            <a:pPr lvl="0"/>
            <a:r>
              <a:rPr lang="en-US" sz="2000" b="1" dirty="0">
                <a:solidFill>
                  <a:srgbClr val="C00000"/>
                </a:solidFill>
                <a:latin typeface="Nyala" pitchFamily="2" charset="0"/>
                <a:ea typeface="BreezeSans" panose="020B0503020203020204" pitchFamily="34" charset="0"/>
              </a:rPr>
              <a:t>SI </a:t>
            </a:r>
            <a:r>
              <a:rPr lang="en-US" sz="2000" b="1" dirty="0">
                <a:latin typeface="Nyala" pitchFamily="2" charset="0"/>
                <a:ea typeface="BreezeSans" panose="020B0503020203020204" pitchFamily="34" charset="0"/>
              </a:rPr>
              <a:t>- </a:t>
            </a:r>
            <a:r>
              <a:rPr lang="en-US" sz="2000" b="1" dirty="0">
                <a:solidFill>
                  <a:srgbClr val="0070C0"/>
                </a:solidFill>
                <a:latin typeface="Nyala" pitchFamily="2" charset="0"/>
                <a:ea typeface="BreezeSans" panose="020B0503020203020204" pitchFamily="34" charset="0"/>
              </a:rPr>
              <a:t>source index </a:t>
            </a:r>
            <a:r>
              <a:rPr lang="en-US" sz="2000" b="1" dirty="0" smtClean="0">
                <a:solidFill>
                  <a:srgbClr val="0070C0"/>
                </a:solidFill>
                <a:latin typeface="Nyala" pitchFamily="2" charset="0"/>
                <a:ea typeface="BreezeSans" panose="020B0503020203020204" pitchFamily="34" charset="0"/>
              </a:rPr>
              <a:t>register </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 points the source operand</a:t>
            </a:r>
            <a:endParaRPr lang="am-ET" sz="2000" b="1" dirty="0">
              <a:solidFill>
                <a:srgbClr val="0070C0"/>
              </a:solidFill>
              <a:latin typeface="Nyala" pitchFamily="2" charset="0"/>
              <a:ea typeface="BreezeSans" panose="020B0503020203020204" pitchFamily="34" charset="0"/>
            </a:endParaRPr>
          </a:p>
          <a:p>
            <a:pPr lvl="0"/>
            <a:r>
              <a:rPr lang="en-US" sz="2000" b="1" dirty="0">
                <a:solidFill>
                  <a:srgbClr val="C00000"/>
                </a:solidFill>
                <a:latin typeface="Nyala" pitchFamily="2" charset="0"/>
                <a:ea typeface="BreezeSans" panose="020B0503020203020204" pitchFamily="34" charset="0"/>
              </a:rPr>
              <a:t>DI </a:t>
            </a:r>
            <a:r>
              <a:rPr lang="en-US" sz="2000" b="1" dirty="0">
                <a:latin typeface="Nyala" pitchFamily="2" charset="0"/>
                <a:ea typeface="BreezeSans" panose="020B0503020203020204" pitchFamily="34" charset="0"/>
              </a:rPr>
              <a:t>- </a:t>
            </a:r>
            <a:r>
              <a:rPr lang="en-US" sz="2000" b="1" dirty="0">
                <a:solidFill>
                  <a:srgbClr val="0070C0"/>
                </a:solidFill>
                <a:latin typeface="Nyala" pitchFamily="2" charset="0"/>
                <a:ea typeface="BreezeSans" panose="020B0503020203020204" pitchFamily="34" charset="0"/>
              </a:rPr>
              <a:t>destination index </a:t>
            </a:r>
            <a:r>
              <a:rPr lang="en-US" sz="2000" b="1" dirty="0" smtClean="0">
                <a:solidFill>
                  <a:srgbClr val="0070C0"/>
                </a:solidFill>
                <a:latin typeface="Nyala" pitchFamily="2" charset="0"/>
                <a:ea typeface="BreezeSans" panose="020B0503020203020204" pitchFamily="34" charset="0"/>
              </a:rPr>
              <a:t>register</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 points the destination operand</a:t>
            </a:r>
            <a:endParaRPr lang="am-ET" sz="2000" b="1" dirty="0">
              <a:solidFill>
                <a:srgbClr val="0070C0"/>
              </a:solidFill>
              <a:latin typeface="Nyala" pitchFamily="2" charset="0"/>
              <a:ea typeface="BreezeSans" panose="020B0503020203020204" pitchFamily="34" charset="0"/>
            </a:endParaRPr>
          </a:p>
          <a:p>
            <a:pPr lvl="0"/>
            <a:r>
              <a:rPr lang="en-US" sz="2000" b="1" dirty="0">
                <a:solidFill>
                  <a:srgbClr val="C00000"/>
                </a:solidFill>
                <a:latin typeface="Nyala" pitchFamily="2" charset="0"/>
                <a:ea typeface="BreezeSans" panose="020B0503020203020204" pitchFamily="34" charset="0"/>
              </a:rPr>
              <a:t>BP</a:t>
            </a:r>
            <a:r>
              <a:rPr lang="en-US" sz="2000" b="1" dirty="0">
                <a:latin typeface="Nyala" pitchFamily="2" charset="0"/>
                <a:ea typeface="BreezeSans" panose="020B0503020203020204" pitchFamily="34" charset="0"/>
              </a:rPr>
              <a:t> - </a:t>
            </a:r>
            <a:r>
              <a:rPr lang="en-US" sz="2000" b="1" dirty="0">
                <a:solidFill>
                  <a:srgbClr val="0070C0"/>
                </a:solidFill>
                <a:latin typeface="Nyala" pitchFamily="2" charset="0"/>
                <a:ea typeface="BreezeSans" panose="020B0503020203020204" pitchFamily="34" charset="0"/>
              </a:rPr>
              <a:t>base </a:t>
            </a:r>
            <a:r>
              <a:rPr lang="en-US" sz="2000" b="1" dirty="0" smtClean="0">
                <a:solidFill>
                  <a:srgbClr val="0070C0"/>
                </a:solidFill>
                <a:latin typeface="Nyala" pitchFamily="2" charset="0"/>
                <a:ea typeface="BreezeSans" panose="020B0503020203020204" pitchFamily="34" charset="0"/>
              </a:rPr>
              <a:t>pointer</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 base of the top of the stack</a:t>
            </a:r>
            <a:endParaRPr lang="am-ET" sz="2000" b="1" dirty="0">
              <a:solidFill>
                <a:srgbClr val="0070C0"/>
              </a:solidFill>
              <a:latin typeface="Nyala" pitchFamily="2" charset="0"/>
              <a:ea typeface="BreezeSans" panose="020B0503020203020204" pitchFamily="34" charset="0"/>
            </a:endParaRPr>
          </a:p>
          <a:p>
            <a:r>
              <a:rPr lang="en-US" sz="2000" b="1" dirty="0">
                <a:solidFill>
                  <a:srgbClr val="C00000"/>
                </a:solidFill>
                <a:latin typeface="Nyala" pitchFamily="2" charset="0"/>
                <a:ea typeface="BreezeSans" panose="020B0503020203020204" pitchFamily="34" charset="0"/>
              </a:rPr>
              <a:t>SP </a:t>
            </a:r>
            <a:r>
              <a:rPr lang="en-US" sz="2000" b="1" dirty="0">
                <a:latin typeface="Nyala" pitchFamily="2" charset="0"/>
                <a:ea typeface="BreezeSans" panose="020B0503020203020204" pitchFamily="34" charset="0"/>
              </a:rPr>
              <a:t>- </a:t>
            </a:r>
            <a:r>
              <a:rPr lang="en-US" sz="2000" b="1" dirty="0">
                <a:solidFill>
                  <a:srgbClr val="0070C0"/>
                </a:solidFill>
                <a:latin typeface="Nyala" pitchFamily="2" charset="0"/>
                <a:ea typeface="BreezeSans" panose="020B0503020203020204" pitchFamily="34" charset="0"/>
              </a:rPr>
              <a:t>stack </a:t>
            </a:r>
            <a:r>
              <a:rPr lang="en-US" sz="2000" b="1" dirty="0" smtClean="0">
                <a:solidFill>
                  <a:srgbClr val="0070C0"/>
                </a:solidFill>
                <a:latin typeface="Nyala" pitchFamily="2" charset="0"/>
                <a:ea typeface="BreezeSans" panose="020B0503020203020204" pitchFamily="34" charset="0"/>
              </a:rPr>
              <a:t>pointer</a:t>
            </a:r>
            <a:r>
              <a:rPr lang="en-US" sz="2000" b="1" dirty="0">
                <a:solidFill>
                  <a:srgbClr val="0070C0"/>
                </a:solidFill>
                <a:latin typeface="Nyala" pitchFamily="2" charset="0"/>
                <a:ea typeface="BreezeSans" panose="020B0503020203020204" pitchFamily="34" charset="0"/>
              </a:rPr>
              <a:t> </a:t>
            </a:r>
            <a:r>
              <a:rPr lang="en-US" sz="2000" b="1" dirty="0" smtClean="0">
                <a:solidFill>
                  <a:srgbClr val="0070C0"/>
                </a:solidFill>
                <a:latin typeface="Nyala" pitchFamily="2" charset="0"/>
                <a:ea typeface="BreezeSans" panose="020B0503020203020204" pitchFamily="34" charset="0"/>
                <a:sym typeface="Wingdings" panose="05000000000000000000" pitchFamily="2" charset="2"/>
              </a:rPr>
              <a:t> points current top of stack.</a:t>
            </a:r>
            <a:endParaRPr lang="en-US" sz="2000" b="1" dirty="0" smtClean="0">
              <a:solidFill>
                <a:srgbClr val="0033CC"/>
              </a:solidFill>
              <a:latin typeface="Nyala" pitchFamily="2" charset="0"/>
              <a:ea typeface="BreezeSans" panose="020B0503020203020204" pitchFamily="34" charset="0"/>
            </a:endParaRPr>
          </a:p>
          <a:p>
            <a:r>
              <a:rPr lang="en-US" sz="2000" b="1" dirty="0" smtClean="0">
                <a:solidFill>
                  <a:srgbClr val="0033CC"/>
                </a:solidFill>
                <a:latin typeface="Nyala" pitchFamily="2" charset="0"/>
                <a:ea typeface="BreezeSans" panose="020B0503020203020204" pitchFamily="34" charset="0"/>
              </a:rPr>
              <a:t>CS </a:t>
            </a:r>
            <a:r>
              <a:rPr lang="en-US" sz="2000" b="1" dirty="0">
                <a:solidFill>
                  <a:srgbClr val="0033CC"/>
                </a:solidFill>
                <a:latin typeface="Nyala" pitchFamily="2" charset="0"/>
                <a:ea typeface="BreezeSans" panose="020B0503020203020204" pitchFamily="34" charset="0"/>
              </a:rPr>
              <a:t>(Code Segment</a:t>
            </a:r>
            <a:r>
              <a:rPr lang="en-US" sz="2000" b="1" dirty="0" smtClean="0">
                <a:solidFill>
                  <a:srgbClr val="0033CC"/>
                </a:solidFill>
                <a:latin typeface="Nyala" pitchFamily="2" charset="0"/>
                <a:ea typeface="BreezeSans" panose="020B0503020203020204" pitchFamily="34" charset="0"/>
              </a:rPr>
              <a:t>)</a:t>
            </a:r>
            <a:r>
              <a:rPr lang="en-US" sz="2000" b="1" dirty="0" smtClean="0">
                <a:solidFill>
                  <a:srgbClr val="0033CC"/>
                </a:solidFill>
                <a:latin typeface="Nyala" pitchFamily="2" charset="0"/>
                <a:ea typeface="BreezeSans" panose="020B0503020203020204" pitchFamily="34" charset="0"/>
                <a:sym typeface="Wingdings" panose="05000000000000000000" pitchFamily="2" charset="2"/>
              </a:rPr>
              <a:t> holds address of code segment</a:t>
            </a:r>
            <a:r>
              <a:rPr lang="en-US" sz="2000" b="1" dirty="0">
                <a:latin typeface="Nyala" pitchFamily="2" charset="0"/>
                <a:ea typeface="BreezeSans" panose="020B0503020203020204" pitchFamily="34" charset="0"/>
              </a:rPr>
              <a:t>	</a:t>
            </a:r>
          </a:p>
          <a:p>
            <a:r>
              <a:rPr lang="en-US" sz="2000" b="1" dirty="0" smtClean="0">
                <a:solidFill>
                  <a:srgbClr val="0033CC"/>
                </a:solidFill>
                <a:latin typeface="Nyala" pitchFamily="2" charset="0"/>
                <a:ea typeface="BreezeSans" panose="020B0503020203020204" pitchFamily="34" charset="0"/>
              </a:rPr>
              <a:t>DS </a:t>
            </a:r>
            <a:r>
              <a:rPr lang="en-US" sz="2000" b="1" dirty="0">
                <a:solidFill>
                  <a:srgbClr val="0033CC"/>
                </a:solidFill>
                <a:latin typeface="Nyala" pitchFamily="2" charset="0"/>
                <a:ea typeface="BreezeSans" panose="020B0503020203020204" pitchFamily="34" charset="0"/>
              </a:rPr>
              <a:t>(Data Segment) </a:t>
            </a:r>
            <a:r>
              <a:rPr lang="en-US" sz="2000" b="1" dirty="0">
                <a:solidFill>
                  <a:srgbClr val="0033CC"/>
                </a:solidFill>
                <a:latin typeface="Nyala" pitchFamily="2" charset="0"/>
                <a:ea typeface="BreezeSans" panose="020B0503020203020204" pitchFamily="34" charset="0"/>
                <a:sym typeface="Wingdings" panose="05000000000000000000" pitchFamily="2" charset="2"/>
              </a:rPr>
              <a:t> holds address of </a:t>
            </a:r>
            <a:r>
              <a:rPr lang="en-US" sz="2000" b="1" dirty="0" smtClean="0">
                <a:solidFill>
                  <a:srgbClr val="0033CC"/>
                </a:solidFill>
                <a:latin typeface="Nyala" pitchFamily="2" charset="0"/>
                <a:ea typeface="BreezeSans" panose="020B0503020203020204" pitchFamily="34" charset="0"/>
                <a:sym typeface="Wingdings" panose="05000000000000000000" pitchFamily="2" charset="2"/>
              </a:rPr>
              <a:t>data </a:t>
            </a:r>
            <a:r>
              <a:rPr lang="en-US" sz="2000" b="1" dirty="0">
                <a:solidFill>
                  <a:srgbClr val="0033CC"/>
                </a:solidFill>
                <a:latin typeface="Nyala" pitchFamily="2" charset="0"/>
                <a:ea typeface="BreezeSans" panose="020B0503020203020204" pitchFamily="34" charset="0"/>
                <a:sym typeface="Wingdings" panose="05000000000000000000" pitchFamily="2" charset="2"/>
              </a:rPr>
              <a:t>segment</a:t>
            </a:r>
            <a:endParaRPr lang="en-US" sz="2000" b="1" dirty="0">
              <a:solidFill>
                <a:srgbClr val="0033CC"/>
              </a:solidFill>
              <a:latin typeface="Nyala" pitchFamily="2" charset="0"/>
              <a:ea typeface="BreezeSans" panose="020B0503020203020204" pitchFamily="34" charset="0"/>
            </a:endParaRPr>
          </a:p>
          <a:p>
            <a:r>
              <a:rPr lang="en-US" sz="2000" b="1" dirty="0" smtClean="0">
                <a:solidFill>
                  <a:srgbClr val="0033CC"/>
                </a:solidFill>
                <a:latin typeface="Nyala" pitchFamily="2" charset="0"/>
                <a:ea typeface="BreezeSans" panose="020B0503020203020204" pitchFamily="34" charset="0"/>
              </a:rPr>
              <a:t>SS </a:t>
            </a:r>
            <a:r>
              <a:rPr lang="en-US" sz="2000" b="1" dirty="0">
                <a:solidFill>
                  <a:srgbClr val="0033CC"/>
                </a:solidFill>
                <a:latin typeface="Nyala" pitchFamily="2" charset="0"/>
                <a:ea typeface="BreezeSans" panose="020B0503020203020204" pitchFamily="34" charset="0"/>
              </a:rPr>
              <a:t>(Stack Segment) </a:t>
            </a:r>
            <a:r>
              <a:rPr lang="en-US" sz="2000" b="1" dirty="0">
                <a:solidFill>
                  <a:srgbClr val="0033CC"/>
                </a:solidFill>
                <a:latin typeface="Nyala" pitchFamily="2" charset="0"/>
                <a:ea typeface="BreezeSans" panose="020B0503020203020204" pitchFamily="34" charset="0"/>
                <a:sym typeface="Wingdings" panose="05000000000000000000" pitchFamily="2" charset="2"/>
              </a:rPr>
              <a:t> holds address of </a:t>
            </a:r>
            <a:r>
              <a:rPr lang="en-US" sz="2000" b="1" dirty="0" smtClean="0">
                <a:solidFill>
                  <a:srgbClr val="0033CC"/>
                </a:solidFill>
                <a:latin typeface="Nyala" pitchFamily="2" charset="0"/>
                <a:ea typeface="BreezeSans" panose="020B0503020203020204" pitchFamily="34" charset="0"/>
                <a:sym typeface="Wingdings" panose="05000000000000000000" pitchFamily="2" charset="2"/>
              </a:rPr>
              <a:t>stack </a:t>
            </a:r>
            <a:r>
              <a:rPr lang="en-US" sz="2000" b="1" dirty="0">
                <a:solidFill>
                  <a:srgbClr val="0033CC"/>
                </a:solidFill>
                <a:latin typeface="Nyala" pitchFamily="2" charset="0"/>
                <a:ea typeface="BreezeSans" panose="020B0503020203020204" pitchFamily="34" charset="0"/>
                <a:sym typeface="Wingdings" panose="05000000000000000000" pitchFamily="2" charset="2"/>
              </a:rPr>
              <a:t>segment </a:t>
            </a:r>
            <a:r>
              <a:rPr lang="en-US" sz="2000" b="1" dirty="0">
                <a:latin typeface="Nyala" pitchFamily="2" charset="0"/>
                <a:ea typeface="BreezeSans" panose="020B0503020203020204" pitchFamily="34" charset="0"/>
              </a:rPr>
              <a:t>	</a:t>
            </a:r>
          </a:p>
          <a:p>
            <a:r>
              <a:rPr lang="en-US" sz="2000" b="1" dirty="0" smtClean="0">
                <a:solidFill>
                  <a:srgbClr val="0033CC"/>
                </a:solidFill>
                <a:latin typeface="Nyala" pitchFamily="2" charset="0"/>
                <a:ea typeface="BreezeSans" panose="020B0503020203020204" pitchFamily="34" charset="0"/>
              </a:rPr>
              <a:t>ES </a:t>
            </a:r>
            <a:r>
              <a:rPr lang="en-US" sz="2000" b="1" dirty="0">
                <a:solidFill>
                  <a:srgbClr val="0033CC"/>
                </a:solidFill>
                <a:latin typeface="Nyala" pitchFamily="2" charset="0"/>
                <a:ea typeface="BreezeSans" panose="020B0503020203020204" pitchFamily="34" charset="0"/>
              </a:rPr>
              <a:t>(Extra Segment</a:t>
            </a:r>
            <a:r>
              <a:rPr lang="en-US" sz="2000" b="1" dirty="0" smtClean="0">
                <a:solidFill>
                  <a:srgbClr val="0033CC"/>
                </a:solidFill>
                <a:latin typeface="Nyala" pitchFamily="2" charset="0"/>
                <a:ea typeface="BreezeSans" panose="020B0503020203020204" pitchFamily="34" charset="0"/>
              </a:rPr>
              <a:t>)</a:t>
            </a:r>
            <a:r>
              <a:rPr lang="en-US" sz="2000" dirty="0" smtClean="0">
                <a:latin typeface="Nyala" pitchFamily="2" charset="0"/>
                <a:ea typeface="BreezeSans" panose="020B0503020203020204" pitchFamily="34" charset="0"/>
                <a:sym typeface="Wingdings" panose="05000000000000000000" pitchFamily="2" charset="2"/>
              </a:rPr>
              <a:t></a:t>
            </a:r>
            <a:r>
              <a:rPr lang="en-US" sz="2000" dirty="0" smtClean="0">
                <a:latin typeface="Nyala" pitchFamily="2" charset="0"/>
                <a:ea typeface="BreezeSans" panose="020B0503020203020204" pitchFamily="34" charset="0"/>
              </a:rPr>
              <a:t> </a:t>
            </a:r>
            <a:r>
              <a:rPr lang="en-US" sz="2000" b="1" dirty="0">
                <a:solidFill>
                  <a:srgbClr val="0033CC"/>
                </a:solidFill>
                <a:latin typeface="Nyala" pitchFamily="2" charset="0"/>
                <a:ea typeface="BreezeSans" panose="020B0503020203020204" pitchFamily="34" charset="0"/>
                <a:sym typeface="Wingdings" panose="05000000000000000000" pitchFamily="2" charset="2"/>
              </a:rPr>
              <a:t>holds address of data </a:t>
            </a:r>
            <a:r>
              <a:rPr lang="en-US" sz="2000" b="1" dirty="0" smtClean="0">
                <a:solidFill>
                  <a:srgbClr val="0033CC"/>
                </a:solidFill>
                <a:latin typeface="Nyala" pitchFamily="2" charset="0"/>
                <a:ea typeface="BreezeSans" panose="020B0503020203020204" pitchFamily="34" charset="0"/>
                <a:sym typeface="Wingdings" panose="05000000000000000000" pitchFamily="2" charset="2"/>
              </a:rPr>
              <a:t>segment</a:t>
            </a:r>
          </a:p>
          <a:p>
            <a:r>
              <a:rPr lang="en-US" sz="2000" b="1" dirty="0" smtClean="0">
                <a:solidFill>
                  <a:srgbClr val="0033CC"/>
                </a:solidFill>
                <a:latin typeface="Nyala" pitchFamily="2" charset="0"/>
                <a:ea typeface="BreezeSans" panose="020B0503020203020204" pitchFamily="34" charset="0"/>
                <a:sym typeface="Wingdings" panose="05000000000000000000" pitchFamily="2" charset="2"/>
              </a:rPr>
              <a:t>IP (instruction pointer)holds the next instruction</a:t>
            </a:r>
          </a:p>
          <a:p>
            <a:r>
              <a:rPr lang="en-US" sz="2000" b="1" dirty="0" smtClean="0">
                <a:solidFill>
                  <a:srgbClr val="0033CC"/>
                </a:solidFill>
                <a:latin typeface="Nyala" pitchFamily="2" charset="0"/>
                <a:ea typeface="BreezeSans" panose="020B0503020203020204" pitchFamily="34" charset="0"/>
                <a:sym typeface="Wingdings" panose="05000000000000000000" pitchFamily="2" charset="2"/>
              </a:rPr>
              <a:t>Flag registers holds current status of the program</a:t>
            </a:r>
          </a:p>
          <a:p>
            <a:pPr marL="0" indent="0">
              <a:buNone/>
            </a:pPr>
            <a:r>
              <a:rPr lang="en-US" sz="2000" b="1" dirty="0" smtClean="0">
                <a:solidFill>
                  <a:srgbClr val="0033CC"/>
                </a:solidFill>
                <a:latin typeface="Nyala" pitchFamily="2" charset="0"/>
                <a:ea typeface="BreezeSans" panose="020B0503020203020204" pitchFamily="34" charset="0"/>
                <a:sym typeface="Wingdings" panose="05000000000000000000" pitchFamily="2" charset="2"/>
              </a:rPr>
              <a:t>X=extended to 16 bits,    E=extended to 32 bits,  R=rich register to 64 bits</a:t>
            </a:r>
            <a:endParaRPr lang="en-US" sz="2000" dirty="0">
              <a:latin typeface="Nyala" pitchFamily="2" charset="0"/>
              <a:ea typeface="BreezeSans" panose="020B0503020203020204" pitchFamily="34" charset="0"/>
            </a:endParaRPr>
          </a:p>
          <a:p>
            <a:pPr lvl="1"/>
            <a:endParaRPr lang="am-ET" sz="2000" b="1" dirty="0">
              <a:latin typeface="Nyala" pitchFamily="2" charset="0"/>
            </a:endParaRPr>
          </a:p>
          <a:p>
            <a:pPr marL="0" indent="0">
              <a:buNone/>
            </a:pPr>
            <a:endParaRPr lang="am-ET" sz="2000" b="1"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45</a:t>
            </a:fld>
            <a:endParaRPr lang="en-US"/>
          </a:p>
        </p:txBody>
      </p:sp>
    </p:spTree>
    <p:extLst>
      <p:ext uri="{BB962C8B-B14F-4D97-AF65-F5344CB8AC3E}">
        <p14:creationId xmlns:p14="http://schemas.microsoft.com/office/powerpoint/2010/main" val="78226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228600"/>
          </a:xfrm>
        </p:spPr>
        <p:txBody>
          <a:bodyPr>
            <a:noAutofit/>
          </a:bodyPr>
          <a:lstStyle/>
          <a:p>
            <a:pPr algn="r"/>
            <a:r>
              <a:rPr lang="en-US" sz="3200" dirty="0" smtClean="0">
                <a:latin typeface="Swis721 Cn BT" panose="020B0506020202030204" pitchFamily="34" charset="0"/>
              </a:rPr>
              <a:t>I/O Interfaces</a:t>
            </a:r>
            <a:endParaRPr lang="am-ET" sz="3200" dirty="0"/>
          </a:p>
        </p:txBody>
      </p:sp>
      <p:sp>
        <p:nvSpPr>
          <p:cNvPr id="3" name="Content Placeholder 2"/>
          <p:cNvSpPr>
            <a:spLocks noGrp="1"/>
          </p:cNvSpPr>
          <p:nvPr>
            <p:ph idx="1"/>
          </p:nvPr>
        </p:nvSpPr>
        <p:spPr>
          <a:xfrm>
            <a:off x="152400" y="457200"/>
            <a:ext cx="8811006" cy="6096000"/>
          </a:xfrm>
        </p:spPr>
        <p:txBody>
          <a:bodyPr>
            <a:noAutofit/>
          </a:bodyPr>
          <a:lstStyle/>
          <a:p>
            <a:pPr lvl="0" algn="just"/>
            <a:r>
              <a:rPr lang="en-US" sz="2200" b="1" dirty="0" smtClean="0">
                <a:latin typeface="Nyala" pitchFamily="2" charset="0"/>
              </a:rPr>
              <a:t>I/O devices such as keyboards and displays establish communication of computer with outside world.</a:t>
            </a:r>
          </a:p>
          <a:p>
            <a:pPr lvl="0" algn="just"/>
            <a:r>
              <a:rPr lang="en-US" sz="2200" b="1" dirty="0" smtClean="0">
                <a:latin typeface="Nyala" pitchFamily="2" charset="0"/>
              </a:rPr>
              <a:t>Devices can be interfaced in two ways </a:t>
            </a:r>
          </a:p>
          <a:p>
            <a:pPr lvl="1" algn="just"/>
            <a:r>
              <a:rPr lang="en-US" sz="2200" b="1" dirty="0" smtClean="0">
                <a:solidFill>
                  <a:srgbClr val="0033CC"/>
                </a:solidFill>
                <a:latin typeface="Nyala" pitchFamily="2" charset="0"/>
              </a:rPr>
              <a:t>I/O mapped I/O and </a:t>
            </a:r>
          </a:p>
          <a:p>
            <a:pPr lvl="1" algn="just"/>
            <a:r>
              <a:rPr lang="en-US" sz="2200" b="1" dirty="0" smtClean="0">
                <a:solidFill>
                  <a:srgbClr val="0033CC"/>
                </a:solidFill>
                <a:latin typeface="Nyala" pitchFamily="2" charset="0"/>
              </a:rPr>
              <a:t>Memory mapped I/O. </a:t>
            </a:r>
          </a:p>
          <a:p>
            <a:pPr lvl="0" algn="just"/>
            <a:r>
              <a:rPr lang="en-US" sz="2200" b="1" dirty="0" smtClean="0">
                <a:solidFill>
                  <a:srgbClr val="C00000"/>
                </a:solidFill>
                <a:latin typeface="Nyala" pitchFamily="2" charset="0"/>
              </a:rPr>
              <a:t>In I/O mapped I/O, device is identified with a unique device number and data are transferred thru IN/OUT instruction. </a:t>
            </a:r>
          </a:p>
          <a:p>
            <a:pPr lvl="0" algn="just"/>
            <a:r>
              <a:rPr lang="en-US" sz="2200" b="1" dirty="0" smtClean="0">
                <a:solidFill>
                  <a:srgbClr val="C00000"/>
                </a:solidFill>
                <a:latin typeface="Nyala" pitchFamily="2" charset="0"/>
              </a:rPr>
              <a:t>Memory mapped I/O each device is identified with 16 bit address. I/O devices are considered to be a part of memory and memory related instruction is used for data transfer.</a:t>
            </a:r>
          </a:p>
          <a:p>
            <a:pPr lvl="0"/>
            <a:r>
              <a:rPr lang="en-US" sz="2200" b="1" dirty="0" smtClean="0">
                <a:latin typeface="Nyala" pitchFamily="2" charset="0"/>
              </a:rPr>
              <a:t>An I/O interface must be able to</a:t>
            </a:r>
          </a:p>
          <a:p>
            <a:pPr lvl="1"/>
            <a:r>
              <a:rPr lang="en-US" sz="2200" b="1" dirty="0" smtClean="0">
                <a:solidFill>
                  <a:srgbClr val="0033CC"/>
                </a:solidFill>
                <a:latin typeface="Nyala" pitchFamily="2" charset="0"/>
              </a:rPr>
              <a:t>Determine whether or not it is being interfaced</a:t>
            </a:r>
          </a:p>
          <a:p>
            <a:pPr lvl="1"/>
            <a:r>
              <a:rPr lang="en-US" sz="2200" b="1" dirty="0" smtClean="0">
                <a:solidFill>
                  <a:srgbClr val="0033CC"/>
                </a:solidFill>
                <a:latin typeface="Nyala" pitchFamily="2" charset="0"/>
              </a:rPr>
              <a:t>Determine whether it has to send data to CPU or receive data from CPU</a:t>
            </a:r>
          </a:p>
          <a:p>
            <a:pPr lvl="1"/>
            <a:r>
              <a:rPr lang="en-US" sz="2200" b="1" dirty="0" smtClean="0">
                <a:solidFill>
                  <a:srgbClr val="0033CC"/>
                </a:solidFill>
                <a:latin typeface="Nyala" pitchFamily="2" charset="0"/>
              </a:rPr>
              <a:t>Send ready signal informing CPU that transfer is over</a:t>
            </a:r>
          </a:p>
          <a:p>
            <a:pPr lvl="1"/>
            <a:r>
              <a:rPr lang="en-US" sz="2200" b="1" dirty="0" smtClean="0">
                <a:solidFill>
                  <a:srgbClr val="0033CC"/>
                </a:solidFill>
                <a:latin typeface="Nyala" pitchFamily="2" charset="0"/>
              </a:rPr>
              <a:t>Send interrupt Requests to CPU and receive interrupt acknowledgement and send an interrupt type.</a:t>
            </a:r>
          </a:p>
          <a:p>
            <a:pPr algn="just"/>
            <a:endParaRPr lang="am-ET" sz="2200" b="1"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46</a:t>
            </a:fld>
            <a:endParaRPr lang="en-US"/>
          </a:p>
        </p:txBody>
      </p:sp>
    </p:spTree>
    <p:extLst>
      <p:ext uri="{BB962C8B-B14F-4D97-AF65-F5344CB8AC3E}">
        <p14:creationId xmlns:p14="http://schemas.microsoft.com/office/powerpoint/2010/main" val="42760607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772400" cy="277368"/>
          </a:xfrm>
        </p:spPr>
        <p:txBody>
          <a:bodyPr>
            <a:noAutofit/>
          </a:bodyPr>
          <a:lstStyle/>
          <a:p>
            <a:pPr algn="r"/>
            <a:r>
              <a:rPr lang="en-US" sz="4000" dirty="0">
                <a:solidFill>
                  <a:srgbClr val="0033CC"/>
                </a:solidFill>
                <a:latin typeface="Swis721 Cn BT" panose="020B0506020202030204" pitchFamily="34" charset="0"/>
                <a:ea typeface="+mn-ea"/>
                <a:cs typeface="+mn-cs"/>
              </a:rPr>
              <a:t>interface</a:t>
            </a:r>
          </a:p>
        </p:txBody>
      </p:sp>
      <p:sp>
        <p:nvSpPr>
          <p:cNvPr id="3" name="Content Placeholder 2"/>
          <p:cNvSpPr>
            <a:spLocks noGrp="1"/>
          </p:cNvSpPr>
          <p:nvPr>
            <p:ph idx="1"/>
          </p:nvPr>
        </p:nvSpPr>
        <p:spPr>
          <a:xfrm>
            <a:off x="0" y="457200"/>
            <a:ext cx="8686800" cy="6172200"/>
          </a:xfrm>
        </p:spPr>
        <p:txBody>
          <a:bodyPr>
            <a:noAutofit/>
          </a:bodyPr>
          <a:lstStyle/>
          <a:p>
            <a:pPr lvl="0"/>
            <a:r>
              <a:rPr lang="en-US" sz="2200" b="1" dirty="0" smtClean="0">
                <a:latin typeface="Nyala" pitchFamily="2" charset="0"/>
              </a:rPr>
              <a:t>An Interface can be divided into two parts. </a:t>
            </a:r>
          </a:p>
          <a:p>
            <a:pPr lvl="1"/>
            <a:r>
              <a:rPr lang="en-US" sz="2200" b="1" dirty="0" smtClean="0">
                <a:solidFill>
                  <a:srgbClr val="0033CC"/>
                </a:solidFill>
                <a:latin typeface="Nyala" pitchFamily="2" charset="0"/>
              </a:rPr>
              <a:t>A part that interfaces to the I/O device and </a:t>
            </a:r>
          </a:p>
          <a:p>
            <a:pPr lvl="1"/>
            <a:r>
              <a:rPr lang="en-US" sz="2200" b="1" dirty="0" smtClean="0">
                <a:solidFill>
                  <a:srgbClr val="0033CC"/>
                </a:solidFill>
                <a:latin typeface="Nyala" pitchFamily="2" charset="0"/>
              </a:rPr>
              <a:t>A part that interfaces to the system bus. </a:t>
            </a:r>
          </a:p>
          <a:p>
            <a:pPr lvl="0"/>
            <a:r>
              <a:rPr lang="en-US" sz="2200" b="1" dirty="0" smtClean="0">
                <a:latin typeface="Nyala" pitchFamily="2" charset="0"/>
              </a:rPr>
              <a:t>There must be drivers and receivers to maintain </a:t>
            </a:r>
          </a:p>
          <a:p>
            <a:pPr lvl="1"/>
            <a:r>
              <a:rPr lang="en-US" sz="2200" b="1" dirty="0" smtClean="0">
                <a:latin typeface="Nyala" pitchFamily="2" charset="0"/>
              </a:rPr>
              <a:t>signal quality, </a:t>
            </a:r>
          </a:p>
          <a:p>
            <a:pPr lvl="1"/>
            <a:r>
              <a:rPr lang="en-US" sz="2200" b="1" dirty="0" smtClean="0">
                <a:latin typeface="Nyala" pitchFamily="2" charset="0"/>
              </a:rPr>
              <a:t>logic for translating the interface control signals to proper handshaking signals, </a:t>
            </a:r>
          </a:p>
          <a:p>
            <a:pPr lvl="1"/>
            <a:r>
              <a:rPr lang="en-US" sz="2200" b="1" dirty="0" smtClean="0">
                <a:latin typeface="Nyala" pitchFamily="2" charset="0"/>
              </a:rPr>
              <a:t>logic for decoding address that appear on the bus.</a:t>
            </a:r>
          </a:p>
          <a:p>
            <a:pPr lvl="0"/>
            <a:r>
              <a:rPr lang="en-US" sz="2200" b="1" dirty="0" smtClean="0">
                <a:latin typeface="Nyala" pitchFamily="2" charset="0"/>
              </a:rPr>
              <a:t>Handshaking signals are used to determine</a:t>
            </a:r>
            <a:r>
              <a:rPr lang="en-US" sz="2200" b="1" dirty="0" smtClean="0">
                <a:solidFill>
                  <a:srgbClr val="FF0000"/>
                </a:solidFill>
                <a:latin typeface="Nyala" pitchFamily="2" charset="0"/>
              </a:rPr>
              <a:t> in which direction transfer has to take place whether from CPU or to CPU</a:t>
            </a:r>
            <a:r>
              <a:rPr lang="en-US" sz="2200" b="1" dirty="0" smtClean="0">
                <a:latin typeface="Nyala" pitchFamily="2" charset="0"/>
              </a:rPr>
              <a:t>. </a:t>
            </a:r>
          </a:p>
          <a:p>
            <a:pPr lvl="1"/>
            <a:r>
              <a:rPr lang="en-US" sz="2200" b="1" dirty="0" smtClean="0">
                <a:latin typeface="Nyala" pitchFamily="2" charset="0"/>
              </a:rPr>
              <a:t>It should determine whether it is a READ or WRITE operation. Interrupt signals also must be handled here.</a:t>
            </a:r>
          </a:p>
          <a:p>
            <a:pPr lvl="0"/>
            <a:r>
              <a:rPr lang="en-US" sz="2200" b="1" dirty="0" smtClean="0">
                <a:latin typeface="Nyala" pitchFamily="2" charset="0"/>
              </a:rPr>
              <a:t>Address decoder determine whether it is I/O mapped I/O or Memory mapped I/O from one of the bits. If the decoder finds that an interface is referenced it sends signal to the appropriate device.</a:t>
            </a:r>
          </a:p>
          <a:p>
            <a:pPr lvl="0"/>
            <a:r>
              <a:rPr lang="en-US" sz="2200" b="1" dirty="0" smtClean="0">
                <a:solidFill>
                  <a:srgbClr val="003399"/>
                </a:solidFill>
                <a:latin typeface="Nyala" pitchFamily="2" charset="0"/>
              </a:rPr>
              <a:t>Interfaces can be categorized according to the way I/O devices transfer data either in serial or parallel form.</a:t>
            </a:r>
          </a:p>
          <a:p>
            <a:endParaRPr lang="en-US" sz="2200" b="1"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47</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353568"/>
          </a:xfrm>
        </p:spPr>
        <p:txBody>
          <a:bodyPr>
            <a:normAutofit fontScale="90000"/>
          </a:bodyPr>
          <a:lstStyle/>
          <a:p>
            <a:pPr algn="r"/>
            <a:r>
              <a:rPr lang="en-US" dirty="0" smtClean="0">
                <a:latin typeface="Swis721 Cn BT" panose="020B0506020202030204" pitchFamily="34" charset="0"/>
              </a:rPr>
              <a:t>Memory Mapped </a:t>
            </a:r>
            <a:endParaRPr lang="en-US" dirty="0">
              <a:latin typeface="Swis721 Cn BT" panose="020B0506020202030204" pitchFamily="34" charset="0"/>
            </a:endParaRPr>
          </a:p>
        </p:txBody>
      </p:sp>
      <p:sp>
        <p:nvSpPr>
          <p:cNvPr id="3" name="Content Placeholder 2"/>
          <p:cNvSpPr>
            <a:spLocks noGrp="1"/>
          </p:cNvSpPr>
          <p:nvPr>
            <p:ph idx="1"/>
          </p:nvPr>
        </p:nvSpPr>
        <p:spPr>
          <a:xfrm>
            <a:off x="304800" y="990600"/>
            <a:ext cx="8534400" cy="5181600"/>
          </a:xfrm>
        </p:spPr>
        <p:txBody>
          <a:bodyPr>
            <a:normAutofit/>
          </a:bodyPr>
          <a:lstStyle/>
          <a:p>
            <a:pPr lvl="0" algn="just"/>
            <a:r>
              <a:rPr lang="en-US" sz="2400" b="1" dirty="0" smtClean="0">
                <a:latin typeface="Nyala" pitchFamily="2" charset="0"/>
              </a:rPr>
              <a:t>Memory I/O devices are mapped into the system memory map along with RAM and ROM. </a:t>
            </a:r>
          </a:p>
          <a:p>
            <a:pPr lvl="0" algn="just"/>
            <a:r>
              <a:rPr lang="en-US" sz="2400" b="1" dirty="0" smtClean="0">
                <a:latin typeface="Nyala" pitchFamily="2" charset="0"/>
              </a:rPr>
              <a:t>To access a hardware device, simply read or write to those 'special' addresses using the normal memory access instructions. </a:t>
            </a:r>
          </a:p>
          <a:p>
            <a:pPr lvl="0" algn="just"/>
            <a:r>
              <a:rPr lang="en-US" sz="2400" b="1" dirty="0" smtClean="0">
                <a:solidFill>
                  <a:srgbClr val="003399"/>
                </a:solidFill>
                <a:latin typeface="Nyala" pitchFamily="2" charset="0"/>
              </a:rPr>
              <a:t>The advantage to this method is that every instruction which can access memory can be used to manipulate an I/O device. </a:t>
            </a:r>
          </a:p>
          <a:p>
            <a:pPr lvl="0" algn="just"/>
            <a:r>
              <a:rPr lang="en-US" sz="2400" b="1" dirty="0" smtClean="0">
                <a:solidFill>
                  <a:srgbClr val="FF0000"/>
                </a:solidFill>
                <a:latin typeface="Nyala" pitchFamily="2" charset="0"/>
              </a:rPr>
              <a:t>The disadvantage to this method is that the entire address bus must be fully decoded for every device. </a:t>
            </a:r>
          </a:p>
          <a:p>
            <a:pPr lvl="1" algn="just"/>
            <a:r>
              <a:rPr lang="en-US" sz="2400" b="1" dirty="0" smtClean="0">
                <a:latin typeface="Nyala" pitchFamily="2" charset="0"/>
              </a:rPr>
              <a:t>For example, a machine with a 32-bit address bus would require logic gates to resolve the state of all 32 address lines to properly decode the specific address of any device. This increases the cost of adding hardware to the machine.</a:t>
            </a:r>
          </a:p>
          <a:p>
            <a:pPr algn="just"/>
            <a:endParaRPr lang="en-US" sz="2400" b="1"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48</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772400" cy="353568"/>
          </a:xfrm>
        </p:spPr>
        <p:txBody>
          <a:bodyPr vert="horz" lIns="91440" tIns="45720" rIns="91440" bIns="45720" rtlCol="0" anchor="ctr">
            <a:normAutofit fontScale="90000"/>
          </a:bodyPr>
          <a:lstStyle/>
          <a:p>
            <a:pPr algn="r"/>
            <a:r>
              <a:rPr lang="en-US" sz="3800" dirty="0" smtClean="0">
                <a:latin typeface="Swis721 Cn BT" panose="020B0506020202030204" pitchFamily="34" charset="0"/>
              </a:rPr>
              <a:t>I/O</a:t>
            </a:r>
            <a:r>
              <a:rPr lang="en-US" sz="3800" dirty="0" smtClean="0">
                <a:latin typeface="Segoe Marker" pitchFamily="66" charset="0"/>
              </a:rPr>
              <a:t> Mapped </a:t>
            </a:r>
          </a:p>
        </p:txBody>
      </p:sp>
      <p:sp>
        <p:nvSpPr>
          <p:cNvPr id="3" name="Content Placeholder 2"/>
          <p:cNvSpPr>
            <a:spLocks noGrp="1"/>
          </p:cNvSpPr>
          <p:nvPr>
            <p:ph idx="1"/>
          </p:nvPr>
        </p:nvSpPr>
        <p:spPr>
          <a:xfrm>
            <a:off x="685800" y="1066800"/>
            <a:ext cx="7772400" cy="4050792"/>
          </a:xfrm>
        </p:spPr>
        <p:txBody>
          <a:bodyPr>
            <a:noAutofit/>
          </a:bodyPr>
          <a:lstStyle/>
          <a:p>
            <a:pPr lvl="0" algn="just"/>
            <a:r>
              <a:rPr lang="en-US" b="1" dirty="0" smtClean="0">
                <a:latin typeface="Nyala" pitchFamily="2" charset="0"/>
              </a:rPr>
              <a:t>I/O devices are mapped into a separate address space. This is usually accomplished by having a different set of signal lines to indicate a memory access versus a port access.</a:t>
            </a:r>
          </a:p>
          <a:p>
            <a:pPr lvl="0" algn="just"/>
            <a:r>
              <a:rPr lang="en-US" b="1" dirty="0" smtClean="0">
                <a:solidFill>
                  <a:srgbClr val="003399"/>
                </a:solidFill>
                <a:latin typeface="Nyala" pitchFamily="2" charset="0"/>
              </a:rPr>
              <a:t>The advantage to this system is that less logic is needed to decode a discrete address and therefore less cost to add hardware devices to a machine.</a:t>
            </a:r>
          </a:p>
          <a:p>
            <a:pPr algn="just"/>
            <a:endParaRPr lang="en-US" b="1"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49</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81000"/>
            <a:ext cx="8305800" cy="6019800"/>
          </a:xfrm>
        </p:spPr>
        <p:txBody>
          <a:bodyPr>
            <a:normAutofit fontScale="92500" lnSpcReduction="10000"/>
          </a:bodyPr>
          <a:lstStyle/>
          <a:p>
            <a:pPr algn="l">
              <a:buFont typeface="Wingdings" pitchFamily="2" charset="2"/>
              <a:buChar char="Ø"/>
            </a:pPr>
            <a:r>
              <a:rPr lang="en-US" sz="2400" dirty="0" smtClean="0">
                <a:solidFill>
                  <a:schemeClr val="tx1"/>
                </a:solidFill>
                <a:latin typeface="Nyala" pitchFamily="2" charset="0"/>
              </a:rPr>
              <a:t>The microprocessor is a programmable integrated device that has computing and decision-making capability similar to that of the central processing unit (CPU) of a computer. </a:t>
            </a:r>
          </a:p>
          <a:p>
            <a:pPr algn="l">
              <a:buFont typeface="Wingdings" pitchFamily="2" charset="2"/>
              <a:buChar char="Ø"/>
            </a:pPr>
            <a:r>
              <a:rPr lang="en-US" sz="2400" dirty="0" smtClean="0">
                <a:solidFill>
                  <a:schemeClr val="tx1"/>
                </a:solidFill>
                <a:latin typeface="Nyala" pitchFamily="2" charset="0"/>
              </a:rPr>
              <a:t>The fact that the microprocessor is programmable means it can be instructed to perform given tasks within its capability.</a:t>
            </a:r>
          </a:p>
          <a:p>
            <a:pPr algn="l">
              <a:buFont typeface="Wingdings" pitchFamily="2" charset="2"/>
              <a:buChar char="Ø"/>
            </a:pPr>
            <a:r>
              <a:rPr lang="en-US" sz="2400" dirty="0" smtClean="0">
                <a:solidFill>
                  <a:schemeClr val="tx1"/>
                </a:solidFill>
                <a:latin typeface="Nyala" pitchFamily="2" charset="0"/>
              </a:rPr>
              <a:t>The microprocessor is a clock-driven semiconductor device consisting of electronic logic circuits manufactured by using either a large-scale integration (LSI) or very-large-scale integration (VLSI) technique.  </a:t>
            </a:r>
          </a:p>
          <a:p>
            <a:pPr algn="l"/>
            <a:r>
              <a:rPr lang="en-US" sz="2400" b="1" i="1" dirty="0" smtClean="0">
                <a:solidFill>
                  <a:schemeClr val="tx1"/>
                </a:solidFill>
                <a:latin typeface="Nyala" pitchFamily="2" charset="0"/>
              </a:rPr>
              <a:t>A typical MPU has three basic parts inside. They are:</a:t>
            </a:r>
          </a:p>
          <a:p>
            <a:pPr algn="l"/>
            <a:r>
              <a:rPr lang="en-US" sz="2400" dirty="0" smtClean="0">
                <a:solidFill>
                  <a:schemeClr val="tx1"/>
                </a:solidFill>
                <a:latin typeface="Nyala" pitchFamily="2" charset="0"/>
              </a:rPr>
              <a:t>–the Program Counter (PC)</a:t>
            </a:r>
          </a:p>
          <a:p>
            <a:pPr algn="l"/>
            <a:r>
              <a:rPr lang="en-US" sz="2400" dirty="0" smtClean="0">
                <a:solidFill>
                  <a:schemeClr val="tx1"/>
                </a:solidFill>
                <a:latin typeface="Nyala" pitchFamily="2" charset="0"/>
              </a:rPr>
              <a:t>–Memory, and </a:t>
            </a:r>
          </a:p>
          <a:p>
            <a:pPr algn="l"/>
            <a:r>
              <a:rPr lang="en-US" sz="2400" dirty="0" smtClean="0">
                <a:solidFill>
                  <a:schemeClr val="tx1"/>
                </a:solidFill>
                <a:latin typeface="Nyala" pitchFamily="2" charset="0"/>
              </a:rPr>
              <a:t>–Input / Output (I/O).</a:t>
            </a:r>
          </a:p>
          <a:p>
            <a:pPr algn="l">
              <a:buFont typeface="Wingdings" pitchFamily="2" charset="2"/>
              <a:buChar char="§"/>
            </a:pPr>
            <a:r>
              <a:rPr lang="en-US" sz="2400" dirty="0" smtClean="0">
                <a:solidFill>
                  <a:schemeClr val="tx1"/>
                </a:solidFill>
                <a:latin typeface="Nyala" pitchFamily="2" charset="0"/>
              </a:rPr>
              <a:t>The Program Counter keeps track of which command is to be executed. </a:t>
            </a:r>
          </a:p>
          <a:p>
            <a:pPr algn="l">
              <a:buFont typeface="Wingdings" pitchFamily="2" charset="2"/>
              <a:buChar char="§"/>
            </a:pPr>
            <a:r>
              <a:rPr lang="en-US" sz="2400" dirty="0" smtClean="0">
                <a:solidFill>
                  <a:schemeClr val="tx1"/>
                </a:solidFill>
                <a:latin typeface="Nyala" pitchFamily="2" charset="0"/>
              </a:rPr>
              <a:t>The Memory contains the commands to be executed. </a:t>
            </a:r>
          </a:p>
          <a:p>
            <a:pPr algn="l">
              <a:buFont typeface="Wingdings" pitchFamily="2" charset="2"/>
              <a:buChar char="§"/>
            </a:pPr>
            <a:r>
              <a:rPr lang="en-US" sz="2400" dirty="0" smtClean="0">
                <a:solidFill>
                  <a:schemeClr val="tx1"/>
                </a:solidFill>
                <a:latin typeface="Nyala" pitchFamily="2" charset="0"/>
              </a:rPr>
              <a:t>The Input / Output handles the transfer of data to and from the outside world (outside the MPU physical package). </a:t>
            </a:r>
          </a:p>
          <a:p>
            <a:pPr algn="l"/>
            <a:r>
              <a:rPr lang="en-US" sz="2400" dirty="0" smtClean="0">
                <a:solidFill>
                  <a:schemeClr val="tx1"/>
                </a:solidFill>
                <a:latin typeface="Nyala" pitchFamily="2" charset="0"/>
              </a:rPr>
              <a:t>There are many other actual parts inside the MPU, </a:t>
            </a:r>
          </a:p>
          <a:p>
            <a:pPr algn="l">
              <a:buFont typeface="Wingdings" pitchFamily="2" charset="2"/>
              <a:buChar char="§"/>
            </a:pPr>
            <a:endParaRPr lang="en-US" sz="2400" dirty="0" smtClean="0">
              <a:solidFill>
                <a:schemeClr val="tx1"/>
              </a:solidFill>
              <a:latin typeface="Nyala" pitchFamily="2" charset="0"/>
            </a:endParaRPr>
          </a:p>
          <a:p>
            <a:pPr algn="l"/>
            <a:endParaRPr lang="en-US" sz="2400" dirty="0" smtClean="0">
              <a:solidFill>
                <a:schemeClr val="tx1"/>
              </a:solidFill>
              <a:latin typeface="Nyala" pitchFamily="2"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pPr fontAlgn="base"/>
            <a:r>
              <a:rPr lang="en-US" sz="2400" b="1" dirty="0" smtClean="0">
                <a:solidFill>
                  <a:schemeClr val="tx1"/>
                </a:solidFill>
                <a:latin typeface="Nyala" pitchFamily="2" charset="0"/>
              </a:rPr>
              <a:t>Data Movement Instruction</a:t>
            </a:r>
          </a:p>
          <a:p>
            <a:pPr algn="l"/>
            <a:r>
              <a:rPr lang="en-US" sz="2400" dirty="0" smtClean="0">
                <a:solidFill>
                  <a:schemeClr val="tx1"/>
                </a:solidFill>
                <a:latin typeface="Nyala" pitchFamily="2" charset="0"/>
              </a:rPr>
              <a:t>The 8086 microprocessor supports 8 types of instructions −</a:t>
            </a:r>
          </a:p>
          <a:p>
            <a:pPr marL="457200" indent="-457200" algn="l">
              <a:buAutoNum type="arabicPeriod"/>
            </a:pPr>
            <a:r>
              <a:rPr lang="en-US" sz="2400" dirty="0" smtClean="0">
                <a:solidFill>
                  <a:schemeClr val="tx1"/>
                </a:solidFill>
                <a:latin typeface="Nyala" pitchFamily="2" charset="0"/>
              </a:rPr>
              <a:t>Data Transfer Instructions</a:t>
            </a:r>
          </a:p>
          <a:p>
            <a:pPr marL="457200" indent="-457200" algn="l">
              <a:buAutoNum type="arabicPeriod"/>
            </a:pPr>
            <a:r>
              <a:rPr lang="en-US" sz="2400" dirty="0" smtClean="0">
                <a:solidFill>
                  <a:schemeClr val="tx1"/>
                </a:solidFill>
                <a:latin typeface="Nyala" pitchFamily="2" charset="0"/>
              </a:rPr>
              <a:t>Arithmetic Instructions</a:t>
            </a:r>
          </a:p>
          <a:p>
            <a:pPr marL="457200" indent="-457200" algn="l">
              <a:buAutoNum type="arabicPeriod"/>
            </a:pPr>
            <a:r>
              <a:rPr lang="en-US" sz="2400" dirty="0" smtClean="0">
                <a:solidFill>
                  <a:schemeClr val="tx1"/>
                </a:solidFill>
                <a:latin typeface="Nyala" pitchFamily="2" charset="0"/>
              </a:rPr>
              <a:t>Bit Manipulation Instructions</a:t>
            </a:r>
          </a:p>
          <a:p>
            <a:pPr marL="457200" indent="-457200" algn="l">
              <a:buAutoNum type="arabicPeriod"/>
            </a:pPr>
            <a:r>
              <a:rPr lang="en-US" sz="2400" dirty="0" smtClean="0">
                <a:solidFill>
                  <a:schemeClr val="tx1"/>
                </a:solidFill>
                <a:latin typeface="Nyala" pitchFamily="2" charset="0"/>
              </a:rPr>
              <a:t>String Instructions</a:t>
            </a:r>
          </a:p>
          <a:p>
            <a:pPr marL="457200" indent="-457200" algn="l">
              <a:buAutoNum type="arabicPeriod"/>
            </a:pPr>
            <a:r>
              <a:rPr lang="en-US" sz="2400" dirty="0" smtClean="0">
                <a:solidFill>
                  <a:schemeClr val="tx1"/>
                </a:solidFill>
                <a:latin typeface="Nyala" pitchFamily="2" charset="0"/>
              </a:rPr>
              <a:t>Program Execution Transfer Instructions (Branch &amp; Loop Instructions)</a:t>
            </a:r>
          </a:p>
          <a:p>
            <a:pPr marL="457200" indent="-457200" algn="l">
              <a:buAutoNum type="arabicPeriod"/>
            </a:pPr>
            <a:r>
              <a:rPr lang="en-US" sz="2400" dirty="0" smtClean="0">
                <a:solidFill>
                  <a:schemeClr val="tx1"/>
                </a:solidFill>
                <a:latin typeface="Nyala" pitchFamily="2" charset="0"/>
              </a:rPr>
              <a:t>Processor Control Instructions</a:t>
            </a:r>
          </a:p>
          <a:p>
            <a:pPr marL="457200" indent="-457200" algn="l">
              <a:buAutoNum type="arabicPeriod"/>
            </a:pPr>
            <a:r>
              <a:rPr lang="en-US" sz="2400" dirty="0" smtClean="0">
                <a:solidFill>
                  <a:schemeClr val="tx1"/>
                </a:solidFill>
                <a:latin typeface="Nyala" pitchFamily="2" charset="0"/>
              </a:rPr>
              <a:t>Iteration Control Instructions</a:t>
            </a:r>
          </a:p>
          <a:p>
            <a:pPr marL="457200" indent="-457200" algn="l">
              <a:buAutoNum type="arabicPeriod"/>
            </a:pPr>
            <a:r>
              <a:rPr lang="en-US" sz="2400" dirty="0" smtClean="0">
                <a:solidFill>
                  <a:schemeClr val="tx1"/>
                </a:solidFill>
                <a:latin typeface="Nyala" pitchFamily="2" charset="0"/>
              </a:rPr>
              <a:t>Interrupt Instructions</a:t>
            </a:r>
          </a:p>
          <a:p>
            <a:pPr algn="l" fontAlgn="base"/>
            <a:endParaRPr lang="en-US" sz="2400" dirty="0" smtClean="0">
              <a:solidFill>
                <a:schemeClr val="tx1"/>
              </a:solidFill>
              <a:latin typeface="Nyala" pitchFamily="2"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r>
              <a:rPr lang="en-US" sz="2400" b="1" i="1" dirty="0" smtClean="0">
                <a:solidFill>
                  <a:schemeClr val="tx1"/>
                </a:solidFill>
                <a:latin typeface="Nyala" pitchFamily="2" charset="0"/>
              </a:rPr>
              <a:t>1. Data Transfer Instructions</a:t>
            </a:r>
          </a:p>
          <a:p>
            <a:pPr algn="l"/>
            <a:r>
              <a:rPr lang="en-US" sz="2400" dirty="0" smtClean="0">
                <a:solidFill>
                  <a:schemeClr val="tx1"/>
                </a:solidFill>
                <a:latin typeface="Nyala" pitchFamily="2" charset="0"/>
              </a:rPr>
              <a:t>These instructions are used to transfer the data from the source operand to the destination operand. Following are the list of instructions under this group −</a:t>
            </a:r>
          </a:p>
          <a:p>
            <a:pPr algn="l"/>
            <a:r>
              <a:rPr lang="en-US" sz="2400" b="1" dirty="0" smtClean="0">
                <a:solidFill>
                  <a:schemeClr val="tx1"/>
                </a:solidFill>
                <a:latin typeface="Nyala" pitchFamily="2" charset="0"/>
              </a:rPr>
              <a:t>Instruction to transfer a word</a:t>
            </a:r>
          </a:p>
          <a:p>
            <a:pPr algn="l"/>
            <a:r>
              <a:rPr lang="en-US" sz="2400" b="1" dirty="0" smtClean="0">
                <a:solidFill>
                  <a:schemeClr val="tx1"/>
                </a:solidFill>
                <a:latin typeface="Nyala" pitchFamily="2" charset="0"/>
              </a:rPr>
              <a:t>MOV</a:t>
            </a:r>
            <a:r>
              <a:rPr lang="en-US" sz="2400" dirty="0" smtClean="0">
                <a:solidFill>
                  <a:schemeClr val="tx1"/>
                </a:solidFill>
                <a:latin typeface="Nyala" pitchFamily="2" charset="0"/>
              </a:rPr>
              <a:t> − Used to copy the byte or word from the provided source to the provided destination.</a:t>
            </a:r>
          </a:p>
          <a:p>
            <a:pPr algn="l"/>
            <a:r>
              <a:rPr lang="en-US" sz="2400" b="1" dirty="0" smtClean="0">
                <a:solidFill>
                  <a:schemeClr val="tx1"/>
                </a:solidFill>
                <a:latin typeface="Nyala" pitchFamily="2" charset="0"/>
              </a:rPr>
              <a:t>PPUSH</a:t>
            </a:r>
            <a:r>
              <a:rPr lang="en-US" sz="2400" dirty="0" smtClean="0">
                <a:solidFill>
                  <a:schemeClr val="tx1"/>
                </a:solidFill>
                <a:latin typeface="Nyala" pitchFamily="2" charset="0"/>
              </a:rPr>
              <a:t> − Used to put a word at the top of the stack.</a:t>
            </a:r>
          </a:p>
          <a:p>
            <a:pPr algn="l"/>
            <a:r>
              <a:rPr lang="en-US" sz="2400" b="1" dirty="0" smtClean="0">
                <a:solidFill>
                  <a:schemeClr val="tx1"/>
                </a:solidFill>
                <a:latin typeface="Nyala" pitchFamily="2" charset="0"/>
              </a:rPr>
              <a:t>POP</a:t>
            </a:r>
            <a:r>
              <a:rPr lang="en-US" sz="2400" dirty="0" smtClean="0">
                <a:solidFill>
                  <a:schemeClr val="tx1"/>
                </a:solidFill>
                <a:latin typeface="Nyala" pitchFamily="2" charset="0"/>
              </a:rPr>
              <a:t> − Used to get a word from the top of the stack to the provided location.</a:t>
            </a:r>
          </a:p>
          <a:p>
            <a:pPr algn="l"/>
            <a:r>
              <a:rPr lang="en-US" sz="2400" b="1" dirty="0" smtClean="0">
                <a:solidFill>
                  <a:schemeClr val="tx1"/>
                </a:solidFill>
                <a:latin typeface="Nyala" pitchFamily="2" charset="0"/>
              </a:rPr>
              <a:t>PUSHA</a:t>
            </a:r>
            <a:r>
              <a:rPr lang="en-US" sz="2400" dirty="0" smtClean="0">
                <a:solidFill>
                  <a:schemeClr val="tx1"/>
                </a:solidFill>
                <a:latin typeface="Nyala" pitchFamily="2" charset="0"/>
              </a:rPr>
              <a:t> − Used to put all the registers into the stack.</a:t>
            </a:r>
          </a:p>
          <a:p>
            <a:pPr algn="l"/>
            <a:r>
              <a:rPr lang="en-US" sz="2400" b="1" dirty="0" smtClean="0">
                <a:solidFill>
                  <a:schemeClr val="tx1"/>
                </a:solidFill>
                <a:latin typeface="Nyala" pitchFamily="2" charset="0"/>
              </a:rPr>
              <a:t>POPA</a:t>
            </a:r>
            <a:r>
              <a:rPr lang="en-US" sz="2400" dirty="0" smtClean="0">
                <a:solidFill>
                  <a:schemeClr val="tx1"/>
                </a:solidFill>
                <a:latin typeface="Nyala" pitchFamily="2" charset="0"/>
              </a:rPr>
              <a:t> − Used to get words from the stack to all registers.</a:t>
            </a:r>
          </a:p>
          <a:p>
            <a:pPr algn="l"/>
            <a:r>
              <a:rPr lang="en-US" sz="2400" b="1" dirty="0" smtClean="0">
                <a:solidFill>
                  <a:schemeClr val="tx1"/>
                </a:solidFill>
                <a:latin typeface="Nyala" pitchFamily="2" charset="0"/>
              </a:rPr>
              <a:t>XCHG</a:t>
            </a:r>
            <a:r>
              <a:rPr lang="en-US" sz="2400" dirty="0" smtClean="0">
                <a:solidFill>
                  <a:schemeClr val="tx1"/>
                </a:solidFill>
                <a:latin typeface="Nyala" pitchFamily="2" charset="0"/>
              </a:rPr>
              <a:t> − Used to exchange the data from two locations.</a:t>
            </a:r>
          </a:p>
          <a:p>
            <a:pPr algn="l"/>
            <a:r>
              <a:rPr lang="en-US" sz="2400" b="1" dirty="0" smtClean="0">
                <a:solidFill>
                  <a:schemeClr val="tx1"/>
                </a:solidFill>
                <a:latin typeface="Nyala" pitchFamily="2" charset="0"/>
              </a:rPr>
              <a:t>XLAT</a:t>
            </a:r>
            <a:r>
              <a:rPr lang="en-US" sz="2400" dirty="0" smtClean="0">
                <a:solidFill>
                  <a:schemeClr val="tx1"/>
                </a:solidFill>
                <a:latin typeface="Nyala" pitchFamily="2" charset="0"/>
              </a:rPr>
              <a:t> − Used to translate a byte in AL using a table in the memory.</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r>
              <a:rPr lang="en-US" sz="2200" b="1" dirty="0" smtClean="0">
                <a:solidFill>
                  <a:schemeClr val="tx1"/>
                </a:solidFill>
                <a:latin typeface="Nyala" pitchFamily="2" charset="0"/>
              </a:rPr>
              <a:t>Instructions for input and output port transfer</a:t>
            </a:r>
          </a:p>
          <a:p>
            <a:pPr algn="l"/>
            <a:r>
              <a:rPr lang="en-US" sz="2200" b="1" dirty="0" smtClean="0">
                <a:solidFill>
                  <a:schemeClr val="tx1"/>
                </a:solidFill>
                <a:latin typeface="Nyala" pitchFamily="2" charset="0"/>
              </a:rPr>
              <a:t>IN</a:t>
            </a:r>
            <a:r>
              <a:rPr lang="en-US" sz="2200" dirty="0" smtClean="0">
                <a:solidFill>
                  <a:schemeClr val="tx1"/>
                </a:solidFill>
                <a:latin typeface="Nyala" pitchFamily="2" charset="0"/>
              </a:rPr>
              <a:t> − Used to read a byte or word from the provided port to the accumulator.</a:t>
            </a:r>
          </a:p>
          <a:p>
            <a:pPr algn="l"/>
            <a:r>
              <a:rPr lang="en-US" sz="2200" b="1" dirty="0" smtClean="0">
                <a:solidFill>
                  <a:schemeClr val="tx1"/>
                </a:solidFill>
                <a:latin typeface="Nyala" pitchFamily="2" charset="0"/>
              </a:rPr>
              <a:t>OUT</a:t>
            </a:r>
            <a:r>
              <a:rPr lang="en-US" sz="2200" dirty="0" smtClean="0">
                <a:solidFill>
                  <a:schemeClr val="tx1"/>
                </a:solidFill>
                <a:latin typeface="Nyala" pitchFamily="2" charset="0"/>
              </a:rPr>
              <a:t> − Used to send out a byte or word from the accumulator to the provided port.</a:t>
            </a:r>
          </a:p>
          <a:p>
            <a:pPr algn="l"/>
            <a:endParaRPr lang="en-US" sz="2200" dirty="0" smtClean="0">
              <a:solidFill>
                <a:schemeClr val="tx1"/>
              </a:solidFill>
              <a:latin typeface="Nyala" pitchFamily="2" charset="0"/>
            </a:endParaRPr>
          </a:p>
          <a:p>
            <a:r>
              <a:rPr lang="en-US" sz="2200" b="1" i="1" dirty="0" smtClean="0">
                <a:solidFill>
                  <a:schemeClr val="tx1"/>
                </a:solidFill>
                <a:latin typeface="Nyala" pitchFamily="2" charset="0"/>
              </a:rPr>
              <a:t>Instructions to transfer the address</a:t>
            </a:r>
          </a:p>
          <a:p>
            <a:pPr algn="l"/>
            <a:r>
              <a:rPr lang="en-US" sz="2200" b="1" dirty="0" smtClean="0">
                <a:solidFill>
                  <a:schemeClr val="tx1"/>
                </a:solidFill>
                <a:latin typeface="Nyala" pitchFamily="2" charset="0"/>
              </a:rPr>
              <a:t>LEA</a:t>
            </a:r>
            <a:r>
              <a:rPr lang="en-US" sz="2200" dirty="0" smtClean="0">
                <a:solidFill>
                  <a:schemeClr val="tx1"/>
                </a:solidFill>
                <a:latin typeface="Nyala" pitchFamily="2" charset="0"/>
              </a:rPr>
              <a:t> − Used to load the address of operand into the provided register.</a:t>
            </a:r>
          </a:p>
          <a:p>
            <a:pPr algn="l"/>
            <a:r>
              <a:rPr lang="en-US" sz="2200" b="1" dirty="0" smtClean="0">
                <a:solidFill>
                  <a:schemeClr val="tx1"/>
                </a:solidFill>
                <a:latin typeface="Nyala" pitchFamily="2" charset="0"/>
              </a:rPr>
              <a:t>LDS</a:t>
            </a:r>
            <a:r>
              <a:rPr lang="en-US" sz="2200" dirty="0" smtClean="0">
                <a:solidFill>
                  <a:schemeClr val="tx1"/>
                </a:solidFill>
                <a:latin typeface="Nyala" pitchFamily="2" charset="0"/>
              </a:rPr>
              <a:t> − Used to load DS register and other provided register from the memory</a:t>
            </a:r>
          </a:p>
          <a:p>
            <a:pPr algn="l"/>
            <a:r>
              <a:rPr lang="en-US" sz="2200" b="1" dirty="0" smtClean="0">
                <a:solidFill>
                  <a:schemeClr val="tx1"/>
                </a:solidFill>
                <a:latin typeface="Nyala" pitchFamily="2" charset="0"/>
              </a:rPr>
              <a:t>LES</a:t>
            </a:r>
            <a:r>
              <a:rPr lang="en-US" sz="2200" dirty="0" smtClean="0">
                <a:solidFill>
                  <a:schemeClr val="tx1"/>
                </a:solidFill>
                <a:latin typeface="Nyala" pitchFamily="2" charset="0"/>
              </a:rPr>
              <a:t> − Used to load ES register and other provided register from the memory.</a:t>
            </a:r>
          </a:p>
          <a:p>
            <a:pPr algn="l"/>
            <a:endParaRPr lang="en-US" sz="2200" dirty="0" smtClean="0">
              <a:solidFill>
                <a:schemeClr val="tx1"/>
              </a:solidFill>
              <a:latin typeface="Nyala" pitchFamily="2" charset="0"/>
            </a:endParaRPr>
          </a:p>
          <a:p>
            <a:r>
              <a:rPr lang="en-US" sz="2200" b="1" i="1" dirty="0" smtClean="0">
                <a:solidFill>
                  <a:schemeClr val="tx1"/>
                </a:solidFill>
                <a:latin typeface="Nyala" pitchFamily="2" charset="0"/>
              </a:rPr>
              <a:t>Instructions to transfer flag registers</a:t>
            </a:r>
          </a:p>
          <a:p>
            <a:pPr algn="l"/>
            <a:r>
              <a:rPr lang="en-US" sz="2200" b="1" dirty="0" smtClean="0">
                <a:solidFill>
                  <a:schemeClr val="tx1"/>
                </a:solidFill>
                <a:latin typeface="Nyala" pitchFamily="2" charset="0"/>
              </a:rPr>
              <a:t>LAHF</a:t>
            </a:r>
            <a:r>
              <a:rPr lang="en-US" sz="2200" dirty="0" smtClean="0">
                <a:solidFill>
                  <a:schemeClr val="tx1"/>
                </a:solidFill>
                <a:latin typeface="Nyala" pitchFamily="2" charset="0"/>
              </a:rPr>
              <a:t> − Used to load AH with the low byte of the flag register.</a:t>
            </a:r>
          </a:p>
          <a:p>
            <a:pPr algn="l"/>
            <a:r>
              <a:rPr lang="en-US" sz="2200" b="1" dirty="0" smtClean="0">
                <a:solidFill>
                  <a:schemeClr val="tx1"/>
                </a:solidFill>
                <a:latin typeface="Nyala" pitchFamily="2" charset="0"/>
              </a:rPr>
              <a:t>SAHF</a:t>
            </a:r>
            <a:r>
              <a:rPr lang="en-US" sz="2200" dirty="0" smtClean="0">
                <a:solidFill>
                  <a:schemeClr val="tx1"/>
                </a:solidFill>
                <a:latin typeface="Nyala" pitchFamily="2" charset="0"/>
              </a:rPr>
              <a:t> − Used to store AH register to low byte of the flag register.</a:t>
            </a:r>
          </a:p>
          <a:p>
            <a:pPr algn="l"/>
            <a:r>
              <a:rPr lang="en-US" sz="2200" b="1" dirty="0" smtClean="0">
                <a:solidFill>
                  <a:schemeClr val="tx1"/>
                </a:solidFill>
                <a:latin typeface="Nyala" pitchFamily="2" charset="0"/>
              </a:rPr>
              <a:t>PUSHF</a:t>
            </a:r>
            <a:r>
              <a:rPr lang="en-US" sz="2200" dirty="0" smtClean="0">
                <a:solidFill>
                  <a:schemeClr val="tx1"/>
                </a:solidFill>
                <a:latin typeface="Nyala" pitchFamily="2" charset="0"/>
              </a:rPr>
              <a:t> − Used to copy the flag register at the top of the stack.</a:t>
            </a:r>
          </a:p>
          <a:p>
            <a:pPr algn="l"/>
            <a:r>
              <a:rPr lang="en-US" sz="2200" b="1" dirty="0" smtClean="0">
                <a:solidFill>
                  <a:schemeClr val="tx1"/>
                </a:solidFill>
                <a:latin typeface="Nyala" pitchFamily="2" charset="0"/>
              </a:rPr>
              <a:t>POPF</a:t>
            </a:r>
            <a:r>
              <a:rPr lang="en-US" sz="2200" dirty="0" smtClean="0">
                <a:solidFill>
                  <a:schemeClr val="tx1"/>
                </a:solidFill>
                <a:latin typeface="Nyala" pitchFamily="2" charset="0"/>
              </a:rPr>
              <a:t> − Used to copy a word at the top of the stack to the flag register.</a:t>
            </a:r>
          </a:p>
          <a:p>
            <a:pPr algn="l"/>
            <a:endParaRPr lang="en-US" sz="2200" dirty="0">
              <a:solidFill>
                <a:schemeClr val="tx1"/>
              </a:solidFill>
              <a:latin typeface="Nyala" pitchFamily="2"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r>
              <a:rPr lang="en-US" sz="2400" b="1" i="1" dirty="0" smtClean="0">
                <a:solidFill>
                  <a:schemeClr val="tx1"/>
                </a:solidFill>
                <a:latin typeface="Nyala" pitchFamily="2" charset="0"/>
              </a:rPr>
              <a:t>2. Arithmetic Instructions</a:t>
            </a:r>
          </a:p>
          <a:p>
            <a:pPr algn="l"/>
            <a:r>
              <a:rPr lang="en-US" sz="2400" dirty="0" smtClean="0">
                <a:solidFill>
                  <a:schemeClr val="tx1"/>
                </a:solidFill>
                <a:latin typeface="Nyala" pitchFamily="2" charset="0"/>
              </a:rPr>
              <a:t>These instructions are used to perform arithmetic operations like addition, subtraction, multiplication, division, etc.</a:t>
            </a:r>
          </a:p>
          <a:p>
            <a:pPr algn="l"/>
            <a:r>
              <a:rPr lang="en-US" sz="2400" dirty="0" smtClean="0">
                <a:solidFill>
                  <a:schemeClr val="tx1"/>
                </a:solidFill>
                <a:latin typeface="Nyala" pitchFamily="2" charset="0"/>
              </a:rPr>
              <a:t>Following is the list of instructions under this group −</a:t>
            </a:r>
          </a:p>
          <a:p>
            <a:pPr algn="l"/>
            <a:r>
              <a:rPr lang="en-US" sz="2400" b="1" i="1" dirty="0" smtClean="0">
                <a:solidFill>
                  <a:schemeClr val="tx1"/>
                </a:solidFill>
                <a:latin typeface="Nyala" pitchFamily="2" charset="0"/>
              </a:rPr>
              <a:t>Instructions to perform addition</a:t>
            </a:r>
          </a:p>
          <a:p>
            <a:pPr algn="l"/>
            <a:r>
              <a:rPr lang="en-US" sz="2400" b="1" dirty="0" smtClean="0">
                <a:solidFill>
                  <a:schemeClr val="tx1"/>
                </a:solidFill>
                <a:latin typeface="Nyala" pitchFamily="2" charset="0"/>
              </a:rPr>
              <a:t>ADD</a:t>
            </a:r>
            <a:r>
              <a:rPr lang="en-US" sz="2400" dirty="0" smtClean="0">
                <a:solidFill>
                  <a:schemeClr val="tx1"/>
                </a:solidFill>
                <a:latin typeface="Nyala" pitchFamily="2" charset="0"/>
              </a:rPr>
              <a:t> − Used to add the provided byte to byte/word to word.</a:t>
            </a:r>
          </a:p>
          <a:p>
            <a:pPr algn="l"/>
            <a:r>
              <a:rPr lang="en-US" sz="2400" b="1" dirty="0" smtClean="0">
                <a:solidFill>
                  <a:schemeClr val="tx1"/>
                </a:solidFill>
                <a:latin typeface="Nyala" pitchFamily="2" charset="0"/>
              </a:rPr>
              <a:t>ADC</a:t>
            </a:r>
            <a:r>
              <a:rPr lang="en-US" sz="2400" dirty="0" smtClean="0">
                <a:solidFill>
                  <a:schemeClr val="tx1"/>
                </a:solidFill>
                <a:latin typeface="Nyala" pitchFamily="2" charset="0"/>
              </a:rPr>
              <a:t> − Used to add with carry.</a:t>
            </a:r>
          </a:p>
          <a:p>
            <a:pPr algn="l"/>
            <a:r>
              <a:rPr lang="en-US" sz="2400" b="1" dirty="0" smtClean="0">
                <a:solidFill>
                  <a:schemeClr val="tx1"/>
                </a:solidFill>
                <a:latin typeface="Nyala" pitchFamily="2" charset="0"/>
              </a:rPr>
              <a:t>INC</a:t>
            </a:r>
            <a:r>
              <a:rPr lang="en-US" sz="2400" dirty="0" smtClean="0">
                <a:solidFill>
                  <a:schemeClr val="tx1"/>
                </a:solidFill>
                <a:latin typeface="Nyala" pitchFamily="2" charset="0"/>
              </a:rPr>
              <a:t> − Used to increment the provided byte/word by 1.</a:t>
            </a:r>
          </a:p>
          <a:p>
            <a:pPr algn="l"/>
            <a:r>
              <a:rPr lang="en-US" sz="2400" b="1" dirty="0" smtClean="0">
                <a:solidFill>
                  <a:schemeClr val="tx1"/>
                </a:solidFill>
                <a:latin typeface="Nyala" pitchFamily="2" charset="0"/>
              </a:rPr>
              <a:t>AAA</a:t>
            </a:r>
            <a:r>
              <a:rPr lang="en-US" sz="2400" dirty="0" smtClean="0">
                <a:solidFill>
                  <a:schemeClr val="tx1"/>
                </a:solidFill>
                <a:latin typeface="Nyala" pitchFamily="2" charset="0"/>
              </a:rPr>
              <a:t> − Used to adjust ASCII after addition.</a:t>
            </a:r>
          </a:p>
          <a:p>
            <a:pPr algn="l"/>
            <a:r>
              <a:rPr lang="en-US" sz="2400" b="1" dirty="0" smtClean="0">
                <a:solidFill>
                  <a:schemeClr val="tx1"/>
                </a:solidFill>
                <a:latin typeface="Nyala" pitchFamily="2" charset="0"/>
              </a:rPr>
              <a:t>DAA</a:t>
            </a:r>
            <a:r>
              <a:rPr lang="en-US" sz="2400" dirty="0" smtClean="0">
                <a:solidFill>
                  <a:schemeClr val="tx1"/>
                </a:solidFill>
                <a:latin typeface="Nyala" pitchFamily="2" charset="0"/>
              </a:rPr>
              <a:t> − Used to adjust the decimal after the addition/subtraction operation.</a:t>
            </a:r>
          </a:p>
          <a:p>
            <a:r>
              <a:rPr lang="en-US" sz="2400" b="1" i="1" dirty="0" smtClean="0">
                <a:solidFill>
                  <a:schemeClr val="tx1"/>
                </a:solidFill>
                <a:latin typeface="Nyala" pitchFamily="2" charset="0"/>
              </a:rPr>
              <a:t>Instructions to perform subtraction</a:t>
            </a:r>
          </a:p>
          <a:p>
            <a:pPr algn="l"/>
            <a:r>
              <a:rPr lang="en-US" sz="2400" b="1" dirty="0" smtClean="0">
                <a:solidFill>
                  <a:schemeClr val="tx1"/>
                </a:solidFill>
                <a:latin typeface="Nyala" pitchFamily="2" charset="0"/>
              </a:rPr>
              <a:t>SUB</a:t>
            </a:r>
            <a:r>
              <a:rPr lang="en-US" sz="2400" dirty="0" smtClean="0">
                <a:solidFill>
                  <a:schemeClr val="tx1"/>
                </a:solidFill>
                <a:latin typeface="Nyala" pitchFamily="2" charset="0"/>
              </a:rPr>
              <a:t> − Used to subtract the byte from byte/word from word.</a:t>
            </a:r>
          </a:p>
          <a:p>
            <a:pPr algn="l"/>
            <a:r>
              <a:rPr lang="en-US" sz="2400" b="1" dirty="0" smtClean="0">
                <a:solidFill>
                  <a:schemeClr val="tx1"/>
                </a:solidFill>
                <a:latin typeface="Nyala" pitchFamily="2" charset="0"/>
              </a:rPr>
              <a:t>SBB</a:t>
            </a:r>
            <a:r>
              <a:rPr lang="en-US" sz="2400" dirty="0" smtClean="0">
                <a:solidFill>
                  <a:schemeClr val="tx1"/>
                </a:solidFill>
                <a:latin typeface="Nyala" pitchFamily="2" charset="0"/>
              </a:rPr>
              <a:t> − Used to perform subtraction with borrow.</a:t>
            </a:r>
          </a:p>
          <a:p>
            <a:pPr algn="l"/>
            <a:r>
              <a:rPr lang="en-US" sz="2400" b="1" dirty="0" smtClean="0">
                <a:solidFill>
                  <a:schemeClr val="tx1"/>
                </a:solidFill>
                <a:latin typeface="Nyala" pitchFamily="2" charset="0"/>
              </a:rPr>
              <a:t>DEC</a:t>
            </a:r>
            <a:r>
              <a:rPr lang="en-US" sz="2400" dirty="0" smtClean="0">
                <a:solidFill>
                  <a:schemeClr val="tx1"/>
                </a:solidFill>
                <a:latin typeface="Nyala" pitchFamily="2" charset="0"/>
              </a:rPr>
              <a:t> − Used to decrement the provided byte/word by 1.</a:t>
            </a:r>
          </a:p>
          <a:p>
            <a:pPr algn="l"/>
            <a:endParaRPr lang="en-US" sz="2400" dirty="0">
              <a:solidFill>
                <a:schemeClr val="tx1"/>
              </a:solidFill>
              <a:latin typeface="Nyala" pitchFamily="2"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0"/>
            <a:ext cx="8305800" cy="6553200"/>
          </a:xfrm>
        </p:spPr>
        <p:txBody>
          <a:bodyPr>
            <a:noAutofit/>
          </a:bodyPr>
          <a:lstStyle/>
          <a:p>
            <a:pPr algn="l"/>
            <a:r>
              <a:rPr lang="en-US" sz="2200" b="1" dirty="0" smtClean="0">
                <a:solidFill>
                  <a:schemeClr val="tx1"/>
                </a:solidFill>
                <a:latin typeface="Nyala" pitchFamily="2" charset="0"/>
              </a:rPr>
              <a:t>NPG</a:t>
            </a:r>
            <a:r>
              <a:rPr lang="en-US" sz="2200" dirty="0" smtClean="0">
                <a:solidFill>
                  <a:schemeClr val="tx1"/>
                </a:solidFill>
                <a:latin typeface="Nyala" pitchFamily="2" charset="0"/>
              </a:rPr>
              <a:t> − Used to negate each bit of the provided byte/word and add 1/2’s complement.</a:t>
            </a:r>
          </a:p>
          <a:p>
            <a:pPr algn="l"/>
            <a:r>
              <a:rPr lang="en-US" sz="2200" b="1" dirty="0" smtClean="0">
                <a:solidFill>
                  <a:schemeClr val="tx1"/>
                </a:solidFill>
                <a:latin typeface="Nyala" pitchFamily="2" charset="0"/>
              </a:rPr>
              <a:t>CMP</a:t>
            </a:r>
            <a:r>
              <a:rPr lang="en-US" sz="2200" dirty="0" smtClean="0">
                <a:solidFill>
                  <a:schemeClr val="tx1"/>
                </a:solidFill>
                <a:latin typeface="Nyala" pitchFamily="2" charset="0"/>
              </a:rPr>
              <a:t> − Used to compare 2 provided byte/word.</a:t>
            </a:r>
          </a:p>
          <a:p>
            <a:pPr algn="l"/>
            <a:r>
              <a:rPr lang="en-US" sz="2200" b="1" dirty="0" smtClean="0">
                <a:solidFill>
                  <a:schemeClr val="tx1"/>
                </a:solidFill>
                <a:latin typeface="Nyala" pitchFamily="2" charset="0"/>
              </a:rPr>
              <a:t>AAS</a:t>
            </a:r>
            <a:r>
              <a:rPr lang="en-US" sz="2200" dirty="0" smtClean="0">
                <a:solidFill>
                  <a:schemeClr val="tx1"/>
                </a:solidFill>
                <a:latin typeface="Nyala" pitchFamily="2" charset="0"/>
              </a:rPr>
              <a:t> − Used to adjust ASCII codes after subtraction.</a:t>
            </a:r>
          </a:p>
          <a:p>
            <a:pPr algn="l"/>
            <a:r>
              <a:rPr lang="en-US" sz="2200" b="1" dirty="0" smtClean="0">
                <a:solidFill>
                  <a:schemeClr val="tx1"/>
                </a:solidFill>
                <a:latin typeface="Nyala" pitchFamily="2" charset="0"/>
              </a:rPr>
              <a:t>DAS</a:t>
            </a:r>
            <a:r>
              <a:rPr lang="en-US" sz="2200" dirty="0" smtClean="0">
                <a:solidFill>
                  <a:schemeClr val="tx1"/>
                </a:solidFill>
                <a:latin typeface="Nyala" pitchFamily="2" charset="0"/>
              </a:rPr>
              <a:t> − Used to adjust decimal after subtraction.</a:t>
            </a:r>
          </a:p>
          <a:p>
            <a:r>
              <a:rPr lang="en-US" sz="2200" b="1" i="1" dirty="0" smtClean="0">
                <a:solidFill>
                  <a:schemeClr val="tx1"/>
                </a:solidFill>
                <a:latin typeface="Nyala" pitchFamily="2" charset="0"/>
              </a:rPr>
              <a:t>Instruction to perform multiplication</a:t>
            </a:r>
          </a:p>
          <a:p>
            <a:pPr algn="l"/>
            <a:r>
              <a:rPr lang="en-US" sz="2200" b="1" dirty="0" smtClean="0">
                <a:solidFill>
                  <a:schemeClr val="tx1"/>
                </a:solidFill>
                <a:latin typeface="Nyala" pitchFamily="2" charset="0"/>
              </a:rPr>
              <a:t>MUL</a:t>
            </a:r>
            <a:r>
              <a:rPr lang="en-US" sz="2200" dirty="0" smtClean="0">
                <a:solidFill>
                  <a:schemeClr val="tx1"/>
                </a:solidFill>
                <a:latin typeface="Nyala" pitchFamily="2" charset="0"/>
              </a:rPr>
              <a:t> − Used to multiply unsigned byte by byte/word by word.</a:t>
            </a:r>
          </a:p>
          <a:p>
            <a:pPr algn="l"/>
            <a:r>
              <a:rPr lang="en-US" sz="2200" b="1" dirty="0" smtClean="0">
                <a:solidFill>
                  <a:schemeClr val="tx1"/>
                </a:solidFill>
                <a:latin typeface="Nyala" pitchFamily="2" charset="0"/>
              </a:rPr>
              <a:t>IMUL</a:t>
            </a:r>
            <a:r>
              <a:rPr lang="en-US" sz="2200" dirty="0" smtClean="0">
                <a:solidFill>
                  <a:schemeClr val="tx1"/>
                </a:solidFill>
                <a:latin typeface="Nyala" pitchFamily="2" charset="0"/>
              </a:rPr>
              <a:t> − Used to multiply signed byte by byte/word by word.</a:t>
            </a:r>
          </a:p>
          <a:p>
            <a:pPr algn="l"/>
            <a:r>
              <a:rPr lang="en-US" sz="2200" b="1" dirty="0" smtClean="0">
                <a:solidFill>
                  <a:schemeClr val="tx1"/>
                </a:solidFill>
                <a:latin typeface="Nyala" pitchFamily="2" charset="0"/>
              </a:rPr>
              <a:t>AAM</a:t>
            </a:r>
            <a:r>
              <a:rPr lang="en-US" sz="2200" dirty="0" smtClean="0">
                <a:solidFill>
                  <a:schemeClr val="tx1"/>
                </a:solidFill>
                <a:latin typeface="Nyala" pitchFamily="2" charset="0"/>
              </a:rPr>
              <a:t> − Used to adjust ASCII codes after multiplication.</a:t>
            </a:r>
          </a:p>
          <a:p>
            <a:r>
              <a:rPr lang="en-US" sz="2200" b="1" i="1" dirty="0" smtClean="0">
                <a:solidFill>
                  <a:schemeClr val="tx1"/>
                </a:solidFill>
                <a:latin typeface="Nyala" pitchFamily="2" charset="0"/>
              </a:rPr>
              <a:t>Instructions to perform division</a:t>
            </a:r>
          </a:p>
          <a:p>
            <a:pPr algn="l"/>
            <a:r>
              <a:rPr lang="en-US" sz="2200" b="1" dirty="0" smtClean="0">
                <a:solidFill>
                  <a:schemeClr val="tx1"/>
                </a:solidFill>
                <a:latin typeface="Nyala" pitchFamily="2" charset="0"/>
              </a:rPr>
              <a:t>DIV</a:t>
            </a:r>
            <a:r>
              <a:rPr lang="en-US" sz="2200" dirty="0" smtClean="0">
                <a:solidFill>
                  <a:schemeClr val="tx1"/>
                </a:solidFill>
                <a:latin typeface="Nyala" pitchFamily="2" charset="0"/>
              </a:rPr>
              <a:t> − Used to divide the unsigned word by byte/unsigned double word by word.</a:t>
            </a:r>
          </a:p>
          <a:p>
            <a:pPr algn="l"/>
            <a:r>
              <a:rPr lang="en-US" sz="2200" b="1" dirty="0" smtClean="0">
                <a:solidFill>
                  <a:schemeClr val="tx1"/>
                </a:solidFill>
                <a:latin typeface="Nyala" pitchFamily="2" charset="0"/>
              </a:rPr>
              <a:t>IDIV</a:t>
            </a:r>
            <a:r>
              <a:rPr lang="en-US" sz="2200" dirty="0" smtClean="0">
                <a:solidFill>
                  <a:schemeClr val="tx1"/>
                </a:solidFill>
                <a:latin typeface="Nyala" pitchFamily="2" charset="0"/>
              </a:rPr>
              <a:t> − Used to divide the signed word by byte/signed double word by word.</a:t>
            </a:r>
          </a:p>
          <a:p>
            <a:pPr algn="l"/>
            <a:r>
              <a:rPr lang="en-US" sz="2200" b="1" dirty="0" smtClean="0">
                <a:solidFill>
                  <a:schemeClr val="tx1"/>
                </a:solidFill>
                <a:latin typeface="Nyala" pitchFamily="2" charset="0"/>
              </a:rPr>
              <a:t>AAD</a:t>
            </a:r>
            <a:r>
              <a:rPr lang="en-US" sz="2200" dirty="0" smtClean="0">
                <a:solidFill>
                  <a:schemeClr val="tx1"/>
                </a:solidFill>
                <a:latin typeface="Nyala" pitchFamily="2" charset="0"/>
              </a:rPr>
              <a:t> − Used to adjust ASCII codes after division.</a:t>
            </a:r>
          </a:p>
          <a:p>
            <a:pPr algn="l"/>
            <a:r>
              <a:rPr lang="en-US" sz="2200" b="1" dirty="0" smtClean="0">
                <a:solidFill>
                  <a:schemeClr val="tx1"/>
                </a:solidFill>
                <a:latin typeface="Nyala" pitchFamily="2" charset="0"/>
              </a:rPr>
              <a:t>CBW</a:t>
            </a:r>
            <a:r>
              <a:rPr lang="en-US" sz="2200" dirty="0" smtClean="0">
                <a:solidFill>
                  <a:schemeClr val="tx1"/>
                </a:solidFill>
                <a:latin typeface="Nyala" pitchFamily="2" charset="0"/>
              </a:rPr>
              <a:t> − Used to fill the upper byte of the word with the copies of sign bit of the lower byte.</a:t>
            </a:r>
          </a:p>
          <a:p>
            <a:pPr algn="l"/>
            <a:r>
              <a:rPr lang="en-US" sz="2200" b="1" dirty="0" smtClean="0">
                <a:solidFill>
                  <a:schemeClr val="tx1"/>
                </a:solidFill>
                <a:latin typeface="Nyala" pitchFamily="2" charset="0"/>
              </a:rPr>
              <a:t>CWD</a:t>
            </a:r>
            <a:r>
              <a:rPr lang="en-US" sz="2200" dirty="0" smtClean="0">
                <a:solidFill>
                  <a:schemeClr val="tx1"/>
                </a:solidFill>
                <a:latin typeface="Nyala" pitchFamily="2" charset="0"/>
              </a:rPr>
              <a:t> − Used to fill the upper word of the double word with the sign bit of the lower word.</a:t>
            </a:r>
          </a:p>
          <a:p>
            <a:pPr algn="l"/>
            <a:endParaRPr lang="en-US" sz="2200" dirty="0" smtClean="0">
              <a:solidFill>
                <a:schemeClr val="tx1"/>
              </a:solidFill>
              <a:latin typeface="Nyala" pitchFamily="2"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r>
              <a:rPr lang="en-US" sz="2400" b="1" i="1" dirty="0" smtClean="0">
                <a:solidFill>
                  <a:schemeClr val="tx1"/>
                </a:solidFill>
                <a:latin typeface="Nyala" pitchFamily="2" charset="0"/>
              </a:rPr>
              <a:t>3. Bit Manipulation Instructions</a:t>
            </a:r>
          </a:p>
          <a:p>
            <a:pPr algn="l"/>
            <a:r>
              <a:rPr lang="en-US" sz="2400" dirty="0" smtClean="0">
                <a:solidFill>
                  <a:schemeClr val="tx1"/>
                </a:solidFill>
                <a:latin typeface="Nyala" pitchFamily="2" charset="0"/>
              </a:rPr>
              <a:t>These instructions are used to perform operations where data bits are involved, i.e. operations like logical, shift, etc.</a:t>
            </a:r>
          </a:p>
          <a:p>
            <a:pPr algn="l"/>
            <a:r>
              <a:rPr lang="en-US" sz="2400" dirty="0" smtClean="0">
                <a:solidFill>
                  <a:schemeClr val="tx1"/>
                </a:solidFill>
                <a:latin typeface="Nyala" pitchFamily="2" charset="0"/>
              </a:rPr>
              <a:t>Following is the list of instructions under this group −</a:t>
            </a:r>
          </a:p>
          <a:p>
            <a:r>
              <a:rPr lang="en-US" sz="2400" b="1" i="1" dirty="0" smtClean="0">
                <a:solidFill>
                  <a:schemeClr val="tx1"/>
                </a:solidFill>
                <a:latin typeface="Nyala" pitchFamily="2" charset="0"/>
              </a:rPr>
              <a:t>Instructions to perform logical operation</a:t>
            </a:r>
          </a:p>
          <a:p>
            <a:pPr algn="l"/>
            <a:r>
              <a:rPr lang="en-US" sz="2400" b="1" dirty="0" smtClean="0">
                <a:solidFill>
                  <a:schemeClr val="tx1"/>
                </a:solidFill>
                <a:latin typeface="Nyala" pitchFamily="2" charset="0"/>
              </a:rPr>
              <a:t>NOT</a:t>
            </a:r>
            <a:r>
              <a:rPr lang="en-US" sz="2400" dirty="0" smtClean="0">
                <a:solidFill>
                  <a:schemeClr val="tx1"/>
                </a:solidFill>
                <a:latin typeface="Nyala" pitchFamily="2" charset="0"/>
              </a:rPr>
              <a:t> − Used to invert each bit of a byte or word.</a:t>
            </a:r>
          </a:p>
          <a:p>
            <a:pPr algn="l"/>
            <a:r>
              <a:rPr lang="en-US" sz="2400" b="1" dirty="0" smtClean="0">
                <a:solidFill>
                  <a:schemeClr val="tx1"/>
                </a:solidFill>
                <a:latin typeface="Nyala" pitchFamily="2" charset="0"/>
              </a:rPr>
              <a:t>AND</a:t>
            </a:r>
            <a:r>
              <a:rPr lang="en-US" sz="2400" dirty="0" smtClean="0">
                <a:solidFill>
                  <a:schemeClr val="tx1"/>
                </a:solidFill>
                <a:latin typeface="Nyala" pitchFamily="2" charset="0"/>
              </a:rPr>
              <a:t> − Used for adding each bit in a byte/word with the corresponding bit in another byte/word.</a:t>
            </a:r>
          </a:p>
          <a:p>
            <a:pPr algn="l"/>
            <a:r>
              <a:rPr lang="en-US" sz="2400" b="1" dirty="0" smtClean="0">
                <a:solidFill>
                  <a:schemeClr val="tx1"/>
                </a:solidFill>
                <a:latin typeface="Nyala" pitchFamily="2" charset="0"/>
              </a:rPr>
              <a:t>OR</a:t>
            </a:r>
            <a:r>
              <a:rPr lang="en-US" sz="2400" dirty="0" smtClean="0">
                <a:solidFill>
                  <a:schemeClr val="tx1"/>
                </a:solidFill>
                <a:latin typeface="Nyala" pitchFamily="2" charset="0"/>
              </a:rPr>
              <a:t> − Used to multiply each bit in a byte/word with the corresponding bit in another byte/word.</a:t>
            </a:r>
          </a:p>
          <a:p>
            <a:pPr algn="l"/>
            <a:r>
              <a:rPr lang="en-US" sz="2400" b="1" dirty="0" smtClean="0">
                <a:solidFill>
                  <a:schemeClr val="tx1"/>
                </a:solidFill>
                <a:latin typeface="Nyala" pitchFamily="2" charset="0"/>
              </a:rPr>
              <a:t>XOR</a:t>
            </a:r>
            <a:r>
              <a:rPr lang="en-US" sz="2400" dirty="0" smtClean="0">
                <a:solidFill>
                  <a:schemeClr val="tx1"/>
                </a:solidFill>
                <a:latin typeface="Nyala" pitchFamily="2" charset="0"/>
              </a:rPr>
              <a:t> − Used to perform Exclusive-OR operation over each bit in a byte/word with the corresponding bit in another byte/word.</a:t>
            </a:r>
          </a:p>
          <a:p>
            <a:pPr algn="l"/>
            <a:r>
              <a:rPr lang="en-US" sz="2400" b="1" dirty="0" smtClean="0">
                <a:solidFill>
                  <a:schemeClr val="tx1"/>
                </a:solidFill>
                <a:latin typeface="Nyala" pitchFamily="2" charset="0"/>
              </a:rPr>
              <a:t>TEST</a:t>
            </a:r>
            <a:r>
              <a:rPr lang="en-US" sz="2400" dirty="0" smtClean="0">
                <a:solidFill>
                  <a:schemeClr val="tx1"/>
                </a:solidFill>
                <a:latin typeface="Nyala" pitchFamily="2" charset="0"/>
              </a:rPr>
              <a:t> − Used to add operands to update flags, without affecting operands.</a:t>
            </a:r>
            <a:endParaRPr lang="en-US" sz="2400" dirty="0">
              <a:solidFill>
                <a:schemeClr val="tx1"/>
              </a:solidFill>
              <a:latin typeface="Nyala" pitchFamily="2"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Autofit/>
          </a:bodyPr>
          <a:lstStyle/>
          <a:p>
            <a:r>
              <a:rPr lang="en-US" sz="2400" b="1" i="1" dirty="0" smtClean="0">
                <a:solidFill>
                  <a:schemeClr val="tx1"/>
                </a:solidFill>
                <a:latin typeface="Nyala" pitchFamily="2" charset="0"/>
              </a:rPr>
              <a:t>Instructions to perform shift operations</a:t>
            </a:r>
          </a:p>
          <a:p>
            <a:pPr algn="l"/>
            <a:r>
              <a:rPr lang="en-US" sz="2400" b="1" dirty="0" smtClean="0">
                <a:solidFill>
                  <a:schemeClr val="tx1"/>
                </a:solidFill>
                <a:latin typeface="Nyala" pitchFamily="2" charset="0"/>
              </a:rPr>
              <a:t>SHL/SAL</a:t>
            </a:r>
            <a:r>
              <a:rPr lang="en-US" sz="2400" dirty="0" smtClean="0">
                <a:solidFill>
                  <a:schemeClr val="tx1"/>
                </a:solidFill>
                <a:latin typeface="Nyala" pitchFamily="2" charset="0"/>
              </a:rPr>
              <a:t> − Used to shift bits of a byte/word towards left and put zero(S) in LSBs.</a:t>
            </a:r>
          </a:p>
          <a:p>
            <a:pPr algn="l"/>
            <a:r>
              <a:rPr lang="en-US" sz="2400" b="1" dirty="0" smtClean="0">
                <a:solidFill>
                  <a:schemeClr val="tx1"/>
                </a:solidFill>
                <a:latin typeface="Nyala" pitchFamily="2" charset="0"/>
              </a:rPr>
              <a:t>SHR</a:t>
            </a:r>
            <a:r>
              <a:rPr lang="en-US" sz="2400" dirty="0" smtClean="0">
                <a:solidFill>
                  <a:schemeClr val="tx1"/>
                </a:solidFill>
                <a:latin typeface="Nyala" pitchFamily="2" charset="0"/>
              </a:rPr>
              <a:t> − Used to shift bits of a byte/word towards the right and put zero(S) in MSBs.</a:t>
            </a:r>
          </a:p>
          <a:p>
            <a:pPr algn="l"/>
            <a:r>
              <a:rPr lang="en-US" sz="2400" b="1" dirty="0" smtClean="0">
                <a:solidFill>
                  <a:schemeClr val="tx1"/>
                </a:solidFill>
                <a:latin typeface="Nyala" pitchFamily="2" charset="0"/>
              </a:rPr>
              <a:t>SAR</a:t>
            </a:r>
            <a:r>
              <a:rPr lang="en-US" sz="2400" dirty="0" smtClean="0">
                <a:solidFill>
                  <a:schemeClr val="tx1"/>
                </a:solidFill>
                <a:latin typeface="Nyala" pitchFamily="2" charset="0"/>
              </a:rPr>
              <a:t> − Used to shift bits of a byte/word towards the right and copy the old MSB into the new MSB.</a:t>
            </a:r>
          </a:p>
          <a:p>
            <a:r>
              <a:rPr lang="en-US" sz="2400" b="1" i="1" dirty="0" smtClean="0">
                <a:solidFill>
                  <a:schemeClr val="tx1"/>
                </a:solidFill>
                <a:latin typeface="Nyala" pitchFamily="2" charset="0"/>
              </a:rPr>
              <a:t>Instructions to perform rotate operations</a:t>
            </a:r>
          </a:p>
          <a:p>
            <a:pPr algn="l"/>
            <a:r>
              <a:rPr lang="en-US" sz="2400" b="1" dirty="0" smtClean="0">
                <a:solidFill>
                  <a:schemeClr val="tx1"/>
                </a:solidFill>
                <a:latin typeface="Nyala" pitchFamily="2" charset="0"/>
              </a:rPr>
              <a:t>ROL</a:t>
            </a:r>
            <a:r>
              <a:rPr lang="en-US" sz="2400" dirty="0" smtClean="0">
                <a:solidFill>
                  <a:schemeClr val="tx1"/>
                </a:solidFill>
                <a:latin typeface="Nyala" pitchFamily="2" charset="0"/>
              </a:rPr>
              <a:t> − Used to rotate bits of byte/word towards the left, i.e. MSB to LSB and to Carry Flag [CF].</a:t>
            </a:r>
          </a:p>
          <a:p>
            <a:pPr algn="l"/>
            <a:r>
              <a:rPr lang="en-US" sz="2400" b="1" dirty="0" smtClean="0">
                <a:solidFill>
                  <a:schemeClr val="tx1"/>
                </a:solidFill>
                <a:latin typeface="Nyala" pitchFamily="2" charset="0"/>
              </a:rPr>
              <a:t>ROR</a:t>
            </a:r>
            <a:r>
              <a:rPr lang="en-US" sz="2400" dirty="0" smtClean="0">
                <a:solidFill>
                  <a:schemeClr val="tx1"/>
                </a:solidFill>
                <a:latin typeface="Nyala" pitchFamily="2" charset="0"/>
              </a:rPr>
              <a:t> − Used to rotate bits of byte/word towards the right, i.e. LSB to MSB and to Carry Flag [CF].</a:t>
            </a:r>
          </a:p>
          <a:p>
            <a:pPr algn="l"/>
            <a:r>
              <a:rPr lang="en-US" sz="2400" b="1" dirty="0" smtClean="0">
                <a:solidFill>
                  <a:schemeClr val="tx1"/>
                </a:solidFill>
                <a:latin typeface="Nyala" pitchFamily="2" charset="0"/>
              </a:rPr>
              <a:t>RCR</a:t>
            </a:r>
            <a:r>
              <a:rPr lang="en-US" sz="2400" dirty="0" smtClean="0">
                <a:solidFill>
                  <a:schemeClr val="tx1"/>
                </a:solidFill>
                <a:latin typeface="Nyala" pitchFamily="2" charset="0"/>
              </a:rPr>
              <a:t> − Used to rotate bits of byte/word towards the right, i.e. LSB to CF and CF to MSB.</a:t>
            </a:r>
          </a:p>
          <a:p>
            <a:pPr algn="l"/>
            <a:r>
              <a:rPr lang="en-US" sz="2400" b="1" dirty="0" smtClean="0">
                <a:solidFill>
                  <a:schemeClr val="tx1"/>
                </a:solidFill>
                <a:latin typeface="Nyala" pitchFamily="2" charset="0"/>
              </a:rPr>
              <a:t>RCL</a:t>
            </a:r>
            <a:r>
              <a:rPr lang="en-US" sz="2400" dirty="0" smtClean="0">
                <a:solidFill>
                  <a:schemeClr val="tx1"/>
                </a:solidFill>
                <a:latin typeface="Nyala" pitchFamily="2" charset="0"/>
              </a:rPr>
              <a:t> − Used to rotate bits of byte/word towards the left, i.e. MSB to CF and CF to LSB.</a:t>
            </a:r>
            <a:endParaRPr lang="en-US" sz="2400" dirty="0">
              <a:solidFill>
                <a:schemeClr val="tx1"/>
              </a:solidFill>
              <a:latin typeface="Nyala" pitchFamily="2"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r>
              <a:rPr lang="en-US" sz="2200" b="1" i="1" dirty="0" smtClean="0">
                <a:solidFill>
                  <a:schemeClr val="tx1"/>
                </a:solidFill>
                <a:latin typeface="Nyala" pitchFamily="2" charset="0"/>
              </a:rPr>
              <a:t>String Instructions</a:t>
            </a:r>
          </a:p>
          <a:p>
            <a:pPr algn="l"/>
            <a:r>
              <a:rPr lang="en-US" sz="2200" dirty="0" smtClean="0">
                <a:solidFill>
                  <a:schemeClr val="tx1"/>
                </a:solidFill>
                <a:latin typeface="Nyala" pitchFamily="2" charset="0"/>
              </a:rPr>
              <a:t>String is a group of bytes/words and their memory is always allocated in a sequential order.</a:t>
            </a:r>
          </a:p>
          <a:p>
            <a:pPr algn="l"/>
            <a:r>
              <a:rPr lang="en-US" sz="2200" dirty="0" smtClean="0">
                <a:solidFill>
                  <a:schemeClr val="tx1"/>
                </a:solidFill>
                <a:latin typeface="Nyala" pitchFamily="2" charset="0"/>
              </a:rPr>
              <a:t>Following is the list of instructions under this group −</a:t>
            </a:r>
          </a:p>
          <a:p>
            <a:pPr algn="l"/>
            <a:r>
              <a:rPr lang="en-US" sz="2200" b="1" dirty="0" smtClean="0">
                <a:solidFill>
                  <a:schemeClr val="tx1"/>
                </a:solidFill>
                <a:latin typeface="Nyala" pitchFamily="2" charset="0"/>
              </a:rPr>
              <a:t>REP</a:t>
            </a:r>
            <a:r>
              <a:rPr lang="en-US" sz="2200" dirty="0" smtClean="0">
                <a:solidFill>
                  <a:schemeClr val="tx1"/>
                </a:solidFill>
                <a:latin typeface="Nyala" pitchFamily="2" charset="0"/>
              </a:rPr>
              <a:t> − Used to repeat the given instruction till CX ≠ 0.</a:t>
            </a:r>
          </a:p>
          <a:p>
            <a:pPr algn="l"/>
            <a:r>
              <a:rPr lang="en-US" sz="2200" b="1" dirty="0" smtClean="0">
                <a:solidFill>
                  <a:schemeClr val="tx1"/>
                </a:solidFill>
                <a:latin typeface="Nyala" pitchFamily="2" charset="0"/>
              </a:rPr>
              <a:t>REPE/REPZ</a:t>
            </a:r>
            <a:r>
              <a:rPr lang="en-US" sz="2200" dirty="0" smtClean="0">
                <a:solidFill>
                  <a:schemeClr val="tx1"/>
                </a:solidFill>
                <a:latin typeface="Nyala" pitchFamily="2" charset="0"/>
              </a:rPr>
              <a:t> − Used to repeat the given instruction until CX = 0 or zero flag ZF = 1.</a:t>
            </a:r>
          </a:p>
          <a:p>
            <a:pPr algn="l"/>
            <a:r>
              <a:rPr lang="en-US" sz="2200" b="1" dirty="0" smtClean="0">
                <a:solidFill>
                  <a:schemeClr val="tx1"/>
                </a:solidFill>
                <a:latin typeface="Nyala" pitchFamily="2" charset="0"/>
              </a:rPr>
              <a:t>REPNE/REPNZ</a:t>
            </a:r>
            <a:r>
              <a:rPr lang="en-US" sz="2200" dirty="0" smtClean="0">
                <a:solidFill>
                  <a:schemeClr val="tx1"/>
                </a:solidFill>
                <a:latin typeface="Nyala" pitchFamily="2" charset="0"/>
              </a:rPr>
              <a:t> − Used to repeat the given instruction until CX = 0 or zero flag ZF = 1.</a:t>
            </a:r>
          </a:p>
          <a:p>
            <a:pPr algn="l"/>
            <a:r>
              <a:rPr lang="en-US" sz="2200" b="1" dirty="0" smtClean="0">
                <a:solidFill>
                  <a:schemeClr val="tx1"/>
                </a:solidFill>
                <a:latin typeface="Nyala" pitchFamily="2" charset="0"/>
              </a:rPr>
              <a:t>MOVS/MOVSB/MOVSW</a:t>
            </a:r>
            <a:r>
              <a:rPr lang="en-US" sz="2200" dirty="0" smtClean="0">
                <a:solidFill>
                  <a:schemeClr val="tx1"/>
                </a:solidFill>
                <a:latin typeface="Nyala" pitchFamily="2" charset="0"/>
              </a:rPr>
              <a:t> − Used to move the byte/word from one string to another.</a:t>
            </a:r>
          </a:p>
          <a:p>
            <a:pPr algn="l"/>
            <a:r>
              <a:rPr lang="en-US" sz="2200" b="1" dirty="0" smtClean="0">
                <a:solidFill>
                  <a:schemeClr val="tx1"/>
                </a:solidFill>
                <a:latin typeface="Nyala" pitchFamily="2" charset="0"/>
              </a:rPr>
              <a:t>COMS/COMPSB/COMPSW</a:t>
            </a:r>
            <a:r>
              <a:rPr lang="en-US" sz="2200" dirty="0" smtClean="0">
                <a:solidFill>
                  <a:schemeClr val="tx1"/>
                </a:solidFill>
                <a:latin typeface="Nyala" pitchFamily="2" charset="0"/>
              </a:rPr>
              <a:t> − Used to compare two string bytes/words.</a:t>
            </a:r>
          </a:p>
          <a:p>
            <a:pPr algn="l"/>
            <a:r>
              <a:rPr lang="en-US" sz="2200" b="1" dirty="0" smtClean="0">
                <a:solidFill>
                  <a:schemeClr val="tx1"/>
                </a:solidFill>
                <a:latin typeface="Nyala" pitchFamily="2" charset="0"/>
              </a:rPr>
              <a:t>INS/INSB/INSW</a:t>
            </a:r>
            <a:r>
              <a:rPr lang="en-US" sz="2200" dirty="0" smtClean="0">
                <a:solidFill>
                  <a:schemeClr val="tx1"/>
                </a:solidFill>
                <a:latin typeface="Nyala" pitchFamily="2" charset="0"/>
              </a:rPr>
              <a:t> − Used as an input string/byte/word from the I/O port to the provided memory location.</a:t>
            </a:r>
          </a:p>
          <a:p>
            <a:pPr algn="l"/>
            <a:r>
              <a:rPr lang="en-US" sz="2200" b="1" dirty="0" smtClean="0">
                <a:solidFill>
                  <a:schemeClr val="tx1"/>
                </a:solidFill>
                <a:latin typeface="Nyala" pitchFamily="2" charset="0"/>
              </a:rPr>
              <a:t>OUTS/OUTSB/OUTSW</a:t>
            </a:r>
            <a:r>
              <a:rPr lang="en-US" sz="2200" dirty="0" smtClean="0">
                <a:solidFill>
                  <a:schemeClr val="tx1"/>
                </a:solidFill>
                <a:latin typeface="Nyala" pitchFamily="2" charset="0"/>
              </a:rPr>
              <a:t> − Used as an output string/byte/word from the provided memory location to the I/O port.</a:t>
            </a:r>
          </a:p>
          <a:p>
            <a:pPr algn="l"/>
            <a:r>
              <a:rPr lang="en-US" sz="2200" b="1" dirty="0" smtClean="0">
                <a:solidFill>
                  <a:schemeClr val="tx1"/>
                </a:solidFill>
                <a:latin typeface="Nyala" pitchFamily="2" charset="0"/>
              </a:rPr>
              <a:t>SCAS/SCASB/SCASW</a:t>
            </a:r>
            <a:r>
              <a:rPr lang="en-US" sz="2200" dirty="0" smtClean="0">
                <a:solidFill>
                  <a:schemeClr val="tx1"/>
                </a:solidFill>
                <a:latin typeface="Nyala" pitchFamily="2" charset="0"/>
              </a:rPr>
              <a:t> − Used to scan a string and compare its byte with a byte in AL or string word with a word in AX.</a:t>
            </a:r>
            <a:endParaRPr lang="en-US" sz="2200" dirty="0">
              <a:solidFill>
                <a:schemeClr val="tx1"/>
              </a:solidFill>
              <a:latin typeface="Nyala" pitchFamily="2"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200" b="1" dirty="0" smtClean="0">
                <a:solidFill>
                  <a:schemeClr val="tx1"/>
                </a:solidFill>
                <a:latin typeface="Nyala" pitchFamily="2" charset="0"/>
              </a:rPr>
              <a:t>LODS/LODSB/LODSW</a:t>
            </a:r>
            <a:r>
              <a:rPr lang="en-US" sz="2200" dirty="0" smtClean="0">
                <a:solidFill>
                  <a:schemeClr val="tx1"/>
                </a:solidFill>
                <a:latin typeface="Nyala" pitchFamily="2" charset="0"/>
              </a:rPr>
              <a:t> − Used to store the string byte into AL or string word into AX.</a:t>
            </a:r>
          </a:p>
          <a:p>
            <a:pPr algn="l"/>
            <a:r>
              <a:rPr lang="en-US" sz="2200" dirty="0" smtClean="0">
                <a:solidFill>
                  <a:schemeClr val="tx1"/>
                </a:solidFill>
                <a:latin typeface="Nyala" pitchFamily="2" charset="0"/>
              </a:rPr>
              <a:t>Program Execution Transfer Instructions (Branch and Loop Instructions)</a:t>
            </a:r>
          </a:p>
          <a:p>
            <a:pPr algn="l"/>
            <a:r>
              <a:rPr lang="en-US" sz="2200" dirty="0" smtClean="0">
                <a:solidFill>
                  <a:schemeClr val="tx1"/>
                </a:solidFill>
                <a:latin typeface="Nyala" pitchFamily="2" charset="0"/>
              </a:rPr>
              <a:t>These instructions are used to transfer/branch the instructions during an execution. It includes the following instructions −</a:t>
            </a:r>
          </a:p>
          <a:p>
            <a:pPr algn="l"/>
            <a:r>
              <a:rPr lang="en-US" sz="2200" dirty="0" smtClean="0">
                <a:solidFill>
                  <a:schemeClr val="tx1"/>
                </a:solidFill>
                <a:latin typeface="Nyala" pitchFamily="2" charset="0"/>
              </a:rPr>
              <a:t>Instructions to transfer the instruction during an execution without any condition −</a:t>
            </a:r>
          </a:p>
          <a:p>
            <a:pPr algn="l"/>
            <a:r>
              <a:rPr lang="en-US" sz="2200" b="1" dirty="0" smtClean="0">
                <a:solidFill>
                  <a:schemeClr val="tx1"/>
                </a:solidFill>
                <a:latin typeface="Nyala" pitchFamily="2" charset="0"/>
              </a:rPr>
              <a:t>CALL</a:t>
            </a:r>
            <a:r>
              <a:rPr lang="en-US" sz="2200" dirty="0" smtClean="0">
                <a:solidFill>
                  <a:schemeClr val="tx1"/>
                </a:solidFill>
                <a:latin typeface="Nyala" pitchFamily="2" charset="0"/>
              </a:rPr>
              <a:t> − Used to call a procedure and save their return address to the stack.</a:t>
            </a:r>
          </a:p>
          <a:p>
            <a:pPr algn="l"/>
            <a:r>
              <a:rPr lang="en-US" sz="2200" b="1" dirty="0" smtClean="0">
                <a:solidFill>
                  <a:schemeClr val="tx1"/>
                </a:solidFill>
                <a:latin typeface="Nyala" pitchFamily="2" charset="0"/>
              </a:rPr>
              <a:t>RET</a:t>
            </a:r>
            <a:r>
              <a:rPr lang="en-US" sz="2200" dirty="0" smtClean="0">
                <a:solidFill>
                  <a:schemeClr val="tx1"/>
                </a:solidFill>
                <a:latin typeface="Nyala" pitchFamily="2" charset="0"/>
              </a:rPr>
              <a:t> − Used to return from the procedure to the main program.</a:t>
            </a:r>
          </a:p>
          <a:p>
            <a:pPr algn="l"/>
            <a:r>
              <a:rPr lang="en-US" sz="2200" b="1" dirty="0" smtClean="0">
                <a:solidFill>
                  <a:schemeClr val="tx1"/>
                </a:solidFill>
                <a:latin typeface="Nyala" pitchFamily="2" charset="0"/>
              </a:rPr>
              <a:t>JMP</a:t>
            </a:r>
            <a:r>
              <a:rPr lang="en-US" sz="2200" dirty="0" smtClean="0">
                <a:solidFill>
                  <a:schemeClr val="tx1"/>
                </a:solidFill>
                <a:latin typeface="Nyala" pitchFamily="2" charset="0"/>
              </a:rPr>
              <a:t> − Used to jump to the provided address to proceed to the next instruction.</a:t>
            </a:r>
          </a:p>
          <a:p>
            <a:pPr algn="l"/>
            <a:r>
              <a:rPr lang="en-US" sz="2200" dirty="0" smtClean="0">
                <a:solidFill>
                  <a:schemeClr val="tx1"/>
                </a:solidFill>
                <a:latin typeface="Nyala" pitchFamily="2" charset="0"/>
              </a:rPr>
              <a:t>Instructions to transfer the instruction during an execution with some conditions −</a:t>
            </a:r>
          </a:p>
          <a:p>
            <a:pPr algn="l"/>
            <a:r>
              <a:rPr lang="en-US" sz="2200" b="1" dirty="0" smtClean="0">
                <a:solidFill>
                  <a:schemeClr val="tx1"/>
                </a:solidFill>
                <a:latin typeface="Nyala" pitchFamily="2" charset="0"/>
              </a:rPr>
              <a:t>JA/JNBE</a:t>
            </a:r>
            <a:r>
              <a:rPr lang="en-US" sz="2200" dirty="0" smtClean="0">
                <a:solidFill>
                  <a:schemeClr val="tx1"/>
                </a:solidFill>
                <a:latin typeface="Nyala" pitchFamily="2" charset="0"/>
              </a:rPr>
              <a:t> − Used to jump if above/not below/equal instruction satisfies.</a:t>
            </a:r>
          </a:p>
          <a:p>
            <a:pPr algn="l"/>
            <a:r>
              <a:rPr lang="en-US" sz="2200" b="1" dirty="0" smtClean="0">
                <a:solidFill>
                  <a:schemeClr val="tx1"/>
                </a:solidFill>
                <a:latin typeface="Nyala" pitchFamily="2" charset="0"/>
              </a:rPr>
              <a:t>JAE/JNB</a:t>
            </a:r>
            <a:r>
              <a:rPr lang="en-US" sz="2200" dirty="0" smtClean="0">
                <a:solidFill>
                  <a:schemeClr val="tx1"/>
                </a:solidFill>
                <a:latin typeface="Nyala" pitchFamily="2" charset="0"/>
              </a:rPr>
              <a:t> − Used to jump if above/not below instruction satisfies.</a:t>
            </a:r>
          </a:p>
          <a:p>
            <a:pPr algn="l"/>
            <a:r>
              <a:rPr lang="en-US" sz="2200" b="1" dirty="0" smtClean="0">
                <a:solidFill>
                  <a:schemeClr val="tx1"/>
                </a:solidFill>
                <a:latin typeface="Nyala" pitchFamily="2" charset="0"/>
              </a:rPr>
              <a:t>JBE/JNA</a:t>
            </a:r>
            <a:r>
              <a:rPr lang="en-US" sz="2200" dirty="0" smtClean="0">
                <a:solidFill>
                  <a:schemeClr val="tx1"/>
                </a:solidFill>
                <a:latin typeface="Nyala" pitchFamily="2" charset="0"/>
              </a:rPr>
              <a:t> − Used to jump if below/equal/ not above instruction satisfies.</a:t>
            </a:r>
          </a:p>
          <a:p>
            <a:pPr algn="l"/>
            <a:r>
              <a:rPr lang="en-US" sz="2200" b="1" dirty="0" smtClean="0">
                <a:solidFill>
                  <a:schemeClr val="tx1"/>
                </a:solidFill>
                <a:latin typeface="Nyala" pitchFamily="2" charset="0"/>
              </a:rPr>
              <a:t>JC</a:t>
            </a:r>
            <a:r>
              <a:rPr lang="en-US" sz="2200" dirty="0" smtClean="0">
                <a:solidFill>
                  <a:schemeClr val="tx1"/>
                </a:solidFill>
                <a:latin typeface="Nyala" pitchFamily="2" charset="0"/>
              </a:rPr>
              <a:t> − Used to jump if carry flag CF = 1</a:t>
            </a:r>
          </a:p>
          <a:p>
            <a:pPr algn="l"/>
            <a:endParaRPr lang="en-US" sz="2200" dirty="0">
              <a:solidFill>
                <a:schemeClr val="tx1"/>
              </a:solidFill>
              <a:latin typeface="Nyala" pitchFamily="2"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200" b="1" dirty="0" smtClean="0">
                <a:solidFill>
                  <a:schemeClr val="tx1"/>
                </a:solidFill>
                <a:latin typeface="Nyala" pitchFamily="2" charset="0"/>
              </a:rPr>
              <a:t>JE/JZ</a:t>
            </a:r>
            <a:r>
              <a:rPr lang="en-US" sz="2200" dirty="0" smtClean="0">
                <a:solidFill>
                  <a:schemeClr val="tx1"/>
                </a:solidFill>
                <a:latin typeface="Nyala" pitchFamily="2" charset="0"/>
              </a:rPr>
              <a:t> − Used to jump if equal/zero flag ZF = 1</a:t>
            </a:r>
          </a:p>
          <a:p>
            <a:pPr algn="l"/>
            <a:r>
              <a:rPr lang="en-US" sz="2200" b="1" dirty="0" smtClean="0">
                <a:solidFill>
                  <a:schemeClr val="tx1"/>
                </a:solidFill>
                <a:latin typeface="Nyala" pitchFamily="2" charset="0"/>
              </a:rPr>
              <a:t>JG/JNLE</a:t>
            </a:r>
            <a:r>
              <a:rPr lang="en-US" sz="2200" dirty="0" smtClean="0">
                <a:solidFill>
                  <a:schemeClr val="tx1"/>
                </a:solidFill>
                <a:latin typeface="Nyala" pitchFamily="2" charset="0"/>
              </a:rPr>
              <a:t> − Used to jump if greater/not less than/equal instruction satisfies.</a:t>
            </a:r>
          </a:p>
          <a:p>
            <a:pPr algn="l"/>
            <a:r>
              <a:rPr lang="en-US" sz="2200" b="1" dirty="0" smtClean="0">
                <a:solidFill>
                  <a:schemeClr val="tx1"/>
                </a:solidFill>
                <a:latin typeface="Nyala" pitchFamily="2" charset="0"/>
              </a:rPr>
              <a:t>JGE/JNL</a:t>
            </a:r>
            <a:r>
              <a:rPr lang="en-US" sz="2200" dirty="0" smtClean="0">
                <a:solidFill>
                  <a:schemeClr val="tx1"/>
                </a:solidFill>
                <a:latin typeface="Nyala" pitchFamily="2" charset="0"/>
              </a:rPr>
              <a:t> − Used to jump if greater than/equal/not less than instruction satisfies.</a:t>
            </a:r>
          </a:p>
          <a:p>
            <a:pPr algn="l"/>
            <a:r>
              <a:rPr lang="en-US" sz="2200" b="1" dirty="0" smtClean="0">
                <a:solidFill>
                  <a:schemeClr val="tx1"/>
                </a:solidFill>
                <a:latin typeface="Nyala" pitchFamily="2" charset="0"/>
              </a:rPr>
              <a:t>JL/JNGE</a:t>
            </a:r>
            <a:r>
              <a:rPr lang="en-US" sz="2200" dirty="0" smtClean="0">
                <a:solidFill>
                  <a:schemeClr val="tx1"/>
                </a:solidFill>
                <a:latin typeface="Nyala" pitchFamily="2" charset="0"/>
              </a:rPr>
              <a:t> − Used to jump if less than/not greater than/equal instruction satisfies.</a:t>
            </a:r>
          </a:p>
          <a:p>
            <a:pPr algn="l"/>
            <a:r>
              <a:rPr lang="en-US" sz="2200" b="1" dirty="0" smtClean="0">
                <a:solidFill>
                  <a:schemeClr val="tx1"/>
                </a:solidFill>
                <a:latin typeface="Nyala" pitchFamily="2" charset="0"/>
              </a:rPr>
              <a:t>JLE/JNG</a:t>
            </a:r>
            <a:r>
              <a:rPr lang="en-US" sz="2200" dirty="0" smtClean="0">
                <a:solidFill>
                  <a:schemeClr val="tx1"/>
                </a:solidFill>
                <a:latin typeface="Nyala" pitchFamily="2" charset="0"/>
              </a:rPr>
              <a:t> − Used to jump if less than/equal/if not greater than instruction satisfies.</a:t>
            </a:r>
          </a:p>
          <a:p>
            <a:pPr algn="l"/>
            <a:r>
              <a:rPr lang="en-US" sz="2200" b="1" dirty="0" smtClean="0">
                <a:solidFill>
                  <a:schemeClr val="tx1"/>
                </a:solidFill>
                <a:latin typeface="Nyala" pitchFamily="2" charset="0"/>
              </a:rPr>
              <a:t>JNC</a:t>
            </a:r>
            <a:r>
              <a:rPr lang="en-US" sz="2200" dirty="0" smtClean="0">
                <a:solidFill>
                  <a:schemeClr val="tx1"/>
                </a:solidFill>
                <a:latin typeface="Nyala" pitchFamily="2" charset="0"/>
              </a:rPr>
              <a:t> − Used to jump if no carry flag (CF = 0)</a:t>
            </a:r>
          </a:p>
          <a:p>
            <a:pPr algn="l"/>
            <a:r>
              <a:rPr lang="en-US" sz="2200" b="1" dirty="0" smtClean="0">
                <a:solidFill>
                  <a:schemeClr val="tx1"/>
                </a:solidFill>
                <a:latin typeface="Nyala" pitchFamily="2" charset="0"/>
              </a:rPr>
              <a:t>JNE/JNZ</a:t>
            </a:r>
            <a:r>
              <a:rPr lang="en-US" sz="2200" dirty="0" smtClean="0">
                <a:solidFill>
                  <a:schemeClr val="tx1"/>
                </a:solidFill>
                <a:latin typeface="Nyala" pitchFamily="2" charset="0"/>
              </a:rPr>
              <a:t> − Used to jump if not equal/zero flag ZF = 0</a:t>
            </a:r>
          </a:p>
          <a:p>
            <a:pPr algn="l"/>
            <a:r>
              <a:rPr lang="en-US" sz="2200" b="1" dirty="0" smtClean="0">
                <a:solidFill>
                  <a:schemeClr val="tx1"/>
                </a:solidFill>
                <a:latin typeface="Nyala" pitchFamily="2" charset="0"/>
              </a:rPr>
              <a:t>JNO</a:t>
            </a:r>
            <a:r>
              <a:rPr lang="en-US" sz="2200" dirty="0" smtClean="0">
                <a:solidFill>
                  <a:schemeClr val="tx1"/>
                </a:solidFill>
                <a:latin typeface="Nyala" pitchFamily="2" charset="0"/>
              </a:rPr>
              <a:t> − Used to jump if no overflow flag OF = 0</a:t>
            </a:r>
          </a:p>
          <a:p>
            <a:pPr algn="l"/>
            <a:r>
              <a:rPr lang="en-US" sz="2200" b="1" dirty="0" smtClean="0">
                <a:solidFill>
                  <a:schemeClr val="tx1"/>
                </a:solidFill>
                <a:latin typeface="Nyala" pitchFamily="2" charset="0"/>
              </a:rPr>
              <a:t>JNP/JPO</a:t>
            </a:r>
            <a:r>
              <a:rPr lang="en-US" sz="2200" dirty="0" smtClean="0">
                <a:solidFill>
                  <a:schemeClr val="tx1"/>
                </a:solidFill>
                <a:latin typeface="Nyala" pitchFamily="2" charset="0"/>
              </a:rPr>
              <a:t> − Used to jump if not parity/parity odd PF = 0</a:t>
            </a:r>
          </a:p>
          <a:p>
            <a:pPr algn="l"/>
            <a:r>
              <a:rPr lang="en-US" sz="2200" b="1" dirty="0" smtClean="0">
                <a:solidFill>
                  <a:schemeClr val="tx1"/>
                </a:solidFill>
                <a:latin typeface="Nyala" pitchFamily="2" charset="0"/>
              </a:rPr>
              <a:t>JNS</a:t>
            </a:r>
            <a:r>
              <a:rPr lang="en-US" sz="2200" dirty="0" smtClean="0">
                <a:solidFill>
                  <a:schemeClr val="tx1"/>
                </a:solidFill>
                <a:latin typeface="Nyala" pitchFamily="2" charset="0"/>
              </a:rPr>
              <a:t> − Used to jump if not sign SF = 0</a:t>
            </a:r>
          </a:p>
          <a:p>
            <a:pPr algn="l"/>
            <a:r>
              <a:rPr lang="en-US" sz="2200" b="1" dirty="0" smtClean="0">
                <a:solidFill>
                  <a:schemeClr val="tx1"/>
                </a:solidFill>
                <a:latin typeface="Nyala" pitchFamily="2" charset="0"/>
              </a:rPr>
              <a:t>JO</a:t>
            </a:r>
            <a:r>
              <a:rPr lang="en-US" sz="2200" dirty="0" smtClean="0">
                <a:solidFill>
                  <a:schemeClr val="tx1"/>
                </a:solidFill>
                <a:latin typeface="Nyala" pitchFamily="2" charset="0"/>
              </a:rPr>
              <a:t> − Used to jump if overflow flag OF = 1</a:t>
            </a:r>
          </a:p>
          <a:p>
            <a:pPr algn="l"/>
            <a:r>
              <a:rPr lang="en-US" sz="2200" b="1" dirty="0" smtClean="0">
                <a:solidFill>
                  <a:schemeClr val="tx1"/>
                </a:solidFill>
                <a:latin typeface="Nyala" pitchFamily="2" charset="0"/>
              </a:rPr>
              <a:t>JP/JPE</a:t>
            </a:r>
            <a:r>
              <a:rPr lang="en-US" sz="2200" dirty="0" smtClean="0">
                <a:solidFill>
                  <a:schemeClr val="tx1"/>
                </a:solidFill>
                <a:latin typeface="Nyala" pitchFamily="2" charset="0"/>
              </a:rPr>
              <a:t> − Used to jump if parity/parity even PF = 1</a:t>
            </a:r>
          </a:p>
          <a:p>
            <a:pPr algn="l"/>
            <a:r>
              <a:rPr lang="en-US" sz="2200" b="1" dirty="0" smtClean="0">
                <a:solidFill>
                  <a:schemeClr val="tx1"/>
                </a:solidFill>
                <a:latin typeface="Nyala" pitchFamily="2" charset="0"/>
              </a:rPr>
              <a:t>JS</a:t>
            </a:r>
            <a:r>
              <a:rPr lang="en-US" sz="2200" dirty="0" smtClean="0">
                <a:solidFill>
                  <a:schemeClr val="tx1"/>
                </a:solidFill>
                <a:latin typeface="Nyala" pitchFamily="2" charset="0"/>
              </a:rPr>
              <a:t> − Used to jump if sign flag SF = 1</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096000"/>
          </a:xfrm>
        </p:spPr>
        <p:txBody>
          <a:bodyPr>
            <a:normAutofit/>
          </a:bodyPr>
          <a:lstStyle/>
          <a:p>
            <a:pPr algn="l">
              <a:buFont typeface="Wingdings" pitchFamily="2" charset="2"/>
              <a:buChar char="ü"/>
            </a:pPr>
            <a:r>
              <a:rPr lang="en-US" sz="2400" dirty="0" smtClean="0">
                <a:solidFill>
                  <a:schemeClr val="tx1"/>
                </a:solidFill>
                <a:latin typeface="Nyala" pitchFamily="2" charset="0"/>
              </a:rPr>
              <a:t>Nowadays, the microprocessor is being used in a wide range of products called microprocessor-based products or systems.</a:t>
            </a:r>
          </a:p>
          <a:p>
            <a:pPr algn="l">
              <a:buFont typeface="Wingdings" pitchFamily="2" charset="2"/>
              <a:buChar char="ü"/>
            </a:pPr>
            <a:r>
              <a:rPr lang="en-US" sz="2400" dirty="0" smtClean="0">
                <a:solidFill>
                  <a:schemeClr val="tx1"/>
                </a:solidFill>
                <a:latin typeface="Nyala" pitchFamily="2" charset="0"/>
              </a:rPr>
              <a:t>The microprocessor can he embedded in a larger system, can be a stand alone unit controlling processes, or it can function as the CPU of a computer called a microcomputer. </a:t>
            </a:r>
          </a:p>
          <a:p>
            <a:pPr algn="l">
              <a:buFont typeface="Wingdings" pitchFamily="2" charset="2"/>
              <a:buChar char="ü"/>
            </a:pPr>
            <a:r>
              <a:rPr lang="en-US" sz="2400" dirty="0" smtClean="0">
                <a:solidFill>
                  <a:schemeClr val="tx1"/>
                </a:solidFill>
                <a:latin typeface="Nyala" pitchFamily="2" charset="0"/>
              </a:rPr>
              <a:t>The microprocessor communicates and operates in the binary numbers 0 and 1, called bits. </a:t>
            </a:r>
          </a:p>
          <a:p>
            <a:pPr algn="l">
              <a:buFont typeface="Wingdings" pitchFamily="2" charset="2"/>
              <a:buChar char="ü"/>
            </a:pPr>
            <a:r>
              <a:rPr lang="en-US" sz="2400" dirty="0" smtClean="0">
                <a:solidFill>
                  <a:schemeClr val="tx1"/>
                </a:solidFill>
                <a:latin typeface="Nyala" pitchFamily="2" charset="0"/>
              </a:rPr>
              <a:t>Each microprocessor has a fixed set of instructions in the form of binary patterns called a machine language.</a:t>
            </a:r>
          </a:p>
          <a:p>
            <a:pPr algn="l">
              <a:buFont typeface="Wingdings" pitchFamily="2" charset="2"/>
              <a:buChar char="ü"/>
            </a:pPr>
            <a:r>
              <a:rPr lang="en-US" sz="2400" dirty="0" smtClean="0">
                <a:solidFill>
                  <a:schemeClr val="tx1"/>
                </a:solidFill>
                <a:latin typeface="Nyala" pitchFamily="2" charset="0"/>
              </a:rPr>
              <a:t>It is difficult for humans to communicate in the language of 0 s and 1 s. </a:t>
            </a:r>
          </a:p>
          <a:p>
            <a:pPr algn="l">
              <a:buFont typeface="Wingdings" pitchFamily="2" charset="2"/>
              <a:buChar char="ü"/>
            </a:pPr>
            <a:r>
              <a:rPr lang="en-US" sz="2400" dirty="0" smtClean="0">
                <a:solidFill>
                  <a:schemeClr val="tx1"/>
                </a:solidFill>
                <a:latin typeface="Nyala" pitchFamily="2" charset="0"/>
              </a:rPr>
              <a:t>Therefore, the binary instructions are given abbreviated names, called </a:t>
            </a:r>
            <a:r>
              <a:rPr lang="en-US" sz="2400" dirty="0" err="1" smtClean="0">
                <a:solidFill>
                  <a:schemeClr val="tx1"/>
                </a:solidFill>
                <a:latin typeface="Nyala" pitchFamily="2" charset="0"/>
              </a:rPr>
              <a:t>mnenomics</a:t>
            </a:r>
            <a:r>
              <a:rPr lang="en-US" sz="2400" dirty="0" smtClean="0">
                <a:solidFill>
                  <a:schemeClr val="tx1"/>
                </a:solidFill>
                <a:latin typeface="Nyala" pitchFamily="2" charset="0"/>
              </a:rPr>
              <a:t>, which form the assembly language for a given microprocessor.</a:t>
            </a:r>
          </a:p>
          <a:p>
            <a:pPr algn="l"/>
            <a:endParaRPr lang="en-US" sz="2400" dirty="0" smtClean="0">
              <a:solidFill>
                <a:schemeClr val="tx1"/>
              </a:solidFill>
              <a:latin typeface="Nyala" pitchFamily="2"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r>
              <a:rPr lang="en-US" sz="2400" b="1" i="1" dirty="0" smtClean="0">
                <a:solidFill>
                  <a:schemeClr val="tx1"/>
                </a:solidFill>
                <a:latin typeface="Nyala" pitchFamily="2" charset="0"/>
              </a:rPr>
              <a:t>4. Processor Control Instructions</a:t>
            </a:r>
          </a:p>
          <a:p>
            <a:pPr algn="l"/>
            <a:r>
              <a:rPr lang="en-US" sz="2400" dirty="0" smtClean="0">
                <a:solidFill>
                  <a:schemeClr val="tx1"/>
                </a:solidFill>
                <a:latin typeface="Nyala" pitchFamily="2" charset="0"/>
              </a:rPr>
              <a:t>These instructions are used to control the processor action by setting/resetting the flag values.</a:t>
            </a:r>
          </a:p>
          <a:p>
            <a:pPr algn="l"/>
            <a:r>
              <a:rPr lang="en-US" sz="2400" dirty="0" smtClean="0">
                <a:solidFill>
                  <a:schemeClr val="tx1"/>
                </a:solidFill>
                <a:latin typeface="Nyala" pitchFamily="2" charset="0"/>
              </a:rPr>
              <a:t>Following are the instructions under this group −</a:t>
            </a:r>
          </a:p>
          <a:p>
            <a:pPr algn="l"/>
            <a:r>
              <a:rPr lang="en-US" sz="2400" b="1" dirty="0" smtClean="0">
                <a:solidFill>
                  <a:schemeClr val="tx1"/>
                </a:solidFill>
                <a:latin typeface="Nyala" pitchFamily="2" charset="0"/>
              </a:rPr>
              <a:t>STC</a:t>
            </a:r>
            <a:r>
              <a:rPr lang="en-US" sz="2400" dirty="0" smtClean="0">
                <a:solidFill>
                  <a:schemeClr val="tx1"/>
                </a:solidFill>
                <a:latin typeface="Nyala" pitchFamily="2" charset="0"/>
              </a:rPr>
              <a:t> − Used to set carry flag CF to 1</a:t>
            </a:r>
          </a:p>
          <a:p>
            <a:pPr algn="l"/>
            <a:r>
              <a:rPr lang="en-US" sz="2400" b="1" dirty="0" smtClean="0">
                <a:solidFill>
                  <a:schemeClr val="tx1"/>
                </a:solidFill>
                <a:latin typeface="Nyala" pitchFamily="2" charset="0"/>
              </a:rPr>
              <a:t>CLC</a:t>
            </a:r>
            <a:r>
              <a:rPr lang="en-US" sz="2400" dirty="0" smtClean="0">
                <a:solidFill>
                  <a:schemeClr val="tx1"/>
                </a:solidFill>
                <a:latin typeface="Nyala" pitchFamily="2" charset="0"/>
              </a:rPr>
              <a:t> − Used to clear/reset carry flag CF to 0</a:t>
            </a:r>
          </a:p>
          <a:p>
            <a:pPr algn="l"/>
            <a:r>
              <a:rPr lang="en-US" sz="2400" b="1" dirty="0" smtClean="0">
                <a:solidFill>
                  <a:schemeClr val="tx1"/>
                </a:solidFill>
                <a:latin typeface="Nyala" pitchFamily="2" charset="0"/>
              </a:rPr>
              <a:t>CMC</a:t>
            </a:r>
            <a:r>
              <a:rPr lang="en-US" sz="2400" dirty="0" smtClean="0">
                <a:solidFill>
                  <a:schemeClr val="tx1"/>
                </a:solidFill>
                <a:latin typeface="Nyala" pitchFamily="2" charset="0"/>
              </a:rPr>
              <a:t> − Used to put complement at the state of carry flag CF.</a:t>
            </a:r>
          </a:p>
          <a:p>
            <a:pPr algn="l"/>
            <a:r>
              <a:rPr lang="en-US" sz="2400" b="1" dirty="0" smtClean="0">
                <a:solidFill>
                  <a:schemeClr val="tx1"/>
                </a:solidFill>
                <a:latin typeface="Nyala" pitchFamily="2" charset="0"/>
              </a:rPr>
              <a:t>STD</a:t>
            </a:r>
            <a:r>
              <a:rPr lang="en-US" sz="2400" dirty="0" smtClean="0">
                <a:solidFill>
                  <a:schemeClr val="tx1"/>
                </a:solidFill>
                <a:latin typeface="Nyala" pitchFamily="2" charset="0"/>
              </a:rPr>
              <a:t> − Used to set the direction flag DF to 1</a:t>
            </a:r>
          </a:p>
          <a:p>
            <a:pPr algn="l"/>
            <a:r>
              <a:rPr lang="en-US" sz="2400" b="1" dirty="0" smtClean="0">
                <a:solidFill>
                  <a:schemeClr val="tx1"/>
                </a:solidFill>
                <a:latin typeface="Nyala" pitchFamily="2" charset="0"/>
              </a:rPr>
              <a:t>CLD</a:t>
            </a:r>
            <a:r>
              <a:rPr lang="en-US" sz="2400" dirty="0" smtClean="0">
                <a:solidFill>
                  <a:schemeClr val="tx1"/>
                </a:solidFill>
                <a:latin typeface="Nyala" pitchFamily="2" charset="0"/>
              </a:rPr>
              <a:t> − Used to clear/reset the direction flag DF to 0</a:t>
            </a:r>
          </a:p>
          <a:p>
            <a:pPr algn="l"/>
            <a:r>
              <a:rPr lang="en-US" sz="2400" b="1" dirty="0" smtClean="0">
                <a:solidFill>
                  <a:schemeClr val="tx1"/>
                </a:solidFill>
                <a:latin typeface="Nyala" pitchFamily="2" charset="0"/>
              </a:rPr>
              <a:t>STI</a:t>
            </a:r>
            <a:r>
              <a:rPr lang="en-US" sz="2400" dirty="0" smtClean="0">
                <a:solidFill>
                  <a:schemeClr val="tx1"/>
                </a:solidFill>
                <a:latin typeface="Nyala" pitchFamily="2" charset="0"/>
              </a:rPr>
              <a:t> − Used to set the interrupt enable flag to 1, i.e., enable INTR input.</a:t>
            </a:r>
          </a:p>
          <a:p>
            <a:pPr algn="l"/>
            <a:r>
              <a:rPr lang="en-US" sz="2400" b="1" dirty="0" smtClean="0">
                <a:solidFill>
                  <a:schemeClr val="tx1"/>
                </a:solidFill>
                <a:latin typeface="Nyala" pitchFamily="2" charset="0"/>
              </a:rPr>
              <a:t>CLI</a:t>
            </a:r>
            <a:r>
              <a:rPr lang="en-US" sz="2400" dirty="0" smtClean="0">
                <a:solidFill>
                  <a:schemeClr val="tx1"/>
                </a:solidFill>
                <a:latin typeface="Nyala" pitchFamily="2" charset="0"/>
              </a:rPr>
              <a:t> − Used to clear the interrupt enable flag to 0, i.e., disable INTR input.</a:t>
            </a:r>
          </a:p>
          <a:p>
            <a:r>
              <a:rPr lang="en-US" sz="2400" b="1" i="1" dirty="0" smtClean="0">
                <a:solidFill>
                  <a:schemeClr val="tx1"/>
                </a:solidFill>
                <a:latin typeface="Nyala" pitchFamily="2" charset="0"/>
              </a:rPr>
              <a:t>5. Iteration Control Instructions</a:t>
            </a:r>
          </a:p>
          <a:p>
            <a:pPr algn="l"/>
            <a:r>
              <a:rPr lang="en-US" sz="2400" dirty="0" smtClean="0">
                <a:solidFill>
                  <a:schemeClr val="tx1"/>
                </a:solidFill>
                <a:latin typeface="Nyala" pitchFamily="2" charset="0"/>
              </a:rPr>
              <a:t>These instructions are used to execute the given instructions for number of times. Following is the list of instructions under this group </a:t>
            </a:r>
          </a:p>
          <a:p>
            <a:pPr algn="l"/>
            <a:endParaRPr lang="en-US" sz="2400" dirty="0">
              <a:solidFill>
                <a:schemeClr val="tx1"/>
              </a:solidFill>
              <a:latin typeface="Nyala" pitchFamily="2"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b="1" dirty="0" smtClean="0">
                <a:solidFill>
                  <a:schemeClr val="tx1"/>
                </a:solidFill>
                <a:latin typeface="Nyala" pitchFamily="2" charset="0"/>
              </a:rPr>
              <a:t>LOOP</a:t>
            </a:r>
            <a:r>
              <a:rPr lang="en-US" sz="2400" dirty="0" smtClean="0">
                <a:solidFill>
                  <a:schemeClr val="tx1"/>
                </a:solidFill>
                <a:latin typeface="Nyala" pitchFamily="2" charset="0"/>
              </a:rPr>
              <a:t> − Used to loop a group of instructions until the condition satisfies, i.e., CX = 0</a:t>
            </a:r>
          </a:p>
          <a:p>
            <a:pPr algn="l"/>
            <a:r>
              <a:rPr lang="en-US" sz="2400" b="1" dirty="0" smtClean="0">
                <a:solidFill>
                  <a:schemeClr val="tx1"/>
                </a:solidFill>
                <a:latin typeface="Nyala" pitchFamily="2" charset="0"/>
              </a:rPr>
              <a:t>LOOPE/LOOPZ</a:t>
            </a:r>
            <a:r>
              <a:rPr lang="en-US" sz="2400" dirty="0" smtClean="0">
                <a:solidFill>
                  <a:schemeClr val="tx1"/>
                </a:solidFill>
                <a:latin typeface="Nyala" pitchFamily="2" charset="0"/>
              </a:rPr>
              <a:t> − Used to loop a group of instructions till it satisfies ZF = 1 &amp; CX = 0</a:t>
            </a:r>
          </a:p>
          <a:p>
            <a:pPr algn="l"/>
            <a:r>
              <a:rPr lang="en-US" sz="2400" b="1" dirty="0" smtClean="0">
                <a:solidFill>
                  <a:schemeClr val="tx1"/>
                </a:solidFill>
                <a:latin typeface="Nyala" pitchFamily="2" charset="0"/>
              </a:rPr>
              <a:t>LOOPNE/LOOPNZ</a:t>
            </a:r>
            <a:r>
              <a:rPr lang="en-US" sz="2400" dirty="0" smtClean="0">
                <a:solidFill>
                  <a:schemeClr val="tx1"/>
                </a:solidFill>
                <a:latin typeface="Nyala" pitchFamily="2" charset="0"/>
              </a:rPr>
              <a:t> − Used to loop a group of instructions till it satisfies ZF = 0 &amp; CX = 0</a:t>
            </a:r>
          </a:p>
          <a:p>
            <a:pPr algn="l"/>
            <a:r>
              <a:rPr lang="en-US" sz="2400" b="1" dirty="0" smtClean="0">
                <a:solidFill>
                  <a:schemeClr val="tx1"/>
                </a:solidFill>
                <a:latin typeface="Nyala" pitchFamily="2" charset="0"/>
              </a:rPr>
              <a:t>JCXZ</a:t>
            </a:r>
            <a:r>
              <a:rPr lang="en-US" sz="2400" dirty="0" smtClean="0">
                <a:solidFill>
                  <a:schemeClr val="tx1"/>
                </a:solidFill>
                <a:latin typeface="Nyala" pitchFamily="2" charset="0"/>
              </a:rPr>
              <a:t> − Used to jump to the provided address if CX = 0</a:t>
            </a:r>
          </a:p>
          <a:p>
            <a:r>
              <a:rPr lang="en-US" sz="2400" b="1" i="1" dirty="0" smtClean="0">
                <a:solidFill>
                  <a:schemeClr val="tx1"/>
                </a:solidFill>
                <a:latin typeface="Nyala" pitchFamily="2" charset="0"/>
              </a:rPr>
              <a:t>6. Interrupt Instructions</a:t>
            </a:r>
          </a:p>
          <a:p>
            <a:pPr algn="l"/>
            <a:r>
              <a:rPr lang="en-US" sz="2400" dirty="0" smtClean="0">
                <a:solidFill>
                  <a:schemeClr val="tx1"/>
                </a:solidFill>
                <a:latin typeface="Nyala" pitchFamily="2" charset="0"/>
              </a:rPr>
              <a:t>These instructions are used to call the interrupt during program execution.</a:t>
            </a:r>
          </a:p>
          <a:p>
            <a:pPr algn="l"/>
            <a:r>
              <a:rPr lang="en-US" sz="2400" b="1" dirty="0" smtClean="0">
                <a:solidFill>
                  <a:schemeClr val="tx1"/>
                </a:solidFill>
                <a:latin typeface="Nyala" pitchFamily="2" charset="0"/>
              </a:rPr>
              <a:t>INT</a:t>
            </a:r>
            <a:r>
              <a:rPr lang="en-US" sz="2400" dirty="0" smtClean="0">
                <a:solidFill>
                  <a:schemeClr val="tx1"/>
                </a:solidFill>
                <a:latin typeface="Nyala" pitchFamily="2" charset="0"/>
              </a:rPr>
              <a:t> − Used to interrupt the program during execution and calling service specified.</a:t>
            </a:r>
          </a:p>
          <a:p>
            <a:pPr algn="l"/>
            <a:r>
              <a:rPr lang="en-US" sz="2400" b="1" dirty="0" smtClean="0">
                <a:solidFill>
                  <a:schemeClr val="tx1"/>
                </a:solidFill>
                <a:latin typeface="Nyala" pitchFamily="2" charset="0"/>
              </a:rPr>
              <a:t>INTO</a:t>
            </a:r>
            <a:r>
              <a:rPr lang="en-US" sz="2400" dirty="0" smtClean="0">
                <a:solidFill>
                  <a:schemeClr val="tx1"/>
                </a:solidFill>
                <a:latin typeface="Nyala" pitchFamily="2" charset="0"/>
              </a:rPr>
              <a:t> − Used to interrupt the program during execution if OF = 1</a:t>
            </a:r>
          </a:p>
          <a:p>
            <a:pPr algn="l"/>
            <a:r>
              <a:rPr lang="en-US" sz="2400" b="1" dirty="0" smtClean="0">
                <a:solidFill>
                  <a:schemeClr val="tx1"/>
                </a:solidFill>
                <a:latin typeface="Nyala" pitchFamily="2" charset="0"/>
              </a:rPr>
              <a:t>IRET</a:t>
            </a:r>
            <a:r>
              <a:rPr lang="en-US" sz="2400" dirty="0" smtClean="0">
                <a:solidFill>
                  <a:schemeClr val="tx1"/>
                </a:solidFill>
                <a:latin typeface="Nyala" pitchFamily="2" charset="0"/>
              </a:rPr>
              <a:t> − Used to return from interrupt service to the main program</a:t>
            </a:r>
            <a:endParaRPr lang="en-US" sz="2400" dirty="0">
              <a:solidFill>
                <a:schemeClr val="tx1"/>
              </a:solidFill>
              <a:latin typeface="Nyala" pitchFamily="2"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b="1" dirty="0" smtClean="0">
                <a:solidFill>
                  <a:schemeClr val="tx1"/>
                </a:solidFill>
                <a:latin typeface="Nyala" pitchFamily="2" charset="0"/>
              </a:rPr>
              <a:t>Interrupt</a:t>
            </a:r>
            <a:r>
              <a:rPr lang="en-US" sz="2400" dirty="0" smtClean="0">
                <a:solidFill>
                  <a:schemeClr val="tx1"/>
                </a:solidFill>
                <a:latin typeface="Nyala" pitchFamily="2" charset="0"/>
              </a:rPr>
              <a:t> is the method of creating a temporary halt during program execution and allows peripheral devices to access the microprocessor. The microprocessor responds to that interrupt with an </a:t>
            </a:r>
            <a:r>
              <a:rPr lang="en-US" sz="2400" b="1" dirty="0" smtClean="0">
                <a:solidFill>
                  <a:schemeClr val="tx1"/>
                </a:solidFill>
                <a:latin typeface="Nyala" pitchFamily="2" charset="0"/>
              </a:rPr>
              <a:t>ISR</a:t>
            </a:r>
            <a:r>
              <a:rPr lang="en-US" sz="2400" dirty="0" smtClean="0">
                <a:solidFill>
                  <a:schemeClr val="tx1"/>
                </a:solidFill>
                <a:latin typeface="Nyala" pitchFamily="2" charset="0"/>
              </a:rPr>
              <a:t>(Interrupt Service Routine), which is a short program to instruct the microprocessor on how to handle the interrupt.</a:t>
            </a:r>
            <a:endParaRPr lang="en-US" sz="2400" dirty="0">
              <a:solidFill>
                <a:schemeClr val="tx1"/>
              </a:solidFill>
              <a:latin typeface="Nyala" pitchFamily="2" charset="0"/>
            </a:endParaRPr>
          </a:p>
        </p:txBody>
      </p:sp>
      <p:pic>
        <p:nvPicPr>
          <p:cNvPr id="8194" name="Picture 2" descr="Interrupts"/>
          <p:cNvPicPr>
            <a:picLocks noChangeAspect="1" noChangeArrowheads="1"/>
          </p:cNvPicPr>
          <p:nvPr/>
        </p:nvPicPr>
        <p:blipFill>
          <a:blip r:embed="rId2" cstate="print"/>
          <a:srcRect/>
          <a:stretch>
            <a:fillRect/>
          </a:stretch>
        </p:blipFill>
        <p:spPr bwMode="auto">
          <a:xfrm>
            <a:off x="838200" y="2209800"/>
            <a:ext cx="6324600" cy="3733800"/>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r>
              <a:rPr lang="en-US" sz="2400" b="1" i="1" dirty="0" smtClean="0">
                <a:solidFill>
                  <a:schemeClr val="tx1"/>
                </a:solidFill>
                <a:latin typeface="Nyala" pitchFamily="2" charset="0"/>
              </a:rPr>
              <a:t>Hardware Interrupts</a:t>
            </a:r>
          </a:p>
          <a:p>
            <a:pPr algn="l"/>
            <a:r>
              <a:rPr lang="en-US" sz="2400" dirty="0" smtClean="0">
                <a:solidFill>
                  <a:schemeClr val="tx1"/>
                </a:solidFill>
                <a:latin typeface="Nyala" pitchFamily="2" charset="0"/>
              </a:rPr>
              <a:t>Hardware interrupt is caused by any peripheral device by sending a signal through a specified pin to the microprocessor.</a:t>
            </a:r>
          </a:p>
          <a:p>
            <a:pPr algn="l"/>
            <a:r>
              <a:rPr lang="en-US" sz="2400" dirty="0" smtClean="0">
                <a:solidFill>
                  <a:schemeClr val="tx1"/>
                </a:solidFill>
                <a:latin typeface="Nyala" pitchFamily="2" charset="0"/>
              </a:rPr>
              <a:t>The 8086 has two hardware interrupt pins, i.e. NMI and INTR. NMI is a non-</a:t>
            </a:r>
            <a:r>
              <a:rPr lang="en-US" sz="2400" dirty="0" err="1" smtClean="0">
                <a:solidFill>
                  <a:schemeClr val="tx1"/>
                </a:solidFill>
                <a:latin typeface="Nyala" pitchFamily="2" charset="0"/>
              </a:rPr>
              <a:t>maskable</a:t>
            </a:r>
            <a:r>
              <a:rPr lang="en-US" sz="2400" dirty="0" smtClean="0">
                <a:solidFill>
                  <a:schemeClr val="tx1"/>
                </a:solidFill>
                <a:latin typeface="Nyala" pitchFamily="2" charset="0"/>
              </a:rPr>
              <a:t> interrupt and INTR is a </a:t>
            </a:r>
            <a:r>
              <a:rPr lang="en-US" sz="2400" dirty="0" err="1" smtClean="0">
                <a:solidFill>
                  <a:schemeClr val="tx1"/>
                </a:solidFill>
                <a:latin typeface="Nyala" pitchFamily="2" charset="0"/>
              </a:rPr>
              <a:t>maskable</a:t>
            </a:r>
            <a:r>
              <a:rPr lang="en-US" sz="2400" dirty="0" smtClean="0">
                <a:solidFill>
                  <a:schemeClr val="tx1"/>
                </a:solidFill>
                <a:latin typeface="Nyala" pitchFamily="2" charset="0"/>
              </a:rPr>
              <a:t> interrupt having lower priority. One more interrupt pin associated is INTA called interrupt acknowledge.</a:t>
            </a:r>
          </a:p>
          <a:p>
            <a:r>
              <a:rPr lang="en-US" sz="2400" b="1" i="1" dirty="0" smtClean="0">
                <a:solidFill>
                  <a:schemeClr val="tx1"/>
                </a:solidFill>
                <a:latin typeface="Nyala" pitchFamily="2" charset="0"/>
              </a:rPr>
              <a:t>NMI</a:t>
            </a:r>
          </a:p>
          <a:p>
            <a:pPr algn="l"/>
            <a:r>
              <a:rPr lang="en-US" sz="2400" dirty="0" smtClean="0">
                <a:solidFill>
                  <a:schemeClr val="tx1"/>
                </a:solidFill>
                <a:latin typeface="Nyala" pitchFamily="2" charset="0"/>
              </a:rPr>
              <a:t>It is a single non-</a:t>
            </a:r>
            <a:r>
              <a:rPr lang="en-US" sz="2400" dirty="0" err="1" smtClean="0">
                <a:solidFill>
                  <a:schemeClr val="tx1"/>
                </a:solidFill>
                <a:latin typeface="Nyala" pitchFamily="2" charset="0"/>
              </a:rPr>
              <a:t>maskable</a:t>
            </a:r>
            <a:r>
              <a:rPr lang="en-US" sz="2400" dirty="0" smtClean="0">
                <a:solidFill>
                  <a:schemeClr val="tx1"/>
                </a:solidFill>
                <a:latin typeface="Nyala" pitchFamily="2" charset="0"/>
              </a:rPr>
              <a:t> interrupt pin (NMI) having higher priority than the </a:t>
            </a:r>
            <a:r>
              <a:rPr lang="en-US" sz="2400" dirty="0" err="1" smtClean="0">
                <a:solidFill>
                  <a:schemeClr val="tx1"/>
                </a:solidFill>
                <a:latin typeface="Nyala" pitchFamily="2" charset="0"/>
              </a:rPr>
              <a:t>maskable</a:t>
            </a:r>
            <a:r>
              <a:rPr lang="en-US" sz="2400" dirty="0" smtClean="0">
                <a:solidFill>
                  <a:schemeClr val="tx1"/>
                </a:solidFill>
                <a:latin typeface="Nyala" pitchFamily="2" charset="0"/>
              </a:rPr>
              <a:t> interrupt request pin (INTR)and it is of type 2 interrupt.</a:t>
            </a:r>
          </a:p>
          <a:p>
            <a:pPr algn="l"/>
            <a:r>
              <a:rPr lang="en-US" sz="2400" dirty="0" smtClean="0">
                <a:solidFill>
                  <a:schemeClr val="tx1"/>
                </a:solidFill>
                <a:latin typeface="Nyala" pitchFamily="2" charset="0"/>
              </a:rPr>
              <a:t>When this interrupt is activated, these actions take place −</a:t>
            </a:r>
          </a:p>
          <a:p>
            <a:pPr marL="514350" indent="-514350" algn="l">
              <a:buFont typeface="+mj-lt"/>
              <a:buAutoNum type="romanLcPeriod"/>
            </a:pPr>
            <a:r>
              <a:rPr lang="en-US" sz="2400" dirty="0" smtClean="0">
                <a:solidFill>
                  <a:schemeClr val="tx1"/>
                </a:solidFill>
                <a:latin typeface="Nyala" pitchFamily="2" charset="0"/>
              </a:rPr>
              <a:t>Completes the current instruction that is in progress</a:t>
            </a:r>
          </a:p>
          <a:p>
            <a:pPr marL="514350" indent="-514350" algn="l">
              <a:buFont typeface="+mj-lt"/>
              <a:buAutoNum type="romanLcPeriod"/>
            </a:pPr>
            <a:r>
              <a:rPr lang="en-US" sz="2400" dirty="0" smtClean="0">
                <a:solidFill>
                  <a:schemeClr val="tx1"/>
                </a:solidFill>
                <a:latin typeface="Nyala" pitchFamily="2" charset="0"/>
              </a:rPr>
              <a:t>Pushes the Flag register values on to the stack</a:t>
            </a:r>
          </a:p>
          <a:p>
            <a:pPr marL="514350" indent="-514350" algn="l">
              <a:buFont typeface="+mj-lt"/>
              <a:buAutoNum type="romanLcPeriod"/>
            </a:pPr>
            <a:r>
              <a:rPr lang="en-US" sz="2400" dirty="0" smtClean="0">
                <a:solidFill>
                  <a:schemeClr val="tx1"/>
                </a:solidFill>
                <a:latin typeface="Nyala" pitchFamily="2" charset="0"/>
              </a:rPr>
              <a:t>Pushes the CS (code segment) value and IP (instruction pointer) value of the return address on to the stack.</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dirty="0" smtClean="0">
                <a:solidFill>
                  <a:schemeClr val="tx1"/>
                </a:solidFill>
                <a:latin typeface="Nyala" pitchFamily="2" charset="0"/>
              </a:rPr>
              <a:t>iii. IP is loaded from the contents of the word location 00008H</a:t>
            </a:r>
          </a:p>
          <a:p>
            <a:pPr algn="l"/>
            <a:r>
              <a:rPr lang="en-US" sz="2400" dirty="0" smtClean="0">
                <a:solidFill>
                  <a:schemeClr val="tx1"/>
                </a:solidFill>
                <a:latin typeface="Nyala" pitchFamily="2" charset="0"/>
              </a:rPr>
              <a:t>iv. CS is loaded from the contents of the next word location 0000AH.</a:t>
            </a:r>
          </a:p>
          <a:p>
            <a:pPr algn="l"/>
            <a:r>
              <a:rPr lang="en-US" sz="2400" dirty="0" smtClean="0">
                <a:solidFill>
                  <a:schemeClr val="tx1"/>
                </a:solidFill>
                <a:latin typeface="Nyala" pitchFamily="2" charset="0"/>
              </a:rPr>
              <a:t>v. Interrupt flag and trap flag are reset to 0.</a:t>
            </a:r>
          </a:p>
          <a:p>
            <a:r>
              <a:rPr lang="en-US" sz="2400" b="1" i="1" dirty="0" smtClean="0">
                <a:solidFill>
                  <a:schemeClr val="tx1"/>
                </a:solidFill>
                <a:latin typeface="Nyala" pitchFamily="2" charset="0"/>
              </a:rPr>
              <a:t>INTR</a:t>
            </a:r>
          </a:p>
          <a:p>
            <a:pPr algn="l"/>
            <a:r>
              <a:rPr lang="en-US" sz="2400" dirty="0" smtClean="0">
                <a:solidFill>
                  <a:schemeClr val="tx1"/>
                </a:solidFill>
                <a:latin typeface="Nyala" pitchFamily="2" charset="0"/>
              </a:rPr>
              <a:t>The INTR is a </a:t>
            </a:r>
            <a:r>
              <a:rPr lang="en-US" sz="2400" dirty="0" err="1" smtClean="0">
                <a:solidFill>
                  <a:schemeClr val="tx1"/>
                </a:solidFill>
                <a:latin typeface="Nyala" pitchFamily="2" charset="0"/>
              </a:rPr>
              <a:t>maskable</a:t>
            </a:r>
            <a:r>
              <a:rPr lang="en-US" sz="2400" dirty="0" smtClean="0">
                <a:solidFill>
                  <a:schemeClr val="tx1"/>
                </a:solidFill>
                <a:latin typeface="Nyala" pitchFamily="2" charset="0"/>
              </a:rPr>
              <a:t> interrupt because the microprocessor will be interrupted only if interrupts are enabled using set interrupt flag instruction. It should not be enabled using clear interrupt Flag instruction.</a:t>
            </a:r>
          </a:p>
          <a:p>
            <a:pPr algn="l"/>
            <a:r>
              <a:rPr lang="en-US" sz="2400" dirty="0" smtClean="0">
                <a:solidFill>
                  <a:schemeClr val="tx1"/>
                </a:solidFill>
                <a:latin typeface="Nyala" pitchFamily="2" charset="0"/>
              </a:rPr>
              <a:t>The </a:t>
            </a:r>
            <a:r>
              <a:rPr lang="en-US" sz="2400" b="1" dirty="0" smtClean="0">
                <a:solidFill>
                  <a:schemeClr val="tx1"/>
                </a:solidFill>
                <a:latin typeface="Nyala" pitchFamily="2" charset="0"/>
              </a:rPr>
              <a:t>INTR interrupt </a:t>
            </a:r>
            <a:r>
              <a:rPr lang="en-US" sz="2400" dirty="0" smtClean="0">
                <a:solidFill>
                  <a:schemeClr val="tx1"/>
                </a:solidFill>
                <a:latin typeface="Nyala" pitchFamily="2" charset="0"/>
              </a:rPr>
              <a:t>is activated by an I/O port. If the interrupt is enabled and NMI is disabled, then the microprocessor first completes the current execution and sends ‘0’ on INTA pin twice. </a:t>
            </a:r>
          </a:p>
          <a:p>
            <a:pPr algn="l"/>
            <a:r>
              <a:rPr lang="en-US" sz="2400" dirty="0" smtClean="0">
                <a:solidFill>
                  <a:schemeClr val="tx1"/>
                </a:solidFill>
                <a:latin typeface="Nyala" pitchFamily="2" charset="0"/>
              </a:rPr>
              <a:t>The first ‘0’ means INTA informs the external device to get ready and during the second ‘0’ the microprocessor receives the 8 bit, say X, from the programmable interrupt controller.</a:t>
            </a:r>
          </a:p>
          <a:p>
            <a:pPr algn="l"/>
            <a:endParaRPr lang="en-US" sz="2400" dirty="0">
              <a:solidFill>
                <a:schemeClr val="tx1"/>
              </a:solidFill>
              <a:latin typeface="Nyala" pitchFamily="2"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dirty="0" smtClean="0">
                <a:solidFill>
                  <a:schemeClr val="tx1"/>
                </a:solidFill>
                <a:latin typeface="Nyala" pitchFamily="2" charset="0"/>
              </a:rPr>
              <a:t>These actions are taken by the microprocessor −</a:t>
            </a:r>
          </a:p>
          <a:p>
            <a:pPr marL="514350" indent="-514350" algn="l">
              <a:buFont typeface="+mj-lt"/>
              <a:buAutoNum type="romanLcPeriod"/>
            </a:pPr>
            <a:r>
              <a:rPr lang="en-US" sz="2400" dirty="0" smtClean="0">
                <a:solidFill>
                  <a:schemeClr val="tx1"/>
                </a:solidFill>
                <a:latin typeface="Nyala" pitchFamily="2" charset="0"/>
              </a:rPr>
              <a:t>First completes the current instruction</a:t>
            </a:r>
          </a:p>
          <a:p>
            <a:pPr marL="514350" indent="-514350" algn="l">
              <a:buFont typeface="+mj-lt"/>
              <a:buAutoNum type="romanLcPeriod"/>
            </a:pPr>
            <a:r>
              <a:rPr lang="en-US" sz="2400" dirty="0" smtClean="0">
                <a:solidFill>
                  <a:schemeClr val="tx1"/>
                </a:solidFill>
                <a:latin typeface="Nyala" pitchFamily="2" charset="0"/>
              </a:rPr>
              <a:t>Activates INTA output and receives the interrupt type, say X</a:t>
            </a:r>
          </a:p>
          <a:p>
            <a:pPr marL="514350" indent="-514350" algn="l">
              <a:buFont typeface="+mj-lt"/>
              <a:buAutoNum type="romanLcPeriod"/>
            </a:pPr>
            <a:r>
              <a:rPr lang="en-US" sz="2400" dirty="0" smtClean="0">
                <a:solidFill>
                  <a:schemeClr val="tx1"/>
                </a:solidFill>
                <a:latin typeface="Nyala" pitchFamily="2" charset="0"/>
              </a:rPr>
              <a:t>Flag register value, CS value of the return address and IP value of the return address are pushed on to the stack</a:t>
            </a:r>
          </a:p>
          <a:p>
            <a:pPr marL="514350" indent="-514350" algn="l">
              <a:buFont typeface="+mj-lt"/>
              <a:buAutoNum type="romanLcPeriod"/>
            </a:pPr>
            <a:r>
              <a:rPr lang="en-US" sz="2400" dirty="0" smtClean="0">
                <a:solidFill>
                  <a:schemeClr val="tx1"/>
                </a:solidFill>
                <a:latin typeface="Nyala" pitchFamily="2" charset="0"/>
              </a:rPr>
              <a:t>IP value is loaded from the contents of word location X × 4</a:t>
            </a:r>
          </a:p>
          <a:p>
            <a:pPr marL="514350" indent="-514350" algn="l">
              <a:buFont typeface="+mj-lt"/>
              <a:buAutoNum type="romanLcPeriod"/>
            </a:pPr>
            <a:r>
              <a:rPr lang="en-US" sz="2400" dirty="0" smtClean="0">
                <a:solidFill>
                  <a:schemeClr val="tx1"/>
                </a:solidFill>
                <a:latin typeface="Nyala" pitchFamily="2" charset="0"/>
              </a:rPr>
              <a:t>CS is loaded from the contents of the next word location</a:t>
            </a:r>
          </a:p>
          <a:p>
            <a:pPr marL="514350" indent="-514350" algn="l">
              <a:buFont typeface="+mj-lt"/>
              <a:buAutoNum type="romanLcPeriod"/>
            </a:pPr>
            <a:r>
              <a:rPr lang="en-US" sz="2400" dirty="0" smtClean="0">
                <a:solidFill>
                  <a:schemeClr val="tx1"/>
                </a:solidFill>
                <a:latin typeface="Nyala" pitchFamily="2" charset="0"/>
              </a:rPr>
              <a:t>Interrupt flag and trap flag is reset to 0</a:t>
            </a:r>
          </a:p>
          <a:p>
            <a:r>
              <a:rPr lang="en-US" sz="2400" b="1" i="1" dirty="0" smtClean="0">
                <a:solidFill>
                  <a:schemeClr val="tx1"/>
                </a:solidFill>
                <a:latin typeface="Nyala" pitchFamily="2" charset="0"/>
              </a:rPr>
              <a:t>Software Interrupts</a:t>
            </a:r>
          </a:p>
          <a:p>
            <a:pPr algn="l"/>
            <a:r>
              <a:rPr lang="en-US" sz="2400" dirty="0" smtClean="0">
                <a:solidFill>
                  <a:schemeClr val="tx1"/>
                </a:solidFill>
                <a:latin typeface="Nyala" pitchFamily="2" charset="0"/>
              </a:rPr>
              <a:t>Some instructions are inserted at the desired position into the program to create interrupts. These interrupt instructions can be used to test the working of various interrupt handlers. It includes −</a:t>
            </a:r>
          </a:p>
          <a:p>
            <a:pPr algn="l"/>
            <a:r>
              <a:rPr lang="en-US" sz="2400" b="1" i="1" dirty="0" smtClean="0">
                <a:solidFill>
                  <a:schemeClr val="tx1"/>
                </a:solidFill>
                <a:latin typeface="Nyala" pitchFamily="2" charset="0"/>
              </a:rPr>
              <a:t>INT-</a:t>
            </a:r>
            <a:r>
              <a:rPr lang="en-US" sz="2400" b="1" dirty="0" smtClean="0">
                <a:solidFill>
                  <a:schemeClr val="tx1"/>
                </a:solidFill>
                <a:latin typeface="Nyala" pitchFamily="2" charset="0"/>
              </a:rPr>
              <a:t> Interrupt instruction with type number</a:t>
            </a:r>
          </a:p>
          <a:p>
            <a:pPr algn="l"/>
            <a:r>
              <a:rPr lang="en-US" sz="2400" dirty="0" smtClean="0">
                <a:solidFill>
                  <a:schemeClr val="tx1"/>
                </a:solidFill>
                <a:latin typeface="Nyala" pitchFamily="2" charset="0"/>
              </a:rPr>
              <a:t>It is 2-byte instruction. First byte provides the op-code and the second byte provides the interrupt type number. There are 256 interrupt types under this group.</a:t>
            </a:r>
          </a:p>
          <a:p>
            <a:pPr algn="l"/>
            <a:endParaRPr lang="en-US" sz="2400" dirty="0" smtClean="0">
              <a:solidFill>
                <a:schemeClr val="tx1"/>
              </a:solidFill>
              <a:latin typeface="Nyala" pitchFamily="2"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dirty="0" smtClean="0">
                <a:solidFill>
                  <a:schemeClr val="tx1"/>
                </a:solidFill>
                <a:latin typeface="Nyala" pitchFamily="2" charset="0"/>
              </a:rPr>
              <a:t>Its execution includes the following steps −</a:t>
            </a:r>
          </a:p>
          <a:p>
            <a:pPr marL="514350" indent="-514350" algn="l">
              <a:buFont typeface="+mj-lt"/>
              <a:buAutoNum type="romanLcPeriod"/>
            </a:pPr>
            <a:r>
              <a:rPr lang="en-US" sz="2400" dirty="0" smtClean="0">
                <a:solidFill>
                  <a:schemeClr val="tx1"/>
                </a:solidFill>
                <a:latin typeface="Nyala" pitchFamily="2" charset="0"/>
              </a:rPr>
              <a:t>Flag register value is pushed on to the stack</a:t>
            </a:r>
          </a:p>
          <a:p>
            <a:pPr marL="514350" indent="-514350" algn="l">
              <a:buFont typeface="+mj-lt"/>
              <a:buAutoNum type="romanLcPeriod"/>
            </a:pPr>
            <a:r>
              <a:rPr lang="en-US" sz="2400" dirty="0" smtClean="0">
                <a:solidFill>
                  <a:schemeClr val="tx1"/>
                </a:solidFill>
                <a:latin typeface="Nyala" pitchFamily="2" charset="0"/>
              </a:rPr>
              <a:t>CS value of the return address and IP value of the return address are pushed on to the stack</a:t>
            </a:r>
          </a:p>
          <a:p>
            <a:pPr marL="514350" indent="-514350" algn="l">
              <a:buFont typeface="+mj-lt"/>
              <a:buAutoNum type="romanLcPeriod"/>
            </a:pPr>
            <a:r>
              <a:rPr lang="en-US" sz="2400" dirty="0" smtClean="0">
                <a:solidFill>
                  <a:schemeClr val="tx1"/>
                </a:solidFill>
                <a:latin typeface="Nyala" pitchFamily="2" charset="0"/>
              </a:rPr>
              <a:t>IP is loaded from the contents of the word location ‘type number’ × 4</a:t>
            </a:r>
          </a:p>
          <a:p>
            <a:pPr marL="514350" indent="-514350" algn="l">
              <a:buFont typeface="+mj-lt"/>
              <a:buAutoNum type="romanLcPeriod"/>
            </a:pPr>
            <a:r>
              <a:rPr lang="en-US" sz="2400" dirty="0" smtClean="0">
                <a:solidFill>
                  <a:schemeClr val="tx1"/>
                </a:solidFill>
                <a:latin typeface="Nyala" pitchFamily="2" charset="0"/>
              </a:rPr>
              <a:t>CS is loaded from the contents of the next word location</a:t>
            </a:r>
          </a:p>
          <a:p>
            <a:pPr marL="514350" indent="-514350" algn="l">
              <a:buFont typeface="+mj-lt"/>
              <a:buAutoNum type="romanLcPeriod"/>
            </a:pPr>
            <a:r>
              <a:rPr lang="en-US" sz="2400" dirty="0" smtClean="0">
                <a:solidFill>
                  <a:schemeClr val="tx1"/>
                </a:solidFill>
                <a:latin typeface="Nyala" pitchFamily="2" charset="0"/>
              </a:rPr>
              <a:t>Interrupt Flag and Trap Flag are reset to 0</a:t>
            </a:r>
          </a:p>
          <a:p>
            <a:pPr algn="l"/>
            <a:r>
              <a:rPr lang="en-US" sz="2400" dirty="0" smtClean="0">
                <a:solidFill>
                  <a:schemeClr val="tx1"/>
                </a:solidFill>
                <a:latin typeface="Nyala" pitchFamily="2" charset="0"/>
              </a:rPr>
              <a:t>The starting address for type0 interrupt is 000000H, for type1 interrupt is 00004H similarly for type2 is 00008H and ……so on. The first five pointers are </a:t>
            </a:r>
            <a:r>
              <a:rPr lang="en-US" sz="2400" b="1" dirty="0" smtClean="0">
                <a:solidFill>
                  <a:schemeClr val="tx1"/>
                </a:solidFill>
                <a:latin typeface="Nyala" pitchFamily="2" charset="0"/>
              </a:rPr>
              <a:t>dedicated interrupt pointers</a:t>
            </a:r>
            <a:r>
              <a:rPr lang="en-US" sz="2400" dirty="0" smtClean="0">
                <a:solidFill>
                  <a:schemeClr val="tx1"/>
                </a:solidFill>
                <a:latin typeface="Nyala" pitchFamily="2" charset="0"/>
              </a:rPr>
              <a:t>. i.e. −</a:t>
            </a:r>
          </a:p>
          <a:p>
            <a:pPr algn="l"/>
            <a:r>
              <a:rPr lang="en-US" sz="2400" b="1" dirty="0" smtClean="0">
                <a:solidFill>
                  <a:schemeClr val="tx1"/>
                </a:solidFill>
                <a:latin typeface="Nyala" pitchFamily="2" charset="0"/>
              </a:rPr>
              <a:t>TYPE 0</a:t>
            </a:r>
            <a:r>
              <a:rPr lang="en-US" sz="2400" dirty="0" smtClean="0">
                <a:solidFill>
                  <a:schemeClr val="tx1"/>
                </a:solidFill>
                <a:latin typeface="Nyala" pitchFamily="2" charset="0"/>
              </a:rPr>
              <a:t> interrupt represents division by zero situation.</a:t>
            </a:r>
          </a:p>
          <a:p>
            <a:pPr algn="l"/>
            <a:r>
              <a:rPr lang="en-US" sz="2400" b="1" dirty="0" smtClean="0">
                <a:solidFill>
                  <a:schemeClr val="tx1"/>
                </a:solidFill>
                <a:latin typeface="Nyala" pitchFamily="2" charset="0"/>
              </a:rPr>
              <a:t>TYPE 1</a:t>
            </a:r>
            <a:r>
              <a:rPr lang="en-US" sz="2400" dirty="0" smtClean="0">
                <a:solidFill>
                  <a:schemeClr val="tx1"/>
                </a:solidFill>
                <a:latin typeface="Nyala" pitchFamily="2" charset="0"/>
              </a:rPr>
              <a:t> interrupt represents single-step execution during the debugging of a program. </a:t>
            </a:r>
            <a:r>
              <a:rPr lang="en-US" sz="2400" b="1" dirty="0" smtClean="0">
                <a:solidFill>
                  <a:schemeClr val="tx1"/>
                </a:solidFill>
                <a:latin typeface="Nyala" pitchFamily="2" charset="0"/>
              </a:rPr>
              <a:t>TYPE 2</a:t>
            </a:r>
            <a:r>
              <a:rPr lang="en-US" sz="2400" dirty="0" smtClean="0">
                <a:solidFill>
                  <a:schemeClr val="tx1"/>
                </a:solidFill>
                <a:latin typeface="Nyala" pitchFamily="2" charset="0"/>
              </a:rPr>
              <a:t> interrupt represents non-</a:t>
            </a:r>
            <a:r>
              <a:rPr lang="en-US" sz="2400" dirty="0" err="1" smtClean="0">
                <a:solidFill>
                  <a:schemeClr val="tx1"/>
                </a:solidFill>
                <a:latin typeface="Nyala" pitchFamily="2" charset="0"/>
              </a:rPr>
              <a:t>maskable</a:t>
            </a:r>
            <a:r>
              <a:rPr lang="en-US" sz="2400" dirty="0" smtClean="0">
                <a:solidFill>
                  <a:schemeClr val="tx1"/>
                </a:solidFill>
                <a:latin typeface="Nyala" pitchFamily="2" charset="0"/>
              </a:rPr>
              <a:t> NMI interrupt.    </a:t>
            </a:r>
            <a:r>
              <a:rPr lang="en-US" sz="2400" b="1" dirty="0" smtClean="0">
                <a:solidFill>
                  <a:schemeClr val="tx1"/>
                </a:solidFill>
                <a:latin typeface="Nyala" pitchFamily="2" charset="0"/>
              </a:rPr>
              <a:t>TYPE 3</a:t>
            </a:r>
            <a:r>
              <a:rPr lang="en-US" sz="2400" dirty="0" smtClean="0">
                <a:solidFill>
                  <a:schemeClr val="tx1"/>
                </a:solidFill>
                <a:latin typeface="Nyala" pitchFamily="2" charset="0"/>
              </a:rPr>
              <a:t> interrupt represents break-point interrupt.</a:t>
            </a:r>
          </a:p>
          <a:p>
            <a:pPr algn="l"/>
            <a:r>
              <a:rPr lang="en-US" sz="2400" b="1" dirty="0" smtClean="0">
                <a:solidFill>
                  <a:schemeClr val="tx1"/>
                </a:solidFill>
                <a:latin typeface="Nyala" pitchFamily="2" charset="0"/>
              </a:rPr>
              <a:t>TYPE 4</a:t>
            </a:r>
            <a:r>
              <a:rPr lang="en-US" sz="2400" dirty="0" smtClean="0">
                <a:solidFill>
                  <a:schemeClr val="tx1"/>
                </a:solidFill>
                <a:latin typeface="Nyala" pitchFamily="2" charset="0"/>
              </a:rPr>
              <a:t> interrupt represents overflow interrupt.</a:t>
            </a:r>
          </a:p>
          <a:p>
            <a:pPr algn="l"/>
            <a:endParaRPr lang="en-US" sz="2400" dirty="0">
              <a:solidFill>
                <a:schemeClr val="tx1"/>
              </a:solidFill>
              <a:latin typeface="Nyala" pitchFamily="2"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dirty="0" smtClean="0">
                <a:solidFill>
                  <a:schemeClr val="tx1"/>
                </a:solidFill>
                <a:latin typeface="Nyala" pitchFamily="2" charset="0"/>
              </a:rPr>
              <a:t>The interrupts from Type 5 to Type 31 are reserved for other advanced microprocessors, and interrupts from 32 to Type 255 are available for hardware and software interrupts.</a:t>
            </a:r>
          </a:p>
          <a:p>
            <a:pPr algn="l"/>
            <a:r>
              <a:rPr lang="en-US" sz="2400" b="1" dirty="0" smtClean="0">
                <a:solidFill>
                  <a:schemeClr val="tx1"/>
                </a:solidFill>
                <a:latin typeface="Nyala" pitchFamily="2" charset="0"/>
              </a:rPr>
              <a:t>INT 3-Break Point Interrupt Instruction</a:t>
            </a:r>
          </a:p>
          <a:p>
            <a:pPr algn="l"/>
            <a:r>
              <a:rPr lang="en-US" sz="2400" dirty="0" smtClean="0">
                <a:solidFill>
                  <a:schemeClr val="tx1"/>
                </a:solidFill>
                <a:latin typeface="Nyala" pitchFamily="2" charset="0"/>
              </a:rPr>
              <a:t>It is a 1-byte instruction having op-code is CCH. These instructions are inserted into the program so that when the processor reaches there, then it stops the normal execution of program and follows the break-point procedure.</a:t>
            </a:r>
          </a:p>
          <a:p>
            <a:pPr algn="l"/>
            <a:r>
              <a:rPr lang="en-US" sz="2400" b="1" dirty="0" smtClean="0">
                <a:solidFill>
                  <a:schemeClr val="tx1"/>
                </a:solidFill>
                <a:latin typeface="Nyala" pitchFamily="2" charset="0"/>
              </a:rPr>
              <a:t>Its execution includes the following steps −</a:t>
            </a:r>
          </a:p>
          <a:p>
            <a:pPr marL="514350" indent="-514350" algn="l">
              <a:buFont typeface="+mj-lt"/>
              <a:buAutoNum type="romanLcPeriod"/>
            </a:pPr>
            <a:r>
              <a:rPr lang="en-US" sz="2400" dirty="0" smtClean="0">
                <a:solidFill>
                  <a:schemeClr val="tx1"/>
                </a:solidFill>
                <a:latin typeface="Nyala" pitchFamily="2" charset="0"/>
              </a:rPr>
              <a:t>Flag register value is pushed on to the stack</a:t>
            </a:r>
          </a:p>
          <a:p>
            <a:pPr marL="514350" indent="-514350" algn="l">
              <a:buFont typeface="+mj-lt"/>
              <a:buAutoNum type="romanLcPeriod"/>
            </a:pPr>
            <a:r>
              <a:rPr lang="en-US" sz="2400" dirty="0" smtClean="0">
                <a:solidFill>
                  <a:schemeClr val="tx1"/>
                </a:solidFill>
                <a:latin typeface="Nyala" pitchFamily="2" charset="0"/>
              </a:rPr>
              <a:t>CS value of the return address and IP value of the return address are pushed on to the stack</a:t>
            </a:r>
          </a:p>
          <a:p>
            <a:pPr marL="514350" indent="-514350" algn="l">
              <a:buFont typeface="+mj-lt"/>
              <a:buAutoNum type="romanLcPeriod"/>
            </a:pPr>
            <a:r>
              <a:rPr lang="en-US" sz="2400" dirty="0" smtClean="0">
                <a:solidFill>
                  <a:schemeClr val="tx1"/>
                </a:solidFill>
                <a:latin typeface="Nyala" pitchFamily="2" charset="0"/>
              </a:rPr>
              <a:t>IP is loaded from the contents of the word location 3×4 = 0000CH</a:t>
            </a:r>
          </a:p>
          <a:p>
            <a:pPr marL="514350" indent="-514350" algn="l">
              <a:buFont typeface="+mj-lt"/>
              <a:buAutoNum type="romanLcPeriod"/>
            </a:pPr>
            <a:r>
              <a:rPr lang="en-US" sz="2400" dirty="0" smtClean="0">
                <a:solidFill>
                  <a:schemeClr val="tx1"/>
                </a:solidFill>
                <a:latin typeface="Nyala" pitchFamily="2" charset="0"/>
              </a:rPr>
              <a:t>CS is loaded from the contents of the next word location</a:t>
            </a:r>
          </a:p>
          <a:p>
            <a:pPr marL="514350" indent="-514350" algn="l">
              <a:buFont typeface="+mj-lt"/>
              <a:buAutoNum type="romanLcPeriod"/>
            </a:pPr>
            <a:r>
              <a:rPr lang="en-US" sz="2400" dirty="0" smtClean="0">
                <a:solidFill>
                  <a:schemeClr val="tx1"/>
                </a:solidFill>
                <a:latin typeface="Nyala" pitchFamily="2" charset="0"/>
              </a:rPr>
              <a:t>Interrupt Flag and Trap Flag are reset to 0</a:t>
            </a:r>
          </a:p>
          <a:p>
            <a:pPr algn="l"/>
            <a:endParaRPr lang="en-US" sz="2400" dirty="0">
              <a:solidFill>
                <a:schemeClr val="tx1"/>
              </a:solidFill>
              <a:latin typeface="Nyala" pitchFamily="2"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52400"/>
            <a:ext cx="8305800" cy="6248400"/>
          </a:xfrm>
        </p:spPr>
        <p:txBody>
          <a:bodyPr>
            <a:noAutofit/>
          </a:bodyPr>
          <a:lstStyle/>
          <a:p>
            <a:pPr algn="l"/>
            <a:r>
              <a:rPr lang="en-US" sz="2400" b="1" dirty="0" smtClean="0">
                <a:solidFill>
                  <a:schemeClr val="tx1"/>
                </a:solidFill>
                <a:latin typeface="Nyala" pitchFamily="2" charset="0"/>
              </a:rPr>
              <a:t>INTO - Interrupt on overflow instruction</a:t>
            </a:r>
          </a:p>
          <a:p>
            <a:pPr algn="l"/>
            <a:r>
              <a:rPr lang="en-US" sz="2400" dirty="0" smtClean="0">
                <a:solidFill>
                  <a:schemeClr val="tx1"/>
                </a:solidFill>
                <a:latin typeface="Nyala" pitchFamily="2" charset="0"/>
              </a:rPr>
              <a:t>It is a 1-byte instruction and their mnemonic </a:t>
            </a:r>
            <a:r>
              <a:rPr lang="en-US" sz="2400" b="1" dirty="0" smtClean="0">
                <a:solidFill>
                  <a:schemeClr val="tx1"/>
                </a:solidFill>
                <a:latin typeface="Nyala" pitchFamily="2" charset="0"/>
              </a:rPr>
              <a:t>INTO</a:t>
            </a:r>
            <a:r>
              <a:rPr lang="en-US" sz="2400" dirty="0" smtClean="0">
                <a:solidFill>
                  <a:schemeClr val="tx1"/>
                </a:solidFill>
                <a:latin typeface="Nyala" pitchFamily="2" charset="0"/>
              </a:rPr>
              <a:t>. The op-code for this instruction is CEH. As the name suggests it is a conditional interrupt instruction, i.e. it is active only when the overflow flag is set to 1 and branches to the interrupt handler whose interrupt type number is 4. If the overflow flag is reset then, the execution continues to the next instruction.</a:t>
            </a:r>
          </a:p>
          <a:p>
            <a:pPr algn="l"/>
            <a:r>
              <a:rPr lang="en-US" sz="2400" b="1" dirty="0" smtClean="0">
                <a:solidFill>
                  <a:schemeClr val="tx1"/>
                </a:solidFill>
                <a:latin typeface="Nyala" pitchFamily="2" charset="0"/>
              </a:rPr>
              <a:t>Its execution includes the following steps −</a:t>
            </a:r>
          </a:p>
          <a:p>
            <a:pPr marL="514350" indent="-514350" algn="l">
              <a:buFont typeface="+mj-lt"/>
              <a:buAutoNum type="romanLcPeriod"/>
            </a:pPr>
            <a:r>
              <a:rPr lang="en-US" sz="2400" dirty="0" smtClean="0">
                <a:solidFill>
                  <a:schemeClr val="tx1"/>
                </a:solidFill>
                <a:latin typeface="Nyala" pitchFamily="2" charset="0"/>
              </a:rPr>
              <a:t>Flag register values are pushed on to the stack.</a:t>
            </a:r>
          </a:p>
          <a:p>
            <a:pPr marL="514350" indent="-514350" algn="l">
              <a:buFont typeface="+mj-lt"/>
              <a:buAutoNum type="romanLcPeriod"/>
            </a:pPr>
            <a:r>
              <a:rPr lang="en-US" sz="2400" dirty="0" smtClean="0">
                <a:solidFill>
                  <a:schemeClr val="tx1"/>
                </a:solidFill>
                <a:latin typeface="Nyala" pitchFamily="2" charset="0"/>
              </a:rPr>
              <a:t>CS value of the return address and IP value of the return address are pushed on to the stack.</a:t>
            </a:r>
          </a:p>
          <a:p>
            <a:pPr marL="514350" indent="-514350" algn="l">
              <a:buFont typeface="+mj-lt"/>
              <a:buAutoNum type="romanLcPeriod"/>
            </a:pPr>
            <a:r>
              <a:rPr lang="en-US" sz="2400" dirty="0" smtClean="0">
                <a:solidFill>
                  <a:schemeClr val="tx1"/>
                </a:solidFill>
                <a:latin typeface="Nyala" pitchFamily="2" charset="0"/>
              </a:rPr>
              <a:t>IP is loaded from the contents of word location 4×4 = 00010H</a:t>
            </a:r>
          </a:p>
          <a:p>
            <a:pPr marL="514350" indent="-514350" algn="l">
              <a:buFont typeface="+mj-lt"/>
              <a:buAutoNum type="romanLcPeriod"/>
            </a:pPr>
            <a:r>
              <a:rPr lang="en-US" sz="2400" dirty="0" smtClean="0">
                <a:solidFill>
                  <a:schemeClr val="tx1"/>
                </a:solidFill>
                <a:latin typeface="Nyala" pitchFamily="2" charset="0"/>
              </a:rPr>
              <a:t>CS is loaded from the contents of the next word location.</a:t>
            </a:r>
          </a:p>
          <a:p>
            <a:pPr marL="514350" indent="-514350" algn="l">
              <a:buFont typeface="+mj-lt"/>
              <a:buAutoNum type="romanLcPeriod"/>
            </a:pPr>
            <a:r>
              <a:rPr lang="en-US" sz="2400" dirty="0" smtClean="0">
                <a:solidFill>
                  <a:schemeClr val="tx1"/>
                </a:solidFill>
                <a:latin typeface="Nyala" pitchFamily="2" charset="0"/>
              </a:rPr>
              <a:t>Interrupt flag and Trap flag are reset to 0</a:t>
            </a:r>
            <a:endParaRPr lang="en-US" sz="2400" dirty="0">
              <a:solidFill>
                <a:schemeClr val="tx1"/>
              </a:solidFill>
              <a:latin typeface="Nyala" pitchFamily="2"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381000"/>
          </a:xfrm>
        </p:spPr>
        <p:txBody>
          <a:bodyPr>
            <a:normAutofit fontScale="90000"/>
          </a:bodyPr>
          <a:lstStyle/>
          <a:p>
            <a:pPr algn="r"/>
            <a:r>
              <a:rPr lang="en-US" sz="2800" dirty="0" smtClean="0">
                <a:latin typeface="Swis721 Cn BT" panose="020B0506020202030204" pitchFamily="34" charset="0"/>
              </a:rPr>
              <a:t>INSTRUCTION FORMATS</a:t>
            </a:r>
            <a:endParaRPr lang="en-US" sz="2800" dirty="0">
              <a:latin typeface="Swis721 Cn BT" panose="020B0506020202030204" pitchFamily="34" charset="0"/>
            </a:endParaRPr>
          </a:p>
        </p:txBody>
      </p:sp>
      <p:sp>
        <p:nvSpPr>
          <p:cNvPr id="3" name="Content Placeholder 2"/>
          <p:cNvSpPr>
            <a:spLocks noGrp="1"/>
          </p:cNvSpPr>
          <p:nvPr>
            <p:ph idx="1"/>
          </p:nvPr>
        </p:nvSpPr>
        <p:spPr>
          <a:xfrm>
            <a:off x="76200" y="533400"/>
            <a:ext cx="8991600" cy="6248400"/>
          </a:xfrm>
        </p:spPr>
        <p:txBody>
          <a:bodyPr>
            <a:noAutofit/>
          </a:bodyPr>
          <a:lstStyle/>
          <a:p>
            <a:pPr lvl="0" algn="just"/>
            <a:r>
              <a:rPr lang="en-US" sz="2400" dirty="0" smtClean="0">
                <a:latin typeface="Nyala" pitchFamily="2" charset="0"/>
              </a:rPr>
              <a:t>A computer will usually have a variety of instruction code formats. </a:t>
            </a:r>
          </a:p>
          <a:p>
            <a:pPr lvl="0" algn="just"/>
            <a:r>
              <a:rPr lang="en-US" sz="2400" dirty="0" smtClean="0">
                <a:latin typeface="Nyala" pitchFamily="2" charset="0"/>
              </a:rPr>
              <a:t>It is the function of the control unit within the CPU to interpret each instruction code and provide the necessary control functions needed to process the instruction. </a:t>
            </a:r>
          </a:p>
          <a:p>
            <a:pPr lvl="0"/>
            <a:r>
              <a:rPr lang="en-US" sz="2400" dirty="0" smtClean="0">
                <a:latin typeface="Nyala" pitchFamily="2" charset="0"/>
              </a:rPr>
              <a:t>The most common fields found in instruction formats are: </a:t>
            </a:r>
          </a:p>
          <a:p>
            <a:pPr lvl="0" algn="just"/>
            <a:r>
              <a:rPr lang="en-US" sz="2400" b="1" dirty="0" smtClean="0">
                <a:solidFill>
                  <a:srgbClr val="C00000"/>
                </a:solidFill>
                <a:latin typeface="Nyala" pitchFamily="2" charset="0"/>
              </a:rPr>
              <a:t>An operation code field: </a:t>
            </a:r>
            <a:r>
              <a:rPr lang="en-US" sz="2400" dirty="0" smtClean="0">
                <a:latin typeface="Nyala" pitchFamily="2" charset="0"/>
              </a:rPr>
              <a:t>that specifies the operation to be performed. </a:t>
            </a:r>
          </a:p>
          <a:p>
            <a:pPr lvl="1" algn="just"/>
            <a:r>
              <a:rPr lang="en-US" sz="2400" dirty="0" smtClean="0">
                <a:latin typeface="Nyala" pitchFamily="2" charset="0"/>
              </a:rPr>
              <a:t>The operation code field of an instruction is a group of bits that define various processor operations, such as add, subtract, complement, and shift</a:t>
            </a:r>
          </a:p>
          <a:p>
            <a:pPr lvl="0"/>
            <a:r>
              <a:rPr lang="en-US" sz="2400" b="1" dirty="0" smtClean="0">
                <a:solidFill>
                  <a:srgbClr val="C00000"/>
                </a:solidFill>
                <a:latin typeface="Nyala" pitchFamily="2" charset="0"/>
              </a:rPr>
              <a:t>An address field: </a:t>
            </a:r>
            <a:r>
              <a:rPr lang="en-US" sz="2400" dirty="0" smtClean="0">
                <a:latin typeface="Nyala" pitchFamily="2" charset="0"/>
              </a:rPr>
              <a:t>that designates a memory address or a processor registers. </a:t>
            </a:r>
          </a:p>
          <a:p>
            <a:pPr lvl="0"/>
            <a:r>
              <a:rPr lang="en-US" sz="2400" b="1" dirty="0" smtClean="0">
                <a:solidFill>
                  <a:srgbClr val="C00000"/>
                </a:solidFill>
                <a:latin typeface="Nyala" pitchFamily="2" charset="0"/>
              </a:rPr>
              <a:t>A mode field: </a:t>
            </a:r>
            <a:r>
              <a:rPr lang="en-US" sz="2400" dirty="0" smtClean="0">
                <a:latin typeface="Nyala" pitchFamily="2" charset="0"/>
              </a:rPr>
              <a:t>that specifies the way the operand or the effective address is determined.</a:t>
            </a:r>
          </a:p>
          <a:p>
            <a:pPr lvl="1"/>
            <a:r>
              <a:rPr lang="en-US" sz="2400" dirty="0" smtClean="0">
                <a:latin typeface="Nyala" pitchFamily="2" charset="0"/>
              </a:rPr>
              <a:t>The bits that define the mode field of an instruction code specify a variety of alternatives for choosing the operands from the given address.</a:t>
            </a:r>
          </a:p>
          <a:p>
            <a:pPr algn="just"/>
            <a:endParaRPr lang="en-US" sz="2400" dirty="0" smtClean="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69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p:cTn id="33"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p:cTn id="40"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p:cTn id="47"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8"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
                                            <p:txEl>
                                              <p:pRg st="6" end="6"/>
                                            </p:txEl>
                                          </p:spTgt>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 calcmode="lin" valueType="num">
                                      <p:cBhvr>
                                        <p:cTn id="52"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3"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096000"/>
          </a:xfrm>
        </p:spPr>
        <p:txBody>
          <a:bodyPr>
            <a:normAutofit fontScale="92500"/>
          </a:bodyPr>
          <a:lstStyle/>
          <a:p>
            <a:pPr algn="l"/>
            <a:r>
              <a:rPr lang="en-US" sz="2400" b="1" i="1" dirty="0" smtClean="0">
                <a:solidFill>
                  <a:schemeClr val="tx1"/>
                </a:solidFill>
                <a:latin typeface="Nyala" pitchFamily="2" charset="0"/>
              </a:rPr>
              <a:t>A typical programmable machine can be represented with four components: microprocessor, memory, input, and output.</a:t>
            </a:r>
          </a:p>
          <a:p>
            <a:pPr algn="l">
              <a:buFont typeface="Wingdings" pitchFamily="2" charset="2"/>
              <a:buChar char="Ø"/>
            </a:pPr>
            <a:r>
              <a:rPr lang="en-US" sz="2400" dirty="0" smtClean="0">
                <a:solidFill>
                  <a:schemeClr val="tx1"/>
                </a:solidFill>
                <a:latin typeface="Nyala" pitchFamily="2" charset="0"/>
              </a:rPr>
              <a:t>These four components work together or interact with each other to perform a given task; thus, they comprise a system.</a:t>
            </a:r>
          </a:p>
          <a:p>
            <a:pPr algn="l">
              <a:buFont typeface="Wingdings" pitchFamily="2" charset="2"/>
              <a:buChar char="Ø"/>
            </a:pPr>
            <a:r>
              <a:rPr lang="en-US" sz="2400" dirty="0" smtClean="0">
                <a:solidFill>
                  <a:schemeClr val="tx1"/>
                </a:solidFill>
                <a:latin typeface="Nyala" pitchFamily="2" charset="0"/>
              </a:rPr>
              <a:t>The physical components of this system are called hardware. </a:t>
            </a:r>
          </a:p>
          <a:p>
            <a:pPr algn="l">
              <a:buFont typeface="Wingdings" pitchFamily="2" charset="2"/>
              <a:buChar char="Ø"/>
            </a:pPr>
            <a:r>
              <a:rPr lang="en-US" sz="2400" dirty="0" smtClean="0">
                <a:solidFill>
                  <a:schemeClr val="tx1"/>
                </a:solidFill>
                <a:latin typeface="Nyala" pitchFamily="2" charset="0"/>
              </a:rPr>
              <a:t>A set of instructions written for the microprocessor to perform a task is called a program, and a group of programs is called software. </a:t>
            </a:r>
          </a:p>
          <a:p>
            <a:pPr algn="l"/>
            <a:r>
              <a:rPr lang="en-US" sz="2400" b="1" i="1" dirty="0" smtClean="0">
                <a:solidFill>
                  <a:schemeClr val="tx1"/>
                </a:solidFill>
                <a:latin typeface="Nyala" pitchFamily="2" charset="0"/>
              </a:rPr>
              <a:t>The microprocessor applications are classified primarily in two categories: </a:t>
            </a:r>
          </a:p>
          <a:p>
            <a:pPr algn="l"/>
            <a:r>
              <a:rPr lang="en-US" sz="2400" dirty="0" smtClean="0">
                <a:solidFill>
                  <a:schemeClr val="tx1"/>
                </a:solidFill>
                <a:latin typeface="Nyala" pitchFamily="2" charset="0"/>
              </a:rPr>
              <a:t>–reprogrammable systems and </a:t>
            </a:r>
          </a:p>
          <a:p>
            <a:pPr algn="l"/>
            <a:r>
              <a:rPr lang="en-US" sz="2400" dirty="0" smtClean="0">
                <a:solidFill>
                  <a:schemeClr val="tx1"/>
                </a:solidFill>
                <a:latin typeface="Nyala" pitchFamily="2" charset="0"/>
              </a:rPr>
              <a:t>–embedded systems. </a:t>
            </a:r>
          </a:p>
          <a:p>
            <a:pPr algn="l"/>
            <a:r>
              <a:rPr lang="en-US" sz="2400" b="1" i="1" dirty="0" smtClean="0">
                <a:solidFill>
                  <a:schemeClr val="tx1"/>
                </a:solidFill>
                <a:latin typeface="Nyala" pitchFamily="2" charset="0"/>
              </a:rPr>
              <a:t>In reprogrammable systems</a:t>
            </a:r>
            <a:r>
              <a:rPr lang="en-US" sz="2400" dirty="0" smtClean="0">
                <a:solidFill>
                  <a:schemeClr val="tx1"/>
                </a:solidFill>
                <a:latin typeface="Nyala" pitchFamily="2" charset="0"/>
              </a:rPr>
              <a:t>, such as microcomputers, the microprocessor is used for computing and data processing. These systems include:</a:t>
            </a:r>
          </a:p>
          <a:p>
            <a:pPr algn="l"/>
            <a:r>
              <a:rPr lang="en-US" sz="2400" dirty="0" smtClean="0">
                <a:solidFill>
                  <a:schemeClr val="tx1"/>
                </a:solidFill>
                <a:latin typeface="Nyala" pitchFamily="2" charset="0"/>
              </a:rPr>
              <a:t>–general-purpose microprocessors capable of handling large data, mass storage devices (such as disks and CD-ROMs), and peripherals such as printers; –a personal computer (PC) is a typical illustration. </a:t>
            </a:r>
          </a:p>
          <a:p>
            <a:pPr algn="l"/>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353568"/>
          </a:xfrm>
        </p:spPr>
        <p:txBody>
          <a:bodyPr>
            <a:normAutofit fontScale="90000"/>
          </a:bodyPr>
          <a:lstStyle/>
          <a:p>
            <a:pPr algn="r"/>
            <a:r>
              <a:rPr lang="en-US" sz="4400" dirty="0" smtClean="0">
                <a:latin typeface="Swis721 Cn BT" panose="020B0506020202030204" pitchFamily="34" charset="0"/>
              </a:rPr>
              <a:t>INSTRUCTION FORMATS</a:t>
            </a:r>
            <a:endParaRPr lang="en-US" dirty="0">
              <a:latin typeface="Swis721 Cn BT" panose="020B0506020202030204" pitchFamily="34" charset="0"/>
            </a:endParaRPr>
          </a:p>
        </p:txBody>
      </p:sp>
      <p:sp>
        <p:nvSpPr>
          <p:cNvPr id="3" name="Content Placeholder 2"/>
          <p:cNvSpPr>
            <a:spLocks noGrp="1"/>
          </p:cNvSpPr>
          <p:nvPr>
            <p:ph idx="1"/>
          </p:nvPr>
        </p:nvSpPr>
        <p:spPr>
          <a:xfrm>
            <a:off x="304800" y="1066800"/>
            <a:ext cx="8534400" cy="5105400"/>
          </a:xfrm>
        </p:spPr>
        <p:txBody>
          <a:bodyPr>
            <a:noAutofit/>
          </a:bodyPr>
          <a:lstStyle/>
          <a:p>
            <a:pPr lvl="0"/>
            <a:r>
              <a:rPr lang="en-US" sz="3200" dirty="0" smtClean="0">
                <a:latin typeface="Nyala" pitchFamily="2" charset="0"/>
              </a:rPr>
              <a:t>Computers may have instructions of several different lengths containing varying number of addresses. </a:t>
            </a:r>
          </a:p>
          <a:p>
            <a:pPr lvl="0"/>
            <a:r>
              <a:rPr lang="en-US" sz="3200" dirty="0" smtClean="0">
                <a:latin typeface="Nyala" pitchFamily="2" charset="0"/>
              </a:rPr>
              <a:t>The number of address fields in the instruction format of a computer depends on the internal organization of its registers. </a:t>
            </a:r>
          </a:p>
          <a:p>
            <a:pPr lvl="0"/>
            <a:r>
              <a:rPr lang="en-US" sz="3200" dirty="0" smtClean="0">
                <a:latin typeface="Nyala" pitchFamily="2" charset="0"/>
              </a:rPr>
              <a:t>Most computers fall into one of three types of CPU organizations: </a:t>
            </a:r>
          </a:p>
          <a:p>
            <a:pPr lvl="1"/>
            <a:r>
              <a:rPr lang="en-US" sz="2800" dirty="0" smtClean="0">
                <a:solidFill>
                  <a:srgbClr val="0033CC"/>
                </a:solidFill>
                <a:latin typeface="Nyala" pitchFamily="2" charset="0"/>
              </a:rPr>
              <a:t>Single accumulator organization. </a:t>
            </a:r>
          </a:p>
          <a:p>
            <a:pPr lvl="1"/>
            <a:r>
              <a:rPr lang="en-US" sz="2800" dirty="0" smtClean="0">
                <a:solidFill>
                  <a:srgbClr val="0033CC"/>
                </a:solidFill>
                <a:latin typeface="Nyala" pitchFamily="2" charset="0"/>
              </a:rPr>
              <a:t>General register organization. </a:t>
            </a:r>
          </a:p>
          <a:p>
            <a:pPr lvl="1"/>
            <a:r>
              <a:rPr lang="en-US" sz="2800" dirty="0" smtClean="0">
                <a:solidFill>
                  <a:srgbClr val="0033CC"/>
                </a:solidFill>
                <a:latin typeface="Nyala" pitchFamily="2" charset="0"/>
              </a:rPr>
              <a:t>Stack organization.</a:t>
            </a:r>
            <a:endParaRPr lang="en-US" sz="2800" dirty="0">
              <a:solidFill>
                <a:srgbClr val="0033CC"/>
              </a:solidFill>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70</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3" end="3"/>
                                            </p:txEl>
                                          </p:spTgt>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4" end="4"/>
                                            </p:txEl>
                                          </p:spTgt>
                                        </p:tgtEl>
                                      </p:cBhvr>
                                    </p:animEffect>
                                  </p:childTnLst>
                                </p:cTn>
                              </p:par>
                              <p:par>
                                <p:cTn id="34" presetID="29" presetClass="entr" presetSubtype="0"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p:cTn id="36"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505968"/>
          </a:xfrm>
        </p:spPr>
        <p:txBody>
          <a:bodyPr vert="horz" lIns="91440" tIns="45720" rIns="91440" bIns="45720" rtlCol="0" anchor="ctr">
            <a:normAutofit fontScale="90000"/>
          </a:bodyPr>
          <a:lstStyle/>
          <a:p>
            <a:pPr lvl="0" algn="r"/>
            <a:r>
              <a:rPr lang="en-US" sz="4000" dirty="0" smtClean="0">
                <a:latin typeface="Swis721 Cn BT" panose="020B0506020202030204" pitchFamily="34" charset="0"/>
              </a:rPr>
              <a:t>Single accumulator organization </a:t>
            </a:r>
          </a:p>
        </p:txBody>
      </p:sp>
      <p:sp>
        <p:nvSpPr>
          <p:cNvPr id="3" name="Content Placeholder 2"/>
          <p:cNvSpPr>
            <a:spLocks noGrp="1"/>
          </p:cNvSpPr>
          <p:nvPr>
            <p:ph idx="1"/>
          </p:nvPr>
        </p:nvSpPr>
        <p:spPr>
          <a:xfrm>
            <a:off x="152400" y="1371600"/>
            <a:ext cx="8839200" cy="5105400"/>
          </a:xfrm>
        </p:spPr>
        <p:txBody>
          <a:bodyPr>
            <a:noAutofit/>
          </a:bodyPr>
          <a:lstStyle/>
          <a:p>
            <a:pPr lvl="0"/>
            <a:r>
              <a:rPr lang="en-US" sz="2400" dirty="0" smtClean="0">
                <a:latin typeface="Nyala" pitchFamily="2" charset="0"/>
              </a:rPr>
              <a:t>In this type of CPU organization all operations are performed with an implied accumulator register. </a:t>
            </a:r>
          </a:p>
          <a:p>
            <a:pPr lvl="0"/>
            <a:r>
              <a:rPr lang="en-US" sz="2400" dirty="0" smtClean="0">
                <a:latin typeface="Nyala" pitchFamily="2" charset="0"/>
              </a:rPr>
              <a:t>The instruction format in this type of computer uses one address field. </a:t>
            </a:r>
          </a:p>
          <a:p>
            <a:pPr lvl="0"/>
            <a:r>
              <a:rPr lang="en-US" sz="2400" dirty="0" smtClean="0">
                <a:latin typeface="Nyala" pitchFamily="2" charset="0"/>
              </a:rPr>
              <a:t>For example, the instruction that specifies an arithmetic addition is defined by an assembly language instruction as </a:t>
            </a:r>
            <a:r>
              <a:rPr lang="en-US" sz="2400" dirty="0" smtClean="0">
                <a:solidFill>
                  <a:srgbClr val="FF0000"/>
                </a:solidFill>
                <a:latin typeface="Nyala" pitchFamily="2" charset="0"/>
              </a:rPr>
              <a:t>ADD X</a:t>
            </a:r>
            <a:r>
              <a:rPr lang="en-US" sz="2400" dirty="0" smtClean="0">
                <a:latin typeface="Nyala" pitchFamily="2" charset="0"/>
              </a:rPr>
              <a:t>. </a:t>
            </a:r>
          </a:p>
          <a:p>
            <a:pPr lvl="1"/>
            <a:r>
              <a:rPr lang="en-US" sz="2400" dirty="0" smtClean="0">
                <a:solidFill>
                  <a:srgbClr val="FF0000"/>
                </a:solidFill>
                <a:latin typeface="Nyala" pitchFamily="2" charset="0"/>
              </a:rPr>
              <a:t>Where X is the address of the operand. </a:t>
            </a:r>
          </a:p>
          <a:p>
            <a:pPr lvl="1"/>
            <a:r>
              <a:rPr lang="en-US" sz="2400" dirty="0" smtClean="0">
                <a:latin typeface="Nyala" pitchFamily="2" charset="0"/>
              </a:rPr>
              <a:t>The ADD instruction in this case results in the operation               </a:t>
            </a:r>
          </a:p>
          <a:p>
            <a:pPr lvl="2"/>
            <a:r>
              <a:rPr lang="en-US" dirty="0" smtClean="0">
                <a:solidFill>
                  <a:srgbClr val="FF0000"/>
                </a:solidFill>
                <a:latin typeface="Nyala" pitchFamily="2" charset="0"/>
              </a:rPr>
              <a:t>AC ← AC + M[X]. </a:t>
            </a:r>
          </a:p>
          <a:p>
            <a:pPr lvl="1"/>
            <a:r>
              <a:rPr lang="en-US" sz="2400" dirty="0" smtClean="0">
                <a:solidFill>
                  <a:srgbClr val="0033CC"/>
                </a:solidFill>
                <a:latin typeface="Nyala" pitchFamily="2" charset="0"/>
              </a:rPr>
              <a:t>AC is the accumulator register and M[X] symbolizes the memory word located at address X.</a:t>
            </a:r>
          </a:p>
          <a:p>
            <a:endParaRPr lang="en-US"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3" end="3"/>
                                            </p:txEl>
                                          </p:spTgt>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4" end="4"/>
                                            </p:txEl>
                                          </p:spTgt>
                                        </p:tgtEl>
                                      </p:cBhvr>
                                    </p:animEffect>
                                  </p:childTnLst>
                                </p:cTn>
                              </p:par>
                              <p:par>
                                <p:cTn id="34" presetID="29" presetClass="entr" presetSubtype="0"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p:cTn id="36"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
                                            <p:txEl>
                                              <p:pRg st="5" end="5"/>
                                            </p:txEl>
                                          </p:spTgt>
                                        </p:tgtEl>
                                      </p:cBhvr>
                                    </p:animEffect>
                                  </p:childTnLst>
                                </p:cTn>
                              </p:par>
                              <p:par>
                                <p:cTn id="39" presetID="29" presetClass="entr" presetSubtype="0" fill="hold" grpId="0"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p:cTn id="41"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2"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533400"/>
          </a:xfrm>
        </p:spPr>
        <p:txBody>
          <a:bodyPr vert="horz" lIns="91440" tIns="45720" rIns="91440" bIns="45720" rtlCol="0" anchor="ctr">
            <a:normAutofit fontScale="90000"/>
          </a:bodyPr>
          <a:lstStyle/>
          <a:p>
            <a:pPr algn="r"/>
            <a:r>
              <a:rPr lang="en-US" sz="3600" dirty="0" smtClean="0">
                <a:latin typeface="Swis721 Cn BT" panose="020B0506020202030204" pitchFamily="34" charset="0"/>
              </a:rPr>
              <a:t>General register organization. </a:t>
            </a:r>
          </a:p>
        </p:txBody>
      </p:sp>
      <p:sp>
        <p:nvSpPr>
          <p:cNvPr id="3" name="Content Placeholder 2"/>
          <p:cNvSpPr>
            <a:spLocks noGrp="1"/>
          </p:cNvSpPr>
          <p:nvPr>
            <p:ph idx="1"/>
          </p:nvPr>
        </p:nvSpPr>
        <p:spPr>
          <a:xfrm>
            <a:off x="304800" y="762000"/>
            <a:ext cx="8658606" cy="5410200"/>
          </a:xfrm>
        </p:spPr>
        <p:txBody>
          <a:bodyPr>
            <a:noAutofit/>
          </a:bodyPr>
          <a:lstStyle/>
          <a:p>
            <a:pPr lvl="0"/>
            <a:r>
              <a:rPr lang="en-US" sz="2400" dirty="0" smtClean="0">
                <a:latin typeface="Nyala" pitchFamily="2" charset="0"/>
              </a:rPr>
              <a:t>The instruction format in this type of computer needs </a:t>
            </a:r>
            <a:r>
              <a:rPr lang="en-US" sz="2400" u="sng" dirty="0" smtClean="0">
                <a:solidFill>
                  <a:srgbClr val="0033CC"/>
                </a:solidFill>
                <a:latin typeface="Nyala" pitchFamily="2" charset="0"/>
              </a:rPr>
              <a:t>three register</a:t>
            </a:r>
            <a:r>
              <a:rPr lang="en-US" sz="2400" dirty="0" smtClean="0">
                <a:solidFill>
                  <a:srgbClr val="0033CC"/>
                </a:solidFill>
                <a:latin typeface="Nyala" pitchFamily="2" charset="0"/>
              </a:rPr>
              <a:t> </a:t>
            </a:r>
            <a:r>
              <a:rPr lang="en-US" sz="2400" dirty="0" smtClean="0">
                <a:latin typeface="Nyala" pitchFamily="2" charset="0"/>
              </a:rPr>
              <a:t>address fields. </a:t>
            </a:r>
          </a:p>
          <a:p>
            <a:pPr lvl="0"/>
            <a:r>
              <a:rPr lang="en-US" sz="2400" dirty="0" smtClean="0">
                <a:latin typeface="Nyala" pitchFamily="2" charset="0"/>
              </a:rPr>
              <a:t>Thus, the instruction for an arithmetic addition may be written in an assembly language as:</a:t>
            </a:r>
          </a:p>
          <a:p>
            <a:r>
              <a:rPr lang="en-US" sz="2400" dirty="0" smtClean="0">
                <a:latin typeface="Nyala" pitchFamily="2" charset="0"/>
              </a:rPr>
              <a:t>			</a:t>
            </a:r>
            <a:r>
              <a:rPr lang="en-US" sz="2400" b="1" dirty="0" smtClean="0">
                <a:solidFill>
                  <a:srgbClr val="C00000"/>
                </a:solidFill>
                <a:latin typeface="Nyala" pitchFamily="2" charset="0"/>
              </a:rPr>
              <a:t>ADD R1, R2, R3 </a:t>
            </a:r>
          </a:p>
          <a:p>
            <a:pPr lvl="0"/>
            <a:r>
              <a:rPr lang="en-US" sz="2400" dirty="0" smtClean="0">
                <a:latin typeface="Nyala" pitchFamily="2" charset="0"/>
              </a:rPr>
              <a:t>To denote the operation R1 ← R2 + R3. The number of address fields in the instruction can be reduced from three to two if the destination register is the same as one of the source registers. </a:t>
            </a:r>
          </a:p>
          <a:p>
            <a:pPr lvl="0"/>
            <a:r>
              <a:rPr lang="en-US" sz="2400" dirty="0" smtClean="0">
                <a:latin typeface="Nyala" pitchFamily="2" charset="0"/>
              </a:rPr>
              <a:t>Thus the instruction  </a:t>
            </a:r>
            <a:r>
              <a:rPr lang="en-US" sz="2400" dirty="0" smtClean="0">
                <a:solidFill>
                  <a:srgbClr val="C00000"/>
                </a:solidFill>
                <a:latin typeface="Nyala" pitchFamily="2" charset="0"/>
              </a:rPr>
              <a:t>ADD R1, R2 </a:t>
            </a:r>
            <a:r>
              <a:rPr lang="en-US" sz="2400" dirty="0" smtClean="0">
                <a:latin typeface="Nyala" pitchFamily="2" charset="0"/>
              </a:rPr>
              <a:t>Would denote the operation </a:t>
            </a:r>
            <a:r>
              <a:rPr lang="en-US" sz="2400" dirty="0" smtClean="0">
                <a:solidFill>
                  <a:srgbClr val="C00000"/>
                </a:solidFill>
                <a:latin typeface="Nyala" pitchFamily="2" charset="0"/>
              </a:rPr>
              <a:t>R1 ← R1 + R2.</a:t>
            </a:r>
            <a:r>
              <a:rPr lang="en-US" sz="2400" dirty="0" smtClean="0">
                <a:latin typeface="Nyala" pitchFamily="2" charset="0"/>
              </a:rPr>
              <a:t> Only register addresses for R1 and R2 need be specified in this instruction. </a:t>
            </a:r>
          </a:p>
          <a:p>
            <a:pPr lvl="0"/>
            <a:r>
              <a:rPr lang="en-US" sz="2400" dirty="0" smtClean="0">
                <a:latin typeface="Nyala" pitchFamily="2" charset="0"/>
              </a:rPr>
              <a:t>Computers with multiple processor registers use the move instruction with a mnemonic MOV to symbolize a transfer instruction. </a:t>
            </a:r>
          </a:p>
          <a:p>
            <a:endParaRPr lang="en-US"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72</a:t>
            </a:fld>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419" y="184800"/>
            <a:ext cx="7772400" cy="272400"/>
          </a:xfrm>
        </p:spPr>
        <p:txBody>
          <a:bodyPr>
            <a:normAutofit fontScale="90000"/>
          </a:bodyPr>
          <a:lstStyle/>
          <a:p>
            <a:pPr lvl="0" algn="r"/>
            <a:r>
              <a:rPr lang="en-US" dirty="0" smtClean="0">
                <a:latin typeface="Swis721 Cn BT" panose="020B0506020202030204" pitchFamily="34" charset="0"/>
              </a:rPr>
              <a:t>Stack organization.</a:t>
            </a:r>
            <a:endParaRPr lang="en-US" dirty="0">
              <a:latin typeface="Swis721 Cn BT" panose="020B0506020202030204" pitchFamily="34" charset="0"/>
            </a:endParaRPr>
          </a:p>
        </p:txBody>
      </p:sp>
      <p:sp>
        <p:nvSpPr>
          <p:cNvPr id="3" name="Content Placeholder 2"/>
          <p:cNvSpPr>
            <a:spLocks noGrp="1"/>
          </p:cNvSpPr>
          <p:nvPr>
            <p:ph idx="1"/>
          </p:nvPr>
        </p:nvSpPr>
        <p:spPr>
          <a:xfrm>
            <a:off x="304800" y="609600"/>
            <a:ext cx="8534400" cy="5562600"/>
          </a:xfrm>
        </p:spPr>
        <p:txBody>
          <a:bodyPr>
            <a:noAutofit/>
          </a:bodyPr>
          <a:lstStyle/>
          <a:p>
            <a:pPr lvl="0"/>
            <a:r>
              <a:rPr lang="en-US" sz="2400" dirty="0" smtClean="0">
                <a:latin typeface="Nyala" pitchFamily="2" charset="0"/>
              </a:rPr>
              <a:t>Computers with stack organization would have </a:t>
            </a:r>
            <a:r>
              <a:rPr lang="en-US" sz="2400" dirty="0" smtClean="0">
                <a:solidFill>
                  <a:srgbClr val="C00000"/>
                </a:solidFill>
                <a:latin typeface="Nyala" pitchFamily="2" charset="0"/>
              </a:rPr>
              <a:t>PUSH</a:t>
            </a:r>
            <a:r>
              <a:rPr lang="en-US" sz="2400" dirty="0" smtClean="0">
                <a:latin typeface="Nyala" pitchFamily="2" charset="0"/>
              </a:rPr>
              <a:t> and </a:t>
            </a:r>
            <a:r>
              <a:rPr lang="en-US" sz="2400" dirty="0" smtClean="0">
                <a:solidFill>
                  <a:srgbClr val="C00000"/>
                </a:solidFill>
                <a:latin typeface="Nyala" pitchFamily="2" charset="0"/>
              </a:rPr>
              <a:t>POP </a:t>
            </a:r>
            <a:r>
              <a:rPr lang="en-US" sz="2400" dirty="0" smtClean="0">
                <a:latin typeface="Nyala" pitchFamily="2" charset="0"/>
              </a:rPr>
              <a:t>instructions which require an address field. </a:t>
            </a:r>
          </a:p>
          <a:p>
            <a:pPr lvl="0"/>
            <a:r>
              <a:rPr lang="en-US" sz="2400" dirty="0" smtClean="0">
                <a:latin typeface="Nyala" pitchFamily="2" charset="0"/>
              </a:rPr>
              <a:t>Thus, the instruction </a:t>
            </a:r>
            <a:r>
              <a:rPr lang="en-US" sz="2400" dirty="0" smtClean="0">
                <a:solidFill>
                  <a:srgbClr val="C00000"/>
                </a:solidFill>
                <a:latin typeface="Nyala" pitchFamily="2" charset="0"/>
              </a:rPr>
              <a:t>PUSH X </a:t>
            </a:r>
            <a:r>
              <a:rPr lang="en-US" sz="2400" dirty="0" smtClean="0">
                <a:latin typeface="Nyala" pitchFamily="2" charset="0"/>
              </a:rPr>
              <a:t>Will push the word at address X to the top of the stack. </a:t>
            </a:r>
          </a:p>
          <a:p>
            <a:pPr lvl="0"/>
            <a:r>
              <a:rPr lang="en-US" sz="2400" dirty="0" smtClean="0">
                <a:latin typeface="Nyala" pitchFamily="2" charset="0"/>
              </a:rPr>
              <a:t>The stack pointer is updated automatically. </a:t>
            </a:r>
          </a:p>
          <a:p>
            <a:pPr lvl="0"/>
            <a:r>
              <a:rPr lang="en-US" sz="2400" dirty="0" smtClean="0">
                <a:latin typeface="Nyala" pitchFamily="2" charset="0"/>
              </a:rPr>
              <a:t>Operation-type instructions do not need an address field in stack-organized computers. This is because the operation is performed on the two items that are on top of the stack. </a:t>
            </a:r>
          </a:p>
          <a:p>
            <a:pPr lvl="0"/>
            <a:r>
              <a:rPr lang="en-US" sz="2400" dirty="0" smtClean="0">
                <a:solidFill>
                  <a:srgbClr val="C00000"/>
                </a:solidFill>
                <a:latin typeface="Nyala" pitchFamily="2" charset="0"/>
              </a:rPr>
              <a:t>The instruction ADD In a stack computer consists of an operation code only with no address field. </a:t>
            </a:r>
          </a:p>
          <a:p>
            <a:pPr lvl="0"/>
            <a:r>
              <a:rPr lang="en-US" sz="2400" dirty="0" smtClean="0">
                <a:solidFill>
                  <a:srgbClr val="0033CC"/>
                </a:solidFill>
                <a:latin typeface="Nyala" pitchFamily="2" charset="0"/>
              </a:rPr>
              <a:t>This operation has the effect of popping the two top numbers from the stack, adding the numbers, and pushing the sum into the stack.</a:t>
            </a:r>
            <a:r>
              <a:rPr lang="en-US" sz="2400" dirty="0" smtClean="0">
                <a:latin typeface="Nyala" pitchFamily="2" charset="0"/>
              </a:rPr>
              <a:t> </a:t>
            </a:r>
          </a:p>
          <a:p>
            <a:pPr lvl="0"/>
            <a:r>
              <a:rPr lang="en-US" sz="2400" dirty="0" smtClean="0">
                <a:latin typeface="Nyala" pitchFamily="2" charset="0"/>
              </a:rPr>
              <a:t>There is no need to specify operands with an address field since all operands are implied to be in the stack.</a:t>
            </a:r>
          </a:p>
          <a:p>
            <a:endParaRPr lang="en-US"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7772400" cy="277368"/>
          </a:xfrm>
        </p:spPr>
        <p:txBody>
          <a:bodyPr>
            <a:noAutofit/>
          </a:bodyPr>
          <a:lstStyle/>
          <a:p>
            <a:pPr algn="r"/>
            <a:r>
              <a:rPr lang="en-US" sz="2800" dirty="0" smtClean="0">
                <a:latin typeface="Swis721 Cn BT" panose="020B0506020202030204" pitchFamily="34" charset="0"/>
              </a:rPr>
              <a:t>THREE-ADDRESS INSTRUCTIONS </a:t>
            </a:r>
            <a:endParaRPr lang="en-US" sz="2800" dirty="0">
              <a:latin typeface="Swis721 Cn BT" panose="020B0506020202030204" pitchFamily="34" charset="0"/>
            </a:endParaRPr>
          </a:p>
        </p:txBody>
      </p:sp>
      <p:sp>
        <p:nvSpPr>
          <p:cNvPr id="3" name="Content Placeholder 2"/>
          <p:cNvSpPr>
            <a:spLocks noGrp="1"/>
          </p:cNvSpPr>
          <p:nvPr>
            <p:ph idx="1"/>
          </p:nvPr>
        </p:nvSpPr>
        <p:spPr>
          <a:xfrm>
            <a:off x="228600" y="685800"/>
            <a:ext cx="8610600" cy="6172200"/>
          </a:xfrm>
        </p:spPr>
        <p:txBody>
          <a:bodyPr>
            <a:noAutofit/>
          </a:bodyPr>
          <a:lstStyle/>
          <a:p>
            <a:pPr lvl="0"/>
            <a:r>
              <a:rPr lang="en-US" sz="2200" dirty="0" smtClean="0">
                <a:latin typeface="Nyala" pitchFamily="2" charset="0"/>
              </a:rPr>
              <a:t>Computers with three-address instruction formats can use each address field to specify either a processor register or a memory operand. </a:t>
            </a:r>
          </a:p>
          <a:p>
            <a:pPr lvl="0"/>
            <a:r>
              <a:rPr lang="en-US" sz="2200" dirty="0" smtClean="0">
                <a:latin typeface="Nyala" pitchFamily="2" charset="0"/>
              </a:rPr>
              <a:t>The program in assembly language that evaluates </a:t>
            </a:r>
            <a:r>
              <a:rPr lang="en-US" sz="2200" dirty="0" smtClean="0">
                <a:solidFill>
                  <a:srgbClr val="0033CC"/>
                </a:solidFill>
                <a:latin typeface="Nyala" pitchFamily="2" charset="0"/>
              </a:rPr>
              <a:t>X = (A + B) ∗ (C + D) </a:t>
            </a:r>
            <a:r>
              <a:rPr lang="en-US" sz="2200" dirty="0" smtClean="0">
                <a:latin typeface="Nyala" pitchFamily="2" charset="0"/>
              </a:rPr>
              <a:t>is shown below. </a:t>
            </a:r>
          </a:p>
          <a:p>
            <a:pPr lvl="1"/>
            <a:r>
              <a:rPr lang="en-US" sz="2200" b="1" dirty="0" smtClean="0">
                <a:solidFill>
                  <a:srgbClr val="C00000"/>
                </a:solidFill>
                <a:latin typeface="Nyala" pitchFamily="2" charset="0"/>
              </a:rPr>
              <a:t>ADD R1, A, B R1 ← M [A] + M [B]</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ADD R2, C, D R2 ← M [C] + M [D]</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MUL X, R1, R2 M [X] ← R1 ∗ R2</a:t>
            </a:r>
            <a:endParaRPr lang="en-US" sz="2200" dirty="0" smtClean="0">
              <a:solidFill>
                <a:srgbClr val="C00000"/>
              </a:solidFill>
              <a:latin typeface="Nyala" pitchFamily="2" charset="0"/>
            </a:endParaRPr>
          </a:p>
          <a:p>
            <a:pPr lvl="0"/>
            <a:r>
              <a:rPr lang="en-US" sz="2200" dirty="0" smtClean="0">
                <a:latin typeface="Nyala" pitchFamily="2" charset="0"/>
              </a:rPr>
              <a:t>It is assumed that the computer has two processor registers, R1 and R2. The symbol M [A] denotes the operand at memory address symbolized by A. </a:t>
            </a:r>
          </a:p>
          <a:p>
            <a:pPr lvl="0"/>
            <a:r>
              <a:rPr lang="en-US" sz="2200" dirty="0" smtClean="0">
                <a:solidFill>
                  <a:srgbClr val="0033CC"/>
                </a:solidFill>
                <a:latin typeface="Nyala" pitchFamily="2" charset="0"/>
              </a:rPr>
              <a:t>The advantage of the three-address format is that it results in short programs when evaluating arithmetic expressions. </a:t>
            </a:r>
          </a:p>
          <a:p>
            <a:pPr algn="just"/>
            <a:r>
              <a:rPr lang="en-US" sz="2200" dirty="0" smtClean="0">
                <a:latin typeface="Nyala" pitchFamily="2" charset="0"/>
              </a:rPr>
              <a:t>The disadvantage is that the binary-coded instructions require too many bits to specify three addresses. </a:t>
            </a:r>
          </a:p>
          <a:p>
            <a:pPr algn="just"/>
            <a:r>
              <a:rPr lang="en-US" sz="2200" dirty="0" smtClean="0">
                <a:latin typeface="Nyala" pitchFamily="2" charset="0"/>
              </a:rPr>
              <a:t>An example of a commercial computer that uses three-address instructions is the </a:t>
            </a:r>
            <a:r>
              <a:rPr lang="en-US" sz="2200" dirty="0" smtClean="0">
                <a:solidFill>
                  <a:srgbClr val="0033CC"/>
                </a:solidFill>
                <a:latin typeface="Nyala" pitchFamily="2" charset="0"/>
              </a:rPr>
              <a:t>Cyber 170</a:t>
            </a:r>
            <a:r>
              <a:rPr lang="en-US" sz="2200" dirty="0" smtClean="0">
                <a:latin typeface="Nyala" pitchFamily="2" charset="0"/>
              </a:rPr>
              <a:t>. The instruction formats in the Cyber computer are restricted to either three register address fields or two register address fields and one memory address field.</a:t>
            </a:r>
            <a:endParaRPr lang="en-US" sz="22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7"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64"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220090"/>
          </a:xfrm>
        </p:spPr>
        <p:txBody>
          <a:bodyPr>
            <a:normAutofit fontScale="90000"/>
          </a:bodyPr>
          <a:lstStyle/>
          <a:p>
            <a:pPr algn="r"/>
            <a:r>
              <a:rPr lang="en-US" sz="2800" dirty="0" smtClean="0">
                <a:latin typeface="Swis721 Cn BT" panose="020B0506020202030204" pitchFamily="34" charset="0"/>
              </a:rPr>
              <a:t>TWO-ADDRESS INSTRUCTIONS </a:t>
            </a:r>
            <a:endParaRPr lang="en-US" sz="2800" dirty="0">
              <a:latin typeface="Swis721 Cn BT" panose="020B0506020202030204" pitchFamily="34" charset="0"/>
            </a:endParaRPr>
          </a:p>
        </p:txBody>
      </p:sp>
      <p:sp>
        <p:nvSpPr>
          <p:cNvPr id="3" name="Content Placeholder 2"/>
          <p:cNvSpPr>
            <a:spLocks noGrp="1"/>
          </p:cNvSpPr>
          <p:nvPr>
            <p:ph idx="1"/>
          </p:nvPr>
        </p:nvSpPr>
        <p:spPr>
          <a:xfrm>
            <a:off x="76200" y="448690"/>
            <a:ext cx="8887206" cy="5952110"/>
          </a:xfrm>
        </p:spPr>
        <p:txBody>
          <a:bodyPr>
            <a:noAutofit/>
          </a:bodyPr>
          <a:lstStyle/>
          <a:p>
            <a:pPr lvl="0"/>
            <a:r>
              <a:rPr lang="en-US" sz="2400" dirty="0" smtClean="0">
                <a:latin typeface="Nyala" pitchFamily="2" charset="0"/>
              </a:rPr>
              <a:t>Two address instructions are the most common in commercial computers. Here again each address field can specify either a processor register or a memory word. </a:t>
            </a:r>
          </a:p>
          <a:p>
            <a:pPr lvl="0"/>
            <a:r>
              <a:rPr lang="en-US" sz="2400" dirty="0" smtClean="0">
                <a:latin typeface="Nyala" pitchFamily="2" charset="0"/>
              </a:rPr>
              <a:t>The program to evaluate </a:t>
            </a:r>
            <a:r>
              <a:rPr lang="en-US" sz="2400" b="1" dirty="0" smtClean="0">
                <a:solidFill>
                  <a:srgbClr val="0033CC"/>
                </a:solidFill>
                <a:latin typeface="Nyala" pitchFamily="2" charset="0"/>
              </a:rPr>
              <a:t>X = (A + B) ∗ (C + D) </a:t>
            </a:r>
            <a:r>
              <a:rPr lang="en-US" sz="2400" dirty="0" smtClean="0">
                <a:latin typeface="Nyala" pitchFamily="2" charset="0"/>
              </a:rPr>
              <a:t>is as follows: </a:t>
            </a:r>
          </a:p>
          <a:p>
            <a:pPr lvl="1"/>
            <a:r>
              <a:rPr lang="en-US" sz="2400" b="1" dirty="0" smtClean="0">
                <a:solidFill>
                  <a:srgbClr val="C00000"/>
                </a:solidFill>
                <a:latin typeface="Nyala" pitchFamily="2" charset="0"/>
              </a:rPr>
              <a:t>MOV R1, A R1 ← M [A] </a:t>
            </a:r>
            <a:endParaRPr lang="en-US" sz="2400" dirty="0" smtClean="0">
              <a:solidFill>
                <a:srgbClr val="C00000"/>
              </a:solidFill>
              <a:latin typeface="Nyala" pitchFamily="2" charset="0"/>
            </a:endParaRPr>
          </a:p>
          <a:p>
            <a:pPr lvl="1"/>
            <a:r>
              <a:rPr lang="en-US" sz="2400" b="1" dirty="0" smtClean="0">
                <a:solidFill>
                  <a:srgbClr val="C00000"/>
                </a:solidFill>
                <a:latin typeface="Nyala" pitchFamily="2" charset="0"/>
              </a:rPr>
              <a:t>ADD R1, B R1 ← R1 + M [B] </a:t>
            </a:r>
            <a:endParaRPr lang="en-US" sz="2400" dirty="0" smtClean="0">
              <a:solidFill>
                <a:srgbClr val="C00000"/>
              </a:solidFill>
              <a:latin typeface="Nyala" pitchFamily="2" charset="0"/>
            </a:endParaRPr>
          </a:p>
          <a:p>
            <a:pPr lvl="1"/>
            <a:r>
              <a:rPr lang="en-US" sz="2400" b="1" dirty="0" smtClean="0">
                <a:solidFill>
                  <a:srgbClr val="C00000"/>
                </a:solidFill>
                <a:latin typeface="Nyala" pitchFamily="2" charset="0"/>
              </a:rPr>
              <a:t>MOV R2, C R2 ← M [C] </a:t>
            </a:r>
            <a:endParaRPr lang="en-US" sz="2400" dirty="0" smtClean="0">
              <a:solidFill>
                <a:srgbClr val="C00000"/>
              </a:solidFill>
              <a:latin typeface="Nyala" pitchFamily="2" charset="0"/>
            </a:endParaRPr>
          </a:p>
          <a:p>
            <a:pPr lvl="1"/>
            <a:r>
              <a:rPr lang="en-US" sz="2400" b="1" dirty="0" smtClean="0">
                <a:solidFill>
                  <a:srgbClr val="C00000"/>
                </a:solidFill>
                <a:latin typeface="Nyala" pitchFamily="2" charset="0"/>
              </a:rPr>
              <a:t>ADD R2, D R2 ← R2 + M [D] </a:t>
            </a:r>
            <a:endParaRPr lang="en-US" sz="2400" dirty="0" smtClean="0">
              <a:solidFill>
                <a:srgbClr val="C00000"/>
              </a:solidFill>
              <a:latin typeface="Nyala" pitchFamily="2" charset="0"/>
            </a:endParaRPr>
          </a:p>
          <a:p>
            <a:pPr lvl="1"/>
            <a:r>
              <a:rPr lang="en-US" sz="2400" b="1" dirty="0" smtClean="0">
                <a:solidFill>
                  <a:srgbClr val="C00000"/>
                </a:solidFill>
                <a:latin typeface="Nyala" pitchFamily="2" charset="0"/>
              </a:rPr>
              <a:t>MUL R1, R2 R1 ← R1∗R2 </a:t>
            </a:r>
            <a:endParaRPr lang="en-US" sz="2400" dirty="0" smtClean="0">
              <a:solidFill>
                <a:srgbClr val="C00000"/>
              </a:solidFill>
              <a:latin typeface="Nyala" pitchFamily="2" charset="0"/>
            </a:endParaRPr>
          </a:p>
          <a:p>
            <a:pPr lvl="1"/>
            <a:r>
              <a:rPr lang="en-US" sz="2400" b="1" dirty="0" smtClean="0">
                <a:solidFill>
                  <a:srgbClr val="C00000"/>
                </a:solidFill>
                <a:latin typeface="Nyala" pitchFamily="2" charset="0"/>
              </a:rPr>
              <a:t>MOV X, R1 M [X] ← R1 </a:t>
            </a:r>
            <a:endParaRPr lang="en-US" sz="2400" dirty="0" smtClean="0">
              <a:solidFill>
                <a:srgbClr val="C00000"/>
              </a:solidFill>
              <a:latin typeface="Nyala" pitchFamily="2" charset="0"/>
            </a:endParaRPr>
          </a:p>
          <a:p>
            <a:pPr lvl="0"/>
            <a:r>
              <a:rPr lang="en-US" sz="2400" dirty="0" smtClean="0">
                <a:latin typeface="Nyala" pitchFamily="2" charset="0"/>
              </a:rPr>
              <a:t>The MOV instruction moves or transfers the operands to and from memory and processor registers. </a:t>
            </a:r>
          </a:p>
          <a:p>
            <a:pPr lvl="0"/>
            <a:r>
              <a:rPr lang="en-US" sz="2400" dirty="0" smtClean="0">
                <a:latin typeface="Nyala" pitchFamily="2" charset="0"/>
              </a:rPr>
              <a:t>The first symbol listed in an instruction is assumed to be both a source and the destination where the result of the operation is transferred.</a:t>
            </a:r>
          </a:p>
          <a:p>
            <a:endParaRPr lang="en-US"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75</a:t>
            </a:fld>
            <a:endParaRPr lang="en-US"/>
          </a:p>
        </p:txBody>
      </p:sp>
      <p:sp>
        <p:nvSpPr>
          <p:cNvPr id="6" name="Footer Placeholder 5"/>
          <p:cNvSpPr>
            <a:spLocks noGrp="1"/>
          </p:cNvSpPr>
          <p:nvPr>
            <p:ph type="ftr" sz="quarter" idx="11"/>
          </p:nvPr>
        </p:nvSpPr>
        <p:spPr>
          <a:xfrm>
            <a:off x="6511267" y="6620890"/>
            <a:ext cx="2209800" cy="199582"/>
          </a:xfrm>
        </p:spPr>
        <p:txBody>
          <a:bodyPr/>
          <a:lstStyle/>
          <a:p>
            <a:r>
              <a:rPr lang="en-US" smtClean="0"/>
              <a:t>Compiled by Yonas A. and Hailemariam M. [2010]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7"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64"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 calcmode="lin" valueType="num">
                                      <p:cBhvr>
                                        <p:cTn id="70"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71"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772400" cy="353568"/>
          </a:xfrm>
        </p:spPr>
        <p:txBody>
          <a:bodyPr>
            <a:normAutofit fontScale="90000"/>
          </a:bodyPr>
          <a:lstStyle/>
          <a:p>
            <a:pPr algn="r"/>
            <a:r>
              <a:rPr lang="en-US" sz="3200" dirty="0" smtClean="0">
                <a:latin typeface="Swis721 Cn BT" panose="020B0506020202030204" pitchFamily="34" charset="0"/>
              </a:rPr>
              <a:t>One Address Instructions</a:t>
            </a:r>
            <a:endParaRPr lang="en-US" sz="3200" dirty="0">
              <a:latin typeface="Swis721 Cn BT" panose="020B0506020202030204" pitchFamily="34" charset="0"/>
            </a:endParaRPr>
          </a:p>
        </p:txBody>
      </p:sp>
      <p:sp>
        <p:nvSpPr>
          <p:cNvPr id="3" name="Content Placeholder 2"/>
          <p:cNvSpPr>
            <a:spLocks noGrp="1"/>
          </p:cNvSpPr>
          <p:nvPr>
            <p:ph idx="1"/>
          </p:nvPr>
        </p:nvSpPr>
        <p:spPr>
          <a:xfrm>
            <a:off x="0" y="505968"/>
            <a:ext cx="8991600" cy="6352032"/>
          </a:xfrm>
        </p:spPr>
        <p:txBody>
          <a:bodyPr>
            <a:noAutofit/>
          </a:bodyPr>
          <a:lstStyle/>
          <a:p>
            <a:pPr lvl="0"/>
            <a:r>
              <a:rPr lang="en-US" sz="2400" dirty="0" smtClean="0">
                <a:latin typeface="Nyala" pitchFamily="2" charset="0"/>
              </a:rPr>
              <a:t>One-address instructions use an implied </a:t>
            </a:r>
            <a:r>
              <a:rPr lang="en-US" sz="2400" dirty="0" smtClean="0">
                <a:solidFill>
                  <a:srgbClr val="C00000"/>
                </a:solidFill>
                <a:latin typeface="Nyala" pitchFamily="2" charset="0"/>
              </a:rPr>
              <a:t>accumulator (AC) register </a:t>
            </a:r>
            <a:r>
              <a:rPr lang="en-US" sz="2400" dirty="0" smtClean="0">
                <a:latin typeface="Nyala" pitchFamily="2" charset="0"/>
              </a:rPr>
              <a:t>for all data manipulation. </a:t>
            </a:r>
          </a:p>
          <a:p>
            <a:pPr lvl="0"/>
            <a:r>
              <a:rPr lang="en-US" sz="2400" dirty="0" smtClean="0">
                <a:latin typeface="Nyala" pitchFamily="2" charset="0"/>
              </a:rPr>
              <a:t>For multiplication and division there is a need for a second register. However, here we will neglect the second and assume that the</a:t>
            </a:r>
            <a:r>
              <a:rPr lang="en-US" sz="2400" b="1" dirty="0" smtClean="0">
                <a:solidFill>
                  <a:srgbClr val="C00000"/>
                </a:solidFill>
                <a:latin typeface="Nyala" pitchFamily="2" charset="0"/>
              </a:rPr>
              <a:t> AC </a:t>
            </a:r>
            <a:r>
              <a:rPr lang="en-US" sz="2400" dirty="0" smtClean="0">
                <a:latin typeface="Nyala" pitchFamily="2" charset="0"/>
              </a:rPr>
              <a:t>contains the result of tall operations. </a:t>
            </a:r>
          </a:p>
          <a:p>
            <a:pPr lvl="0"/>
            <a:r>
              <a:rPr lang="en-US" sz="2400" dirty="0" smtClean="0">
                <a:latin typeface="Nyala" pitchFamily="2" charset="0"/>
              </a:rPr>
              <a:t>The program to evaluate </a:t>
            </a:r>
            <a:r>
              <a:rPr lang="en-US" sz="2400" dirty="0" smtClean="0">
                <a:solidFill>
                  <a:srgbClr val="C00000"/>
                </a:solidFill>
                <a:latin typeface="Nyala" pitchFamily="2" charset="0"/>
              </a:rPr>
              <a:t>X = (A + B) ∗ (C + D)</a:t>
            </a:r>
            <a:r>
              <a:rPr lang="en-US" sz="2400" dirty="0" smtClean="0">
                <a:latin typeface="Nyala" pitchFamily="2" charset="0"/>
              </a:rPr>
              <a:t> is </a:t>
            </a:r>
          </a:p>
          <a:p>
            <a:pPr lvl="1"/>
            <a:r>
              <a:rPr lang="en-US" sz="2400" b="1" dirty="0" smtClean="0">
                <a:solidFill>
                  <a:srgbClr val="0033CC"/>
                </a:solidFill>
                <a:latin typeface="Nyala" pitchFamily="2" charset="0"/>
              </a:rPr>
              <a:t>LOAD A 		AC ← M [A] </a:t>
            </a:r>
            <a:endParaRPr lang="en-US" sz="2400" dirty="0" smtClean="0">
              <a:solidFill>
                <a:srgbClr val="0033CC"/>
              </a:solidFill>
              <a:latin typeface="Nyala" pitchFamily="2" charset="0"/>
            </a:endParaRPr>
          </a:p>
          <a:p>
            <a:pPr lvl="1"/>
            <a:r>
              <a:rPr lang="en-US" sz="2400" b="1" dirty="0" smtClean="0">
                <a:solidFill>
                  <a:srgbClr val="0033CC"/>
                </a:solidFill>
                <a:latin typeface="Nyala" pitchFamily="2" charset="0"/>
              </a:rPr>
              <a:t>ADD B 		AC ← A [C] + M [B] </a:t>
            </a:r>
            <a:endParaRPr lang="en-US" sz="2400" dirty="0" smtClean="0">
              <a:solidFill>
                <a:srgbClr val="0033CC"/>
              </a:solidFill>
              <a:latin typeface="Nyala" pitchFamily="2" charset="0"/>
            </a:endParaRPr>
          </a:p>
          <a:p>
            <a:pPr lvl="1"/>
            <a:r>
              <a:rPr lang="en-US" sz="2400" b="1" dirty="0" smtClean="0">
                <a:solidFill>
                  <a:srgbClr val="0033CC"/>
                </a:solidFill>
                <a:latin typeface="Nyala" pitchFamily="2" charset="0"/>
              </a:rPr>
              <a:t>STORE T 		M [T] ← AC </a:t>
            </a:r>
            <a:endParaRPr lang="en-US" sz="2400" dirty="0" smtClean="0">
              <a:solidFill>
                <a:srgbClr val="0033CC"/>
              </a:solidFill>
              <a:latin typeface="Nyala" pitchFamily="2" charset="0"/>
            </a:endParaRPr>
          </a:p>
          <a:p>
            <a:pPr lvl="1"/>
            <a:r>
              <a:rPr lang="en-US" sz="2400" b="1" dirty="0" smtClean="0">
                <a:solidFill>
                  <a:srgbClr val="0033CC"/>
                </a:solidFill>
                <a:latin typeface="Nyala" pitchFamily="2" charset="0"/>
              </a:rPr>
              <a:t>LOAD C 		AC ← M [C] </a:t>
            </a:r>
            <a:endParaRPr lang="en-US" sz="2400" dirty="0" smtClean="0">
              <a:solidFill>
                <a:srgbClr val="0033CC"/>
              </a:solidFill>
              <a:latin typeface="Nyala" pitchFamily="2" charset="0"/>
            </a:endParaRPr>
          </a:p>
          <a:p>
            <a:pPr lvl="1"/>
            <a:r>
              <a:rPr lang="en-US" sz="2400" b="1" dirty="0" smtClean="0">
                <a:solidFill>
                  <a:srgbClr val="0033CC"/>
                </a:solidFill>
                <a:latin typeface="Nyala" pitchFamily="2" charset="0"/>
              </a:rPr>
              <a:t>ADD D 		AC ← AC + M [D] </a:t>
            </a:r>
            <a:endParaRPr lang="en-US" sz="2400" dirty="0" smtClean="0">
              <a:solidFill>
                <a:srgbClr val="0033CC"/>
              </a:solidFill>
              <a:latin typeface="Nyala" pitchFamily="2" charset="0"/>
            </a:endParaRPr>
          </a:p>
          <a:p>
            <a:pPr lvl="1"/>
            <a:r>
              <a:rPr lang="en-US" sz="2400" b="1" dirty="0" smtClean="0">
                <a:solidFill>
                  <a:srgbClr val="0033CC"/>
                </a:solidFill>
                <a:latin typeface="Nyala" pitchFamily="2" charset="0"/>
              </a:rPr>
              <a:t>MUL T 		AC ← AC ∗ M [T] </a:t>
            </a:r>
            <a:endParaRPr lang="en-US" sz="2400" dirty="0" smtClean="0">
              <a:solidFill>
                <a:srgbClr val="0033CC"/>
              </a:solidFill>
              <a:latin typeface="Nyala" pitchFamily="2" charset="0"/>
            </a:endParaRPr>
          </a:p>
          <a:p>
            <a:pPr lvl="1"/>
            <a:r>
              <a:rPr lang="en-US" sz="2400" b="1" dirty="0" smtClean="0">
                <a:solidFill>
                  <a:srgbClr val="0033CC"/>
                </a:solidFill>
                <a:latin typeface="Nyala" pitchFamily="2" charset="0"/>
              </a:rPr>
              <a:t>STORE X 		M [X] ← AC </a:t>
            </a:r>
            <a:endParaRPr lang="en-US" sz="2400" dirty="0" smtClean="0">
              <a:solidFill>
                <a:srgbClr val="0033CC"/>
              </a:solidFill>
              <a:latin typeface="Nyala" pitchFamily="2" charset="0"/>
            </a:endParaRPr>
          </a:p>
          <a:p>
            <a:pPr>
              <a:lnSpc>
                <a:spcPct val="100000"/>
              </a:lnSpc>
            </a:pPr>
            <a:r>
              <a:rPr lang="en-US" sz="2400" dirty="0" smtClean="0">
                <a:latin typeface="Nyala" pitchFamily="2" charset="0"/>
              </a:rPr>
              <a:t>All operations are done between the </a:t>
            </a:r>
            <a:r>
              <a:rPr lang="en-US" sz="2400" dirty="0" smtClean="0">
                <a:solidFill>
                  <a:srgbClr val="C00000"/>
                </a:solidFill>
                <a:latin typeface="Nyala" pitchFamily="2" charset="0"/>
              </a:rPr>
              <a:t>AC register and a memory </a:t>
            </a:r>
            <a:r>
              <a:rPr lang="en-US" sz="2400" dirty="0" smtClean="0">
                <a:latin typeface="Nyala" pitchFamily="2" charset="0"/>
              </a:rPr>
              <a:t>operand</a:t>
            </a:r>
          </a:p>
          <a:p>
            <a:pPr>
              <a:lnSpc>
                <a:spcPct val="100000"/>
              </a:lnSpc>
            </a:pPr>
            <a:r>
              <a:rPr lang="en-US" sz="2400" b="1" dirty="0" smtClean="0">
                <a:solidFill>
                  <a:srgbClr val="C00000"/>
                </a:solidFill>
                <a:latin typeface="Nyala" pitchFamily="2" charset="0"/>
              </a:rPr>
              <a:t>T</a:t>
            </a:r>
            <a:r>
              <a:rPr lang="en-US" sz="2400" dirty="0" smtClean="0">
                <a:latin typeface="Nyala" pitchFamily="2" charset="0"/>
              </a:rPr>
              <a:t> is the address of a temporary memory location required for storing the intermediate result.</a:t>
            </a:r>
            <a:endParaRPr lang="en-US"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7"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64"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 calcmode="lin" valueType="num">
                                      <p:cBhvr>
                                        <p:cTn id="70"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71"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3">
                                            <p:txEl>
                                              <p:pRg st="9" end="9"/>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 calcmode="lin" valueType="num">
                                      <p:cBhvr>
                                        <p:cTn id="77" dur="1000" fill="hold"/>
                                        <p:tgtEl>
                                          <p:spTgt spid="3">
                                            <p:txEl>
                                              <p:pRg st="10" end="10"/>
                                            </p:txEl>
                                          </p:spTgt>
                                        </p:tgtEl>
                                        <p:attrNameLst>
                                          <p:attrName>ppt_x</p:attrName>
                                        </p:attrNameLst>
                                      </p:cBhvr>
                                      <p:tavLst>
                                        <p:tav tm="0">
                                          <p:val>
                                            <p:strVal val="#ppt_x-.2"/>
                                          </p:val>
                                        </p:tav>
                                        <p:tav tm="100000">
                                          <p:val>
                                            <p:strVal val="#ppt_x"/>
                                          </p:val>
                                        </p:tav>
                                      </p:tavLst>
                                    </p:anim>
                                    <p:anim calcmode="lin" valueType="num">
                                      <p:cBhvr>
                                        <p:cTn id="78" dur="1000" fill="hold"/>
                                        <p:tgtEl>
                                          <p:spTgt spid="3">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79" dur="1000"/>
                                        <p:tgtEl>
                                          <p:spTgt spid="3">
                                            <p:txEl>
                                              <p:pRg st="10" end="1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9"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 calcmode="lin" valueType="num">
                                      <p:cBhvr>
                                        <p:cTn id="84" dur="1000" fill="hold"/>
                                        <p:tgtEl>
                                          <p:spTgt spid="3">
                                            <p:txEl>
                                              <p:pRg st="11" end="11"/>
                                            </p:txEl>
                                          </p:spTgt>
                                        </p:tgtEl>
                                        <p:attrNameLst>
                                          <p:attrName>ppt_x</p:attrName>
                                        </p:attrNameLst>
                                      </p:cBhvr>
                                      <p:tavLst>
                                        <p:tav tm="0">
                                          <p:val>
                                            <p:strVal val="#ppt_x-.2"/>
                                          </p:val>
                                        </p:tav>
                                        <p:tav tm="100000">
                                          <p:val>
                                            <p:strVal val="#ppt_x"/>
                                          </p:val>
                                        </p:tav>
                                      </p:tavLst>
                                    </p:anim>
                                    <p:anim calcmode="lin" valueType="num">
                                      <p:cBhvr>
                                        <p:cTn id="85" dur="1000" fill="hold"/>
                                        <p:tgtEl>
                                          <p:spTgt spid="3">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86"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353568"/>
          </a:xfrm>
        </p:spPr>
        <p:txBody>
          <a:bodyPr>
            <a:normAutofit fontScale="90000"/>
          </a:bodyPr>
          <a:lstStyle/>
          <a:p>
            <a:pPr algn="r"/>
            <a:r>
              <a:rPr lang="en-US" dirty="0" smtClean="0">
                <a:latin typeface="Swis721 Cn BT" panose="020B0506020202030204" pitchFamily="34" charset="0"/>
              </a:rPr>
              <a:t>Zero Address Instructions</a:t>
            </a:r>
            <a:endParaRPr lang="en-US" dirty="0">
              <a:latin typeface="Swis721 Cn BT" panose="020B0506020202030204" pitchFamily="34" charset="0"/>
            </a:endParaRPr>
          </a:p>
        </p:txBody>
      </p:sp>
      <p:sp>
        <p:nvSpPr>
          <p:cNvPr id="3" name="Content Placeholder 2"/>
          <p:cNvSpPr>
            <a:spLocks noGrp="1"/>
          </p:cNvSpPr>
          <p:nvPr>
            <p:ph idx="1"/>
          </p:nvPr>
        </p:nvSpPr>
        <p:spPr>
          <a:xfrm>
            <a:off x="76200" y="557784"/>
            <a:ext cx="8534400" cy="5943600"/>
          </a:xfrm>
        </p:spPr>
        <p:txBody>
          <a:bodyPr>
            <a:noAutofit/>
          </a:bodyPr>
          <a:lstStyle/>
          <a:p>
            <a:pPr lvl="0"/>
            <a:r>
              <a:rPr lang="en-US" sz="2200" dirty="0" smtClean="0">
                <a:latin typeface="Nyala" pitchFamily="2" charset="0"/>
              </a:rPr>
              <a:t>A stack-organized computer does not use an address field for the instructions ADD and MUL. </a:t>
            </a:r>
          </a:p>
          <a:p>
            <a:pPr lvl="0"/>
            <a:r>
              <a:rPr lang="en-US" sz="2200" dirty="0" smtClean="0">
                <a:latin typeface="Nyala" pitchFamily="2" charset="0"/>
              </a:rPr>
              <a:t>The </a:t>
            </a:r>
            <a:r>
              <a:rPr lang="en-US" sz="2200" b="1" dirty="0" smtClean="0">
                <a:solidFill>
                  <a:srgbClr val="0033CC"/>
                </a:solidFill>
                <a:latin typeface="Nyala" pitchFamily="2" charset="0"/>
              </a:rPr>
              <a:t>PUSH</a:t>
            </a:r>
            <a:r>
              <a:rPr lang="en-US" sz="2200" dirty="0" smtClean="0">
                <a:latin typeface="Nyala" pitchFamily="2" charset="0"/>
              </a:rPr>
              <a:t> and </a:t>
            </a:r>
            <a:r>
              <a:rPr lang="en-US" sz="2200" b="1" dirty="0" smtClean="0">
                <a:solidFill>
                  <a:srgbClr val="0033CC"/>
                </a:solidFill>
                <a:latin typeface="Nyala" pitchFamily="2" charset="0"/>
              </a:rPr>
              <a:t>POP</a:t>
            </a:r>
            <a:r>
              <a:rPr lang="en-US" sz="2200" dirty="0" smtClean="0">
                <a:latin typeface="Nyala" pitchFamily="2" charset="0"/>
              </a:rPr>
              <a:t> instructions, however, need an address field to specify the operand that communicates with the stack. </a:t>
            </a:r>
          </a:p>
          <a:p>
            <a:pPr lvl="0"/>
            <a:r>
              <a:rPr lang="en-US" sz="2200" dirty="0" smtClean="0">
                <a:latin typeface="Nyala" pitchFamily="2" charset="0"/>
              </a:rPr>
              <a:t>The following program shows how </a:t>
            </a:r>
            <a:r>
              <a:rPr lang="en-US" sz="2200" dirty="0" smtClean="0">
                <a:solidFill>
                  <a:srgbClr val="0033CC"/>
                </a:solidFill>
                <a:latin typeface="Nyala" pitchFamily="2" charset="0"/>
              </a:rPr>
              <a:t>X = (A + B) ∗ (C + D) </a:t>
            </a:r>
            <a:r>
              <a:rPr lang="en-US" sz="2200" dirty="0" smtClean="0">
                <a:latin typeface="Nyala" pitchFamily="2" charset="0"/>
              </a:rPr>
              <a:t>will be written for a stack organized computer. (TOS stands for top of stack) </a:t>
            </a:r>
          </a:p>
          <a:p>
            <a:pPr lvl="1"/>
            <a:r>
              <a:rPr lang="en-US" sz="2200" b="1" dirty="0" smtClean="0">
                <a:solidFill>
                  <a:srgbClr val="C00000"/>
                </a:solidFill>
                <a:latin typeface="Nyala" pitchFamily="2" charset="0"/>
              </a:rPr>
              <a:t>PUSH A 		TOS ← A </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PUSH B 		TOS ← B </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ADD 		TOS ← (A + B) </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PUSH C 		TOS ← C </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PUSH D 		TOS ← D </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ADD 		TOS ← (C + D) </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MUL 		TOS ← (C + D) ∗ (A + B) </a:t>
            </a:r>
            <a:endParaRPr lang="en-US" sz="2200" dirty="0" smtClean="0">
              <a:solidFill>
                <a:srgbClr val="C00000"/>
              </a:solidFill>
              <a:latin typeface="Nyala" pitchFamily="2" charset="0"/>
            </a:endParaRPr>
          </a:p>
          <a:p>
            <a:pPr lvl="1"/>
            <a:r>
              <a:rPr lang="en-US" sz="2200" b="1" dirty="0" smtClean="0">
                <a:solidFill>
                  <a:srgbClr val="C00000"/>
                </a:solidFill>
                <a:latin typeface="Nyala" pitchFamily="2" charset="0"/>
              </a:rPr>
              <a:t>POP X 		M [X] ← TOS </a:t>
            </a:r>
            <a:endParaRPr lang="en-US" sz="2200" dirty="0" smtClean="0">
              <a:solidFill>
                <a:srgbClr val="C00000"/>
              </a:solidFill>
              <a:latin typeface="Nyala" pitchFamily="2" charset="0"/>
            </a:endParaRPr>
          </a:p>
          <a:p>
            <a:pPr lvl="0"/>
            <a:r>
              <a:rPr lang="en-US" sz="2200" dirty="0" smtClean="0">
                <a:latin typeface="Nyala" pitchFamily="2" charset="0"/>
              </a:rPr>
              <a:t>The name “zero-address” is given to this type of computer because of the absence of an address field in the computational instructions.</a:t>
            </a:r>
          </a:p>
          <a:p>
            <a:endParaRPr lang="en-US" sz="22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7"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64"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 calcmode="lin" valueType="num">
                                      <p:cBhvr>
                                        <p:cTn id="70"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71"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3">
                                            <p:txEl>
                                              <p:pRg st="9" end="9"/>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 calcmode="lin" valueType="num">
                                      <p:cBhvr>
                                        <p:cTn id="77" dur="1000" fill="hold"/>
                                        <p:tgtEl>
                                          <p:spTgt spid="3">
                                            <p:txEl>
                                              <p:pRg st="10" end="10"/>
                                            </p:txEl>
                                          </p:spTgt>
                                        </p:tgtEl>
                                        <p:attrNameLst>
                                          <p:attrName>ppt_x</p:attrName>
                                        </p:attrNameLst>
                                      </p:cBhvr>
                                      <p:tavLst>
                                        <p:tav tm="0">
                                          <p:val>
                                            <p:strVal val="#ppt_x-.2"/>
                                          </p:val>
                                        </p:tav>
                                        <p:tav tm="100000">
                                          <p:val>
                                            <p:strVal val="#ppt_x"/>
                                          </p:val>
                                        </p:tav>
                                      </p:tavLst>
                                    </p:anim>
                                    <p:anim calcmode="lin" valueType="num">
                                      <p:cBhvr>
                                        <p:cTn id="78" dur="1000" fill="hold"/>
                                        <p:tgtEl>
                                          <p:spTgt spid="3">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79" dur="1000"/>
                                        <p:tgtEl>
                                          <p:spTgt spid="3">
                                            <p:txEl>
                                              <p:pRg st="10" end="1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9"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 calcmode="lin" valueType="num">
                                      <p:cBhvr>
                                        <p:cTn id="84" dur="1000" fill="hold"/>
                                        <p:tgtEl>
                                          <p:spTgt spid="3">
                                            <p:txEl>
                                              <p:pRg st="11" end="11"/>
                                            </p:txEl>
                                          </p:spTgt>
                                        </p:tgtEl>
                                        <p:attrNameLst>
                                          <p:attrName>ppt_x</p:attrName>
                                        </p:attrNameLst>
                                      </p:cBhvr>
                                      <p:tavLst>
                                        <p:tav tm="0">
                                          <p:val>
                                            <p:strVal val="#ppt_x-.2"/>
                                          </p:val>
                                        </p:tav>
                                        <p:tav tm="100000">
                                          <p:val>
                                            <p:strVal val="#ppt_x"/>
                                          </p:val>
                                        </p:tav>
                                      </p:tavLst>
                                    </p:anim>
                                    <p:anim calcmode="lin" valueType="num">
                                      <p:cBhvr>
                                        <p:cTn id="85" dur="1000" fill="hold"/>
                                        <p:tgtEl>
                                          <p:spTgt spid="3">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86"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096000"/>
          </a:xfrm>
        </p:spPr>
        <p:txBody>
          <a:bodyPr>
            <a:normAutofit fontScale="92500" lnSpcReduction="10000"/>
          </a:bodyPr>
          <a:lstStyle/>
          <a:p>
            <a:pPr algn="l"/>
            <a:r>
              <a:rPr lang="en-US" sz="2400" dirty="0" smtClean="0">
                <a:solidFill>
                  <a:schemeClr val="tx1"/>
                </a:solidFill>
                <a:latin typeface="Nyala" pitchFamily="2" charset="0"/>
              </a:rPr>
              <a:t>In embedded systems, the microprocessor is a part of a final product and is not available for reprogramming to the end user. Example: </a:t>
            </a:r>
          </a:p>
          <a:p>
            <a:pPr algn="l"/>
            <a:r>
              <a:rPr lang="en-US" sz="2400" dirty="0" smtClean="0">
                <a:solidFill>
                  <a:schemeClr val="tx1"/>
                </a:solidFill>
                <a:latin typeface="Nyala" pitchFamily="2" charset="0"/>
              </a:rPr>
              <a:t>–copying machine </a:t>
            </a:r>
          </a:p>
          <a:p>
            <a:pPr algn="l"/>
            <a:r>
              <a:rPr lang="en-US" sz="2400" dirty="0" smtClean="0">
                <a:solidFill>
                  <a:schemeClr val="tx1"/>
                </a:solidFill>
                <a:latin typeface="Nyala" pitchFamily="2" charset="0"/>
              </a:rPr>
              <a:t>–washing machine.</a:t>
            </a:r>
          </a:p>
          <a:p>
            <a:pPr algn="l"/>
            <a:r>
              <a:rPr lang="en-US" sz="2400" dirty="0" smtClean="0">
                <a:solidFill>
                  <a:schemeClr val="tx1"/>
                </a:solidFill>
                <a:latin typeface="Nyala" pitchFamily="2" charset="0"/>
              </a:rPr>
              <a:t>–Air-conditioner</a:t>
            </a:r>
          </a:p>
          <a:p>
            <a:pPr algn="l"/>
            <a:r>
              <a:rPr lang="en-US" sz="2400" dirty="0" smtClean="0">
                <a:solidFill>
                  <a:schemeClr val="tx1"/>
                </a:solidFill>
                <a:latin typeface="Nyala" pitchFamily="2" charset="0"/>
              </a:rPr>
              <a:t>–Etc.</a:t>
            </a:r>
          </a:p>
          <a:p>
            <a:pPr algn="l"/>
            <a:r>
              <a:rPr lang="en-US" sz="2400" b="1" i="1" u="sng" dirty="0" smtClean="0">
                <a:solidFill>
                  <a:schemeClr val="tx1"/>
                </a:solidFill>
                <a:latin typeface="Nyala" pitchFamily="2" charset="0"/>
              </a:rPr>
              <a:t>Microprocessor, CPU &amp; Microcontroller</a:t>
            </a:r>
          </a:p>
          <a:p>
            <a:pPr algn="l">
              <a:buFont typeface="Wingdings" pitchFamily="2" charset="2"/>
              <a:buChar char="q"/>
            </a:pPr>
            <a:r>
              <a:rPr lang="en-US" sz="2400" dirty="0" smtClean="0">
                <a:solidFill>
                  <a:schemeClr val="tx1"/>
                </a:solidFill>
                <a:latin typeface="Nyala" pitchFamily="2" charset="0"/>
              </a:rPr>
              <a:t>Microprocessor (MPU) -a semiconductor device (integrated circuit) manufactured by using the LSI technique.</a:t>
            </a:r>
          </a:p>
          <a:p>
            <a:pPr algn="l">
              <a:buFont typeface="Wingdings" pitchFamily="2" charset="2"/>
              <a:buChar char="q"/>
            </a:pPr>
            <a:r>
              <a:rPr lang="en-US" sz="2400" dirty="0" smtClean="0">
                <a:solidFill>
                  <a:schemeClr val="tx1"/>
                </a:solidFill>
                <a:latin typeface="Nyala" pitchFamily="2" charset="0"/>
              </a:rPr>
              <a:t>It includes the ALU, register arrays, and control circuits on a single chip.</a:t>
            </a:r>
          </a:p>
          <a:p>
            <a:pPr algn="l"/>
            <a:r>
              <a:rPr lang="en-US" sz="2400" b="1" dirty="0" smtClean="0">
                <a:solidFill>
                  <a:schemeClr val="tx1"/>
                </a:solidFill>
                <a:latin typeface="Nyala" pitchFamily="2" charset="0"/>
              </a:rPr>
              <a:t>CPU -the central processing unit. </a:t>
            </a:r>
          </a:p>
          <a:p>
            <a:pPr algn="l"/>
            <a:r>
              <a:rPr lang="en-US" sz="2400" dirty="0" smtClean="0">
                <a:solidFill>
                  <a:schemeClr val="tx1"/>
                </a:solidFill>
                <a:latin typeface="Nyala" pitchFamily="2" charset="0"/>
              </a:rPr>
              <a:t>–The group of circuits that processes data and provides control signals and timing. It includes the arithmetic/logic unit, registers, instruction decoder, and the control unit. </a:t>
            </a:r>
          </a:p>
          <a:p>
            <a:pPr algn="l">
              <a:buFont typeface="Wingdings" pitchFamily="2" charset="2"/>
              <a:buChar char="q"/>
            </a:pPr>
            <a:r>
              <a:rPr lang="en-US" sz="2400" dirty="0" smtClean="0">
                <a:solidFill>
                  <a:schemeClr val="tx1"/>
                </a:solidFill>
                <a:latin typeface="Nyala" pitchFamily="2" charset="0"/>
              </a:rPr>
              <a:t>Microcontroller -a device that includes microprocessor, memory, and I/O signal lines on a single chip, fabricated using VLSI technology. </a:t>
            </a:r>
          </a:p>
          <a:p>
            <a:pPr algn="l"/>
            <a:endParaRPr lang="en-US" sz="2400" dirty="0" smtClean="0">
              <a:solidFill>
                <a:schemeClr val="tx1"/>
              </a:solidFill>
              <a:latin typeface="Nyala" pitchFamily="2"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04800"/>
            <a:ext cx="8305800" cy="6248400"/>
          </a:xfrm>
        </p:spPr>
        <p:txBody>
          <a:bodyPr>
            <a:normAutofit/>
          </a:bodyPr>
          <a:lstStyle/>
          <a:p>
            <a:pPr algn="l">
              <a:buFont typeface="Wingdings" pitchFamily="2" charset="2"/>
              <a:buChar char="Ø"/>
            </a:pPr>
            <a:r>
              <a:rPr lang="en-US" sz="2400" dirty="0" smtClean="0">
                <a:solidFill>
                  <a:schemeClr val="tx1"/>
                </a:solidFill>
                <a:latin typeface="Nyala" pitchFamily="2" charset="0"/>
              </a:rPr>
              <a:t>In large computers, a CPU implemented on one or more circuit boards performs these computing functions.</a:t>
            </a:r>
          </a:p>
          <a:p>
            <a:pPr algn="l">
              <a:buFont typeface="Wingdings" pitchFamily="2" charset="2"/>
              <a:buChar char="Ø"/>
            </a:pPr>
            <a:r>
              <a:rPr lang="en-US" sz="2400" dirty="0" smtClean="0">
                <a:solidFill>
                  <a:schemeClr val="tx1"/>
                </a:solidFill>
                <a:latin typeface="Nyala" pitchFamily="2" charset="0"/>
              </a:rPr>
              <a:t>The microprocessor is in many ways similar to the CPU, but includes all the logic circuitry, including the control unit, on one chip. </a:t>
            </a: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buFont typeface="Wingdings" pitchFamily="2" charset="2"/>
              <a:buChar char="Ø"/>
            </a:pPr>
            <a:endParaRPr lang="en-US" sz="2400" dirty="0" smtClean="0">
              <a:solidFill>
                <a:schemeClr val="tx1"/>
              </a:solidFill>
              <a:latin typeface="Nyala" pitchFamily="2" charset="0"/>
            </a:endParaRPr>
          </a:p>
          <a:p>
            <a:pPr algn="l"/>
            <a:r>
              <a:rPr lang="en-US" sz="2400" b="1" dirty="0" smtClean="0">
                <a:solidFill>
                  <a:schemeClr val="tx1"/>
                </a:solidFill>
                <a:latin typeface="Nyala" pitchFamily="2" charset="0"/>
              </a:rPr>
              <a:t>Traditional block diagram of a computer </a:t>
            </a:r>
          </a:p>
          <a:p>
            <a:pPr algn="l"/>
            <a:endParaRPr lang="en-US" sz="2400" dirty="0" smtClean="0">
              <a:solidFill>
                <a:schemeClr val="tx1"/>
              </a:solidFill>
              <a:latin typeface="Nyala" pitchFamily="2" charset="0"/>
            </a:endParaRPr>
          </a:p>
        </p:txBody>
      </p:sp>
      <p:pic>
        <p:nvPicPr>
          <p:cNvPr id="1026" name="Picture 2"/>
          <p:cNvPicPr>
            <a:picLocks noChangeAspect="1" noChangeArrowheads="1"/>
          </p:cNvPicPr>
          <p:nvPr/>
        </p:nvPicPr>
        <p:blipFill>
          <a:blip r:embed="rId2" cstate="print"/>
          <a:srcRect/>
          <a:stretch>
            <a:fillRect/>
          </a:stretch>
        </p:blipFill>
        <p:spPr bwMode="auto">
          <a:xfrm>
            <a:off x="1295400" y="1981200"/>
            <a:ext cx="6781800" cy="38862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389</TotalTime>
  <Words>6862</Words>
  <Application>Microsoft Office PowerPoint</Application>
  <PresentationFormat>On-screen Show (4:3)</PresentationFormat>
  <Paragraphs>744</Paragraphs>
  <Slides>77</Slides>
  <Notes>0</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Office Theme</vt:lpstr>
      <vt:lpstr>PowerPoint Presentation</vt:lpstr>
      <vt:lpstr>Chapter 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CPU Registers</vt:lpstr>
      <vt:lpstr>CPU Registers</vt:lpstr>
      <vt:lpstr>General purpose registers </vt:lpstr>
      <vt:lpstr>PowerPoint Presentation</vt:lpstr>
      <vt:lpstr>Segment Registers </vt:lpstr>
      <vt:lpstr>14 types of Registers </vt:lpstr>
      <vt:lpstr>I/O Interfaces</vt:lpstr>
      <vt:lpstr>interface</vt:lpstr>
      <vt:lpstr>Memory Mapped </vt:lpstr>
      <vt:lpstr>I/O Mapped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INSTRUCTION FORMATS</vt:lpstr>
      <vt:lpstr>INSTRUCTION FORMATS</vt:lpstr>
      <vt:lpstr>Single accumulator organization </vt:lpstr>
      <vt:lpstr>General register organization. </vt:lpstr>
      <vt:lpstr>Stack organization.</vt:lpstr>
      <vt:lpstr>THREE-ADDRESS INSTRUCTIONS </vt:lpstr>
      <vt:lpstr>TWO-ADDRESS INSTRUCTIONS </vt:lpstr>
      <vt:lpstr>One Address Instructions</vt:lpstr>
      <vt:lpstr>Zero Address Instructions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One</dc:title>
  <dc:creator>Windows User</dc:creator>
  <cp:lastModifiedBy>GOD-The-Almighty</cp:lastModifiedBy>
  <cp:revision>65</cp:revision>
  <dcterms:created xsi:type="dcterms:W3CDTF">2020-03-05T15:09:34Z</dcterms:created>
  <dcterms:modified xsi:type="dcterms:W3CDTF">2020-05-15T15:57:39Z</dcterms:modified>
</cp:coreProperties>
</file>