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94FB8B-BAAA-4844-B8AA-638247464F3F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930BCB-D475-4A9A-A471-D04428AA1A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488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19CF1-72A3-4EC4-B6D7-F931357A3D9B}" type="datetime1">
              <a:rPr lang="en-US" smtClean="0"/>
              <a:t>5/18/2020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Compiled by Yonas A. and Hailemariam M. [2010]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FAE1A-2AF5-446B-AEE8-C81190D868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B5C4A-DF4C-4306-BE99-C64EE63498A2}" type="datetime1">
              <a:rPr lang="en-US" smtClean="0"/>
              <a:t>5/18/2020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Compiled by Yonas A. and Hailemariam M. [2010]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FAE1A-2AF5-446B-AEE8-C81190D868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C261E-1477-4F46-BEDF-CC6AC54536E8}" type="datetime1">
              <a:rPr lang="en-US" smtClean="0"/>
              <a:t>5/18/2020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Compiled by Yonas A. and Hailemariam M. [2010]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FAE1A-2AF5-446B-AEE8-C81190D868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C0F1A-7690-4F4A-B38E-5A853C5D55BD}" type="datetime1">
              <a:rPr lang="en-US" smtClean="0"/>
              <a:t>5/18/2020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Compiled by Yonas A. and Hailemariam M. [2010]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FAE1A-2AF5-446B-AEE8-C81190D868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0D2B1-5256-46A6-BD6A-7D2BC0C81427}" type="datetime1">
              <a:rPr lang="en-US" smtClean="0"/>
              <a:t>5/18/2020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Compiled by Yonas A. and Hailemariam M. [2010]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FAE1A-2AF5-446B-AEE8-C81190D868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406E2-227B-4E73-A214-75C0430B304D}" type="datetime1">
              <a:rPr lang="en-US" smtClean="0"/>
              <a:t>5/18/2020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Compiled by Yonas A. and Hailemariam M. [2010]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FAE1A-2AF5-446B-AEE8-C81190D868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444DD-DF12-426C-A7D3-8BAE0A9C4311}" type="datetime1">
              <a:rPr lang="en-US" smtClean="0"/>
              <a:t>5/18/2020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Compiled by Yonas A. and Hailemariam M. [2010]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FAE1A-2AF5-446B-AEE8-C81190D868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B0F3B-04B6-40B0-BD8A-0FB28A78B5EC}" type="datetime1">
              <a:rPr lang="en-US" smtClean="0"/>
              <a:t>5/18/2020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Compiled by Yonas A. and Hailemariam M. [2010]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FAE1A-2AF5-446B-AEE8-C81190D868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64477-EB0C-45CA-81F4-A9DA0B59C4CE}" type="datetime1">
              <a:rPr lang="en-US" smtClean="0"/>
              <a:t>5/18/2020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Compiled by Yonas A. and Hailemariam M. [2010]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FAE1A-2AF5-446B-AEE8-C81190D868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1B7E9-1409-4B02-BFBA-19CC37E68005}" type="datetime1">
              <a:rPr lang="en-US" smtClean="0"/>
              <a:t>5/18/2020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Compiled by Yonas A. and Hailemariam M. [2010]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FAE1A-2AF5-446B-AEE8-C81190D868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2BE7F-D018-493C-9C21-62FF7FA94F05}" type="datetime1">
              <a:rPr lang="en-US" smtClean="0"/>
              <a:t>5/18/2020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Compiled by Yonas A. and Hailemariam M. [2010]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FAE1A-2AF5-446B-AEE8-C81190D868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3B1A5-EB66-4C50-BAA3-7C55B3D1DA87}" type="datetime1">
              <a:rPr lang="en-US" smtClean="0"/>
              <a:t>5/18/2020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Compiled by Yonas A. and Hailemariam M. [2010]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EFAE1A-2AF5-446B-AEE8-C81190D868C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3276600"/>
          </a:xfrm>
        </p:spPr>
        <p:txBody>
          <a:bodyPr>
            <a:noAutofit/>
          </a:bodyPr>
          <a:lstStyle/>
          <a:p>
            <a:pPr algn="ctr"/>
            <a:r>
              <a:rPr lang="en-US" sz="4800" dirty="0" smtClean="0">
                <a:latin typeface="Nyala" pitchFamily="2" charset="0"/>
              </a:rPr>
              <a:t>Chapter #3</a:t>
            </a:r>
            <a:br>
              <a:rPr lang="en-US" sz="4800" dirty="0" smtClean="0">
                <a:latin typeface="Nyala" pitchFamily="2" charset="0"/>
              </a:rPr>
            </a:br>
            <a:r>
              <a:rPr lang="en-US" sz="4800" dirty="0" smtClean="0">
                <a:latin typeface="Nyala" pitchFamily="2" charset="0"/>
              </a:rPr>
              <a:t>Assembly: </a:t>
            </a:r>
            <a:br>
              <a:rPr lang="en-US" sz="4800" dirty="0" smtClean="0">
                <a:latin typeface="Nyala" pitchFamily="2" charset="0"/>
              </a:rPr>
            </a:br>
            <a:r>
              <a:rPr lang="en-US" sz="4800" dirty="0" smtClean="0">
                <a:latin typeface="Nyala" pitchFamily="2" charset="0"/>
              </a:rPr>
              <a:t>Loops and Control structures</a:t>
            </a:r>
            <a:endParaRPr lang="en-US" sz="4800" dirty="0">
              <a:latin typeface="Nyala" pitchFamily="2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A8348-524D-4A36-8735-4EA0EBDC8BF5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27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24968"/>
          </a:xfrm>
        </p:spPr>
        <p:txBody>
          <a:bodyPr>
            <a:noAutofit/>
          </a:bodyPr>
          <a:lstStyle/>
          <a:p>
            <a:pPr algn="r"/>
            <a:r>
              <a:rPr lang="en-US" sz="3200" dirty="0" smtClean="0">
                <a:latin typeface="Comic Sans MS" panose="030F0702030302020204" pitchFamily="66" charset="0"/>
              </a:rPr>
              <a:t>Example	</a:t>
            </a:r>
            <a:endParaRPr lang="en-US" sz="3200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85800"/>
            <a:ext cx="8610600" cy="6172200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Nyala" pitchFamily="2" charset="0"/>
              </a:rPr>
              <a:t>The following code fragment compares two </a:t>
            </a:r>
            <a:r>
              <a:rPr lang="en-US" sz="2800" dirty="0" err="1" smtClean="0">
                <a:latin typeface="Nyala" pitchFamily="2" charset="0"/>
              </a:rPr>
              <a:t>nos</a:t>
            </a:r>
            <a:r>
              <a:rPr lang="en-US" sz="2800" dirty="0" smtClean="0">
                <a:latin typeface="Nyala" pitchFamily="2" charset="0"/>
              </a:rPr>
              <a:t> and display a message</a:t>
            </a:r>
          </a:p>
          <a:p>
            <a:pPr>
              <a:buNone/>
            </a:pPr>
            <a:r>
              <a:rPr lang="en-US" sz="2800" dirty="0" smtClean="0">
                <a:latin typeface="Nyala" pitchFamily="2" charset="0"/>
              </a:rPr>
              <a:t> section </a:t>
            </a:r>
            <a:r>
              <a:rPr lang="en-US" sz="2800" dirty="0" smtClean="0">
                <a:solidFill>
                  <a:srgbClr val="C00000"/>
                </a:solidFill>
                <a:latin typeface="Nyala" pitchFamily="2" charset="0"/>
              </a:rPr>
              <a:t>.text:</a:t>
            </a:r>
          </a:p>
          <a:p>
            <a:pPr marL="0" indent="0">
              <a:buNone/>
            </a:pPr>
            <a:r>
              <a:rPr lang="da-DK" sz="2800" b="1" dirty="0">
                <a:solidFill>
                  <a:srgbClr val="0033CC"/>
                </a:solidFill>
                <a:latin typeface="Nyala" pitchFamily="2" charset="0"/>
              </a:rPr>
              <a:t>mov    al, 25     </a:t>
            </a:r>
            <a:r>
              <a:rPr lang="da-DK" sz="2800" dirty="0">
                <a:latin typeface="Nyala" pitchFamily="2" charset="0"/>
              </a:rPr>
              <a:t>; set al to 25. </a:t>
            </a:r>
          </a:p>
          <a:p>
            <a:pPr marL="0" indent="0">
              <a:buNone/>
            </a:pPr>
            <a:r>
              <a:rPr lang="en-US" sz="2800" b="1" dirty="0" err="1">
                <a:solidFill>
                  <a:srgbClr val="0033CC"/>
                </a:solidFill>
                <a:latin typeface="Nyala" pitchFamily="2" charset="0"/>
              </a:rPr>
              <a:t>mov</a:t>
            </a:r>
            <a:r>
              <a:rPr lang="en-US" sz="2800" b="1" dirty="0">
                <a:solidFill>
                  <a:srgbClr val="0033CC"/>
                </a:solidFill>
                <a:latin typeface="Nyala" pitchFamily="2" charset="0"/>
              </a:rPr>
              <a:t>    </a:t>
            </a:r>
            <a:r>
              <a:rPr lang="en-US" sz="2800" b="1" dirty="0" err="1">
                <a:solidFill>
                  <a:srgbClr val="0033CC"/>
                </a:solidFill>
                <a:latin typeface="Nyala" pitchFamily="2" charset="0"/>
              </a:rPr>
              <a:t>bl</a:t>
            </a:r>
            <a:r>
              <a:rPr lang="en-US" sz="2800" b="1" dirty="0">
                <a:solidFill>
                  <a:srgbClr val="0033CC"/>
                </a:solidFill>
                <a:latin typeface="Nyala" pitchFamily="2" charset="0"/>
              </a:rPr>
              <a:t>, 10     </a:t>
            </a:r>
            <a:r>
              <a:rPr lang="en-US" sz="2800" dirty="0">
                <a:latin typeface="Nyala" pitchFamily="2" charset="0"/>
              </a:rPr>
              <a:t>; set </a:t>
            </a:r>
            <a:r>
              <a:rPr lang="en-US" sz="2800" dirty="0" err="1">
                <a:latin typeface="Nyala" pitchFamily="2" charset="0"/>
              </a:rPr>
              <a:t>bl</a:t>
            </a:r>
            <a:r>
              <a:rPr lang="en-US" sz="2800" dirty="0">
                <a:latin typeface="Nyala" pitchFamily="2" charset="0"/>
              </a:rPr>
              <a:t> to 10. </a:t>
            </a:r>
          </a:p>
          <a:p>
            <a:pPr marL="0" indent="0">
              <a:buNone/>
            </a:pPr>
            <a:r>
              <a:rPr lang="it-IT" sz="2800" b="1" dirty="0">
                <a:solidFill>
                  <a:srgbClr val="FF0000"/>
                </a:solidFill>
                <a:latin typeface="Nyala" pitchFamily="2" charset="0"/>
              </a:rPr>
              <a:t>cmp    al, bl     </a:t>
            </a:r>
            <a:r>
              <a:rPr lang="it-IT" sz="2800" dirty="0">
                <a:latin typeface="Nyala" pitchFamily="2" charset="0"/>
              </a:rPr>
              <a:t>; compare al - bl. </a:t>
            </a:r>
          </a:p>
          <a:p>
            <a:pPr marL="0" indent="0">
              <a:buNone/>
            </a:pPr>
            <a:r>
              <a:rPr lang="en-US" sz="2800" b="1" dirty="0">
                <a:solidFill>
                  <a:srgbClr val="7030A0"/>
                </a:solidFill>
                <a:latin typeface="Nyala" pitchFamily="2" charset="0"/>
              </a:rPr>
              <a:t>je     equal      </a:t>
            </a:r>
            <a:r>
              <a:rPr lang="en-US" sz="2800" dirty="0">
                <a:latin typeface="Nyala" pitchFamily="2" charset="0"/>
              </a:rPr>
              <a:t>; jump if al = </a:t>
            </a:r>
            <a:r>
              <a:rPr lang="en-US" sz="2800" dirty="0" err="1">
                <a:latin typeface="Nyala" pitchFamily="2" charset="0"/>
              </a:rPr>
              <a:t>bl</a:t>
            </a:r>
            <a:r>
              <a:rPr lang="en-US" sz="2800" dirty="0">
                <a:latin typeface="Nyala" pitchFamily="2" charset="0"/>
              </a:rPr>
              <a:t> (</a:t>
            </a:r>
            <a:r>
              <a:rPr lang="en-US" sz="2800" dirty="0" err="1">
                <a:latin typeface="Nyala" pitchFamily="2" charset="0"/>
              </a:rPr>
              <a:t>zf</a:t>
            </a:r>
            <a:r>
              <a:rPr lang="en-US" sz="2800" dirty="0">
                <a:latin typeface="Nyala" pitchFamily="2" charset="0"/>
              </a:rPr>
              <a:t> = 1). </a:t>
            </a:r>
          </a:p>
          <a:p>
            <a:pPr marL="0" indent="0">
              <a:buNone/>
            </a:pPr>
            <a:r>
              <a:rPr lang="en-US" sz="2800" dirty="0" smtClean="0">
                <a:latin typeface="Nyala" pitchFamily="2" charset="0"/>
              </a:rPr>
              <a:t>; </a:t>
            </a:r>
            <a:r>
              <a:rPr lang="en-US" sz="2800" dirty="0">
                <a:latin typeface="Nyala" pitchFamily="2" charset="0"/>
              </a:rPr>
              <a:t>if it gets here, then al &lt;&gt; </a:t>
            </a:r>
            <a:r>
              <a:rPr lang="en-US" sz="2800" dirty="0" err="1">
                <a:latin typeface="Nyala" pitchFamily="2" charset="0"/>
              </a:rPr>
              <a:t>bl</a:t>
            </a:r>
            <a:r>
              <a:rPr lang="en-US" sz="2800" dirty="0">
                <a:latin typeface="Nyala" pitchFamily="2" charset="0"/>
              </a:rPr>
              <a:t>, </a:t>
            </a:r>
            <a:endParaRPr lang="en-US" sz="2800" dirty="0" smtClean="0">
              <a:latin typeface="Nyala" pitchFamily="2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sz="2800" b="1" dirty="0" err="1">
                <a:solidFill>
                  <a:srgbClr val="C00000"/>
                </a:solidFill>
                <a:latin typeface="Nyala" pitchFamily="2" charset="0"/>
                <a:cs typeface="Consolas" panose="020B0609020204030204" pitchFamily="49" charset="0"/>
              </a:rPr>
              <a:t>mov</a:t>
            </a:r>
            <a:r>
              <a:rPr lang="en-US" altLang="en-US" sz="2800" b="1" dirty="0">
                <a:solidFill>
                  <a:srgbClr val="C00000"/>
                </a:solidFill>
                <a:latin typeface="Nyala" pitchFamily="2" charset="0"/>
                <a:cs typeface="Consolas" panose="020B0609020204030204" pitchFamily="49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Nyala" pitchFamily="2" charset="0"/>
                <a:cs typeface="Consolas" panose="020B0609020204030204" pitchFamily="49" charset="0"/>
              </a:rPr>
              <a:t>eax</a:t>
            </a:r>
            <a:r>
              <a:rPr lang="en-US" altLang="en-US" sz="2800" b="1" dirty="0">
                <a:solidFill>
                  <a:srgbClr val="C00000"/>
                </a:solidFill>
                <a:latin typeface="Nyala" pitchFamily="2" charset="0"/>
                <a:cs typeface="Consolas" panose="020B0609020204030204" pitchFamily="49" charset="0"/>
              </a:rPr>
              <a:t>, 4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sz="2800" b="1" dirty="0">
                <a:solidFill>
                  <a:srgbClr val="C00000"/>
                </a:solidFill>
                <a:latin typeface="Nyala" pitchFamily="2" charset="0"/>
                <a:cs typeface="Consolas" panose="020B0609020204030204" pitchFamily="49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Nyala" pitchFamily="2" charset="0"/>
                <a:cs typeface="Consolas" panose="020B0609020204030204" pitchFamily="49" charset="0"/>
              </a:rPr>
              <a:t>mov</a:t>
            </a:r>
            <a:r>
              <a:rPr lang="en-US" altLang="en-US" sz="2800" b="1" dirty="0">
                <a:solidFill>
                  <a:srgbClr val="C00000"/>
                </a:solidFill>
                <a:latin typeface="Nyala" pitchFamily="2" charset="0"/>
                <a:cs typeface="Consolas" panose="020B0609020204030204" pitchFamily="49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Nyala" pitchFamily="2" charset="0"/>
                <a:cs typeface="Consolas" panose="020B0609020204030204" pitchFamily="49" charset="0"/>
              </a:rPr>
              <a:t>ebx</a:t>
            </a:r>
            <a:r>
              <a:rPr lang="en-US" altLang="en-US" sz="2800" b="1" dirty="0">
                <a:solidFill>
                  <a:srgbClr val="C00000"/>
                </a:solidFill>
                <a:latin typeface="Nyala" pitchFamily="2" charset="0"/>
                <a:cs typeface="Consolas" panose="020B0609020204030204" pitchFamily="49" charset="0"/>
              </a:rPr>
              <a:t>, 1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sz="2800" b="1" dirty="0">
                <a:solidFill>
                  <a:srgbClr val="0033CC"/>
                </a:solidFill>
                <a:latin typeface="Nyala" pitchFamily="2" charset="0"/>
                <a:cs typeface="Consolas" panose="020B0609020204030204" pitchFamily="49" charset="0"/>
              </a:rPr>
              <a:t> </a:t>
            </a:r>
            <a:r>
              <a:rPr lang="en-US" altLang="en-US" sz="2800" b="1" dirty="0" err="1">
                <a:solidFill>
                  <a:srgbClr val="7030A0"/>
                </a:solidFill>
                <a:latin typeface="Nyala" pitchFamily="2" charset="0"/>
                <a:cs typeface="Consolas" panose="020B0609020204030204" pitchFamily="49" charset="0"/>
              </a:rPr>
              <a:t>mov</a:t>
            </a:r>
            <a:r>
              <a:rPr lang="en-US" altLang="en-US" sz="2800" b="1" dirty="0">
                <a:solidFill>
                  <a:srgbClr val="7030A0"/>
                </a:solidFill>
                <a:latin typeface="Nyala" pitchFamily="2" charset="0"/>
                <a:cs typeface="Consolas" panose="020B0609020204030204" pitchFamily="49" charset="0"/>
              </a:rPr>
              <a:t> </a:t>
            </a:r>
            <a:r>
              <a:rPr lang="en-US" altLang="en-US" sz="2800" b="1" dirty="0" err="1">
                <a:solidFill>
                  <a:srgbClr val="7030A0"/>
                </a:solidFill>
                <a:latin typeface="Nyala" pitchFamily="2" charset="0"/>
                <a:cs typeface="Consolas" panose="020B0609020204030204" pitchFamily="49" charset="0"/>
              </a:rPr>
              <a:t>ecx</a:t>
            </a:r>
            <a:r>
              <a:rPr lang="en-US" altLang="en-US" sz="2800" b="1" dirty="0">
                <a:solidFill>
                  <a:srgbClr val="7030A0"/>
                </a:solidFill>
                <a:latin typeface="Nyala" pitchFamily="2" charset="0"/>
                <a:cs typeface="Consolas" panose="020B0609020204030204" pitchFamily="49" charset="0"/>
              </a:rPr>
              <a:t>, </a:t>
            </a:r>
            <a:r>
              <a:rPr lang="en-US" altLang="en-US" sz="2800" b="1" dirty="0" smtClean="0">
                <a:solidFill>
                  <a:srgbClr val="7030A0"/>
                </a:solidFill>
                <a:latin typeface="Nyala" pitchFamily="2" charset="0"/>
                <a:cs typeface="Consolas" panose="020B0609020204030204" pitchFamily="49" charset="0"/>
              </a:rPr>
              <a:t>‘N’</a:t>
            </a:r>
            <a:endParaRPr lang="en-US" altLang="en-US" sz="2800" b="1" dirty="0">
              <a:solidFill>
                <a:srgbClr val="7030A0"/>
              </a:solidFill>
              <a:latin typeface="Nyala" pitchFamily="2" charset="0"/>
              <a:cs typeface="Consolas" panose="020B0609020204030204" pitchFamily="49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sz="2800" b="1" dirty="0">
                <a:solidFill>
                  <a:srgbClr val="7030A0"/>
                </a:solidFill>
                <a:latin typeface="Nyala" pitchFamily="2" charset="0"/>
                <a:cs typeface="Consolas" panose="020B0609020204030204" pitchFamily="49" charset="0"/>
              </a:rPr>
              <a:t> </a:t>
            </a:r>
            <a:r>
              <a:rPr lang="en-US" altLang="en-US" sz="2800" b="1" dirty="0" err="1">
                <a:solidFill>
                  <a:srgbClr val="7030A0"/>
                </a:solidFill>
                <a:latin typeface="Nyala" pitchFamily="2" charset="0"/>
                <a:cs typeface="Consolas" panose="020B0609020204030204" pitchFamily="49" charset="0"/>
              </a:rPr>
              <a:t>mov</a:t>
            </a:r>
            <a:r>
              <a:rPr lang="en-US" altLang="en-US" sz="2800" b="1" dirty="0">
                <a:solidFill>
                  <a:srgbClr val="7030A0"/>
                </a:solidFill>
                <a:latin typeface="Nyala" pitchFamily="2" charset="0"/>
                <a:cs typeface="Consolas" panose="020B0609020204030204" pitchFamily="49" charset="0"/>
              </a:rPr>
              <a:t> </a:t>
            </a:r>
            <a:r>
              <a:rPr lang="en-US" altLang="en-US" sz="2800" b="1" dirty="0" err="1">
                <a:solidFill>
                  <a:srgbClr val="7030A0"/>
                </a:solidFill>
                <a:latin typeface="Nyala" pitchFamily="2" charset="0"/>
                <a:cs typeface="Consolas" panose="020B0609020204030204" pitchFamily="49" charset="0"/>
              </a:rPr>
              <a:t>edx</a:t>
            </a:r>
            <a:r>
              <a:rPr lang="en-US" altLang="en-US" sz="2800" b="1" dirty="0">
                <a:solidFill>
                  <a:srgbClr val="7030A0"/>
                </a:solidFill>
                <a:latin typeface="Nyala" pitchFamily="2" charset="0"/>
                <a:cs typeface="Consolas" panose="020B0609020204030204" pitchFamily="49" charset="0"/>
              </a:rPr>
              <a:t>, </a:t>
            </a:r>
            <a:r>
              <a:rPr lang="en-US" altLang="en-US" sz="2800" b="1" dirty="0" smtClean="0">
                <a:solidFill>
                  <a:srgbClr val="7030A0"/>
                </a:solidFill>
                <a:latin typeface="Nyala" pitchFamily="2" charset="0"/>
                <a:cs typeface="Consolas" panose="020B0609020204030204" pitchFamily="49" charset="0"/>
              </a:rPr>
              <a:t>2 </a:t>
            </a:r>
            <a:endParaRPr lang="en-US" altLang="en-US" sz="2800" b="1" dirty="0">
              <a:solidFill>
                <a:srgbClr val="7030A0"/>
              </a:solidFill>
              <a:latin typeface="Nyala" pitchFamily="2" charset="0"/>
              <a:cs typeface="Consolas" panose="020B0609020204030204" pitchFamily="49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sz="2800" b="1" dirty="0">
                <a:solidFill>
                  <a:srgbClr val="0033CC"/>
                </a:solidFill>
                <a:latin typeface="Nyala" pitchFamily="2" charset="0"/>
                <a:cs typeface="Consolas" panose="020B0609020204030204" pitchFamily="49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Nyala" pitchFamily="2" charset="0"/>
                <a:cs typeface="Consolas" panose="020B0609020204030204" pitchFamily="49" charset="0"/>
              </a:rPr>
              <a:t>int</a:t>
            </a:r>
            <a:r>
              <a:rPr lang="en-US" altLang="en-US" sz="2800" b="1" dirty="0">
                <a:solidFill>
                  <a:srgbClr val="0033CC"/>
                </a:solidFill>
                <a:latin typeface="Nyala" pitchFamily="2" charset="0"/>
                <a:cs typeface="Consolas" panose="020B0609020204030204" pitchFamily="49" charset="0"/>
              </a:rPr>
              <a:t> 80h</a:t>
            </a:r>
            <a:endParaRPr lang="en-US" sz="2800" dirty="0">
              <a:latin typeface="Nyala" pitchFamily="2" charset="0"/>
            </a:endParaRPr>
          </a:p>
          <a:p>
            <a:pPr>
              <a:buNone/>
            </a:pPr>
            <a:endParaRPr lang="en-US" sz="2800" dirty="0" smtClean="0">
              <a:latin typeface="Nyala" pitchFamily="2" charset="0"/>
            </a:endParaRPr>
          </a:p>
          <a:p>
            <a:endParaRPr lang="en-US" sz="2800" dirty="0">
              <a:latin typeface="Nyala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A8348-524D-4A36-8735-4EA0EBDC8BF5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371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24968"/>
          </a:xfrm>
        </p:spPr>
        <p:txBody>
          <a:bodyPr>
            <a:noAutofit/>
          </a:bodyPr>
          <a:lstStyle/>
          <a:p>
            <a:pPr algn="r"/>
            <a:r>
              <a:rPr lang="en-US" sz="3200" dirty="0" smtClean="0">
                <a:latin typeface="Comic Sans MS" panose="030F0702030302020204" pitchFamily="66" charset="0"/>
              </a:rPr>
              <a:t>Example	</a:t>
            </a:r>
            <a:endParaRPr lang="en-US" sz="3200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700" y="704850"/>
            <a:ext cx="8648700" cy="61531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 smtClean="0">
                <a:latin typeface="Nyala" pitchFamily="2" charset="0"/>
              </a:rPr>
              <a:t> </a:t>
            </a:r>
            <a:r>
              <a:rPr lang="en-US" b="1" dirty="0" err="1">
                <a:solidFill>
                  <a:srgbClr val="7030A0"/>
                </a:solidFill>
                <a:latin typeface="Nyala" pitchFamily="2" charset="0"/>
              </a:rPr>
              <a:t>jmp</a:t>
            </a:r>
            <a:r>
              <a:rPr lang="en-US" b="1" dirty="0">
                <a:solidFill>
                  <a:srgbClr val="7030A0"/>
                </a:solidFill>
                <a:latin typeface="Nyala" pitchFamily="2" charset="0"/>
              </a:rPr>
              <a:t>    </a:t>
            </a:r>
            <a:r>
              <a:rPr lang="en-US" b="1" dirty="0" smtClean="0">
                <a:solidFill>
                  <a:srgbClr val="7030A0"/>
                </a:solidFill>
                <a:latin typeface="Nyala" pitchFamily="2" charset="0"/>
              </a:rPr>
              <a:t>exit       </a:t>
            </a:r>
            <a:r>
              <a:rPr lang="en-US" dirty="0">
                <a:latin typeface="Nyala" pitchFamily="2" charset="0"/>
              </a:rPr>
              <a:t>; so print 'n', and jump to </a:t>
            </a:r>
            <a:r>
              <a:rPr lang="en-US" dirty="0" smtClean="0">
                <a:latin typeface="Nyala" pitchFamily="2" charset="0"/>
              </a:rPr>
              <a:t>exit.</a:t>
            </a:r>
            <a:endParaRPr lang="en-US" dirty="0">
              <a:latin typeface="Nyala" pitchFamily="2" charset="0"/>
            </a:endParaRPr>
          </a:p>
          <a:p>
            <a:pPr marL="0" indent="0">
              <a:buNone/>
            </a:pPr>
            <a:r>
              <a:rPr lang="en-US" dirty="0">
                <a:latin typeface="Nyala" pitchFamily="2" charset="0"/>
              </a:rPr>
              <a:t>equal:          </a:t>
            </a:r>
            <a:r>
              <a:rPr lang="en-US" dirty="0" smtClean="0">
                <a:latin typeface="Nyala" pitchFamily="2" charset="0"/>
              </a:rPr>
              <a:t>; </a:t>
            </a:r>
            <a:r>
              <a:rPr lang="en-US" dirty="0">
                <a:latin typeface="Nyala" pitchFamily="2" charset="0"/>
              </a:rPr>
              <a:t>if gets here, </a:t>
            </a:r>
            <a:r>
              <a:rPr lang="en-US" dirty="0" smtClean="0">
                <a:latin typeface="Nyala" pitchFamily="2" charset="0"/>
              </a:rPr>
              <a:t>then </a:t>
            </a:r>
            <a:r>
              <a:rPr lang="en-US" dirty="0">
                <a:latin typeface="Nyala" pitchFamily="2" charset="0"/>
              </a:rPr>
              <a:t>al = </a:t>
            </a:r>
            <a:r>
              <a:rPr lang="en-US" dirty="0" err="1">
                <a:latin typeface="Nyala" pitchFamily="2" charset="0"/>
              </a:rPr>
              <a:t>bl</a:t>
            </a:r>
            <a:r>
              <a:rPr lang="en-US" dirty="0">
                <a:latin typeface="Nyala" pitchFamily="2" charset="0"/>
              </a:rPr>
              <a:t>, so print 'y'. </a:t>
            </a:r>
            <a:endParaRPr lang="en-US" dirty="0" smtClean="0">
              <a:latin typeface="Nyala" pitchFamily="2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b="1" dirty="0" err="1">
                <a:solidFill>
                  <a:srgbClr val="C00000"/>
                </a:solidFill>
                <a:latin typeface="Nyala" pitchFamily="2" charset="0"/>
                <a:cs typeface="Consolas" panose="020B0609020204030204" pitchFamily="49" charset="0"/>
              </a:rPr>
              <a:t>mov</a:t>
            </a:r>
            <a:r>
              <a:rPr lang="en-US" altLang="en-US" b="1" dirty="0">
                <a:solidFill>
                  <a:srgbClr val="C00000"/>
                </a:solidFill>
                <a:latin typeface="Nyala" pitchFamily="2" charset="0"/>
                <a:cs typeface="Consolas" panose="020B0609020204030204" pitchFamily="49" charset="0"/>
              </a:rPr>
              <a:t> </a:t>
            </a:r>
            <a:r>
              <a:rPr lang="en-US" altLang="en-US" b="1" dirty="0" err="1">
                <a:solidFill>
                  <a:srgbClr val="C00000"/>
                </a:solidFill>
                <a:latin typeface="Nyala" pitchFamily="2" charset="0"/>
                <a:cs typeface="Consolas" panose="020B0609020204030204" pitchFamily="49" charset="0"/>
              </a:rPr>
              <a:t>eax</a:t>
            </a:r>
            <a:r>
              <a:rPr lang="en-US" altLang="en-US" b="1" dirty="0">
                <a:solidFill>
                  <a:srgbClr val="C00000"/>
                </a:solidFill>
                <a:latin typeface="Nyala" pitchFamily="2" charset="0"/>
                <a:cs typeface="Consolas" panose="020B0609020204030204" pitchFamily="49" charset="0"/>
              </a:rPr>
              <a:t>, 4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b="1" dirty="0">
                <a:solidFill>
                  <a:srgbClr val="C00000"/>
                </a:solidFill>
                <a:latin typeface="Nyala" pitchFamily="2" charset="0"/>
                <a:cs typeface="Consolas" panose="020B0609020204030204" pitchFamily="49" charset="0"/>
              </a:rPr>
              <a:t> </a:t>
            </a:r>
            <a:r>
              <a:rPr lang="en-US" altLang="en-US" b="1" dirty="0" err="1">
                <a:solidFill>
                  <a:srgbClr val="C00000"/>
                </a:solidFill>
                <a:latin typeface="Nyala" pitchFamily="2" charset="0"/>
                <a:cs typeface="Consolas" panose="020B0609020204030204" pitchFamily="49" charset="0"/>
              </a:rPr>
              <a:t>mov</a:t>
            </a:r>
            <a:r>
              <a:rPr lang="en-US" altLang="en-US" b="1" dirty="0">
                <a:solidFill>
                  <a:srgbClr val="C00000"/>
                </a:solidFill>
                <a:latin typeface="Nyala" pitchFamily="2" charset="0"/>
                <a:cs typeface="Consolas" panose="020B0609020204030204" pitchFamily="49" charset="0"/>
              </a:rPr>
              <a:t> </a:t>
            </a:r>
            <a:r>
              <a:rPr lang="en-US" altLang="en-US" b="1" dirty="0" err="1">
                <a:solidFill>
                  <a:srgbClr val="C00000"/>
                </a:solidFill>
                <a:latin typeface="Nyala" pitchFamily="2" charset="0"/>
                <a:cs typeface="Consolas" panose="020B0609020204030204" pitchFamily="49" charset="0"/>
              </a:rPr>
              <a:t>ebx</a:t>
            </a:r>
            <a:r>
              <a:rPr lang="en-US" altLang="en-US" b="1" dirty="0">
                <a:solidFill>
                  <a:srgbClr val="C00000"/>
                </a:solidFill>
                <a:latin typeface="Nyala" pitchFamily="2" charset="0"/>
                <a:cs typeface="Consolas" panose="020B0609020204030204" pitchFamily="49" charset="0"/>
              </a:rPr>
              <a:t>, 1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b="1" dirty="0">
                <a:solidFill>
                  <a:srgbClr val="0033CC"/>
                </a:solidFill>
                <a:latin typeface="Nyala" pitchFamily="2" charset="0"/>
                <a:cs typeface="Consolas" panose="020B0609020204030204" pitchFamily="49" charset="0"/>
              </a:rPr>
              <a:t> </a:t>
            </a:r>
            <a:r>
              <a:rPr lang="en-US" altLang="en-US" b="1" dirty="0" err="1">
                <a:solidFill>
                  <a:srgbClr val="7030A0"/>
                </a:solidFill>
                <a:latin typeface="Nyala" pitchFamily="2" charset="0"/>
                <a:cs typeface="Consolas" panose="020B0609020204030204" pitchFamily="49" charset="0"/>
              </a:rPr>
              <a:t>mov</a:t>
            </a:r>
            <a:r>
              <a:rPr lang="en-US" altLang="en-US" b="1" dirty="0">
                <a:solidFill>
                  <a:srgbClr val="7030A0"/>
                </a:solidFill>
                <a:latin typeface="Nyala" pitchFamily="2" charset="0"/>
                <a:cs typeface="Consolas" panose="020B0609020204030204" pitchFamily="49" charset="0"/>
              </a:rPr>
              <a:t> </a:t>
            </a:r>
            <a:r>
              <a:rPr lang="en-US" altLang="en-US" b="1" dirty="0" err="1">
                <a:solidFill>
                  <a:srgbClr val="7030A0"/>
                </a:solidFill>
                <a:latin typeface="Nyala" pitchFamily="2" charset="0"/>
                <a:cs typeface="Consolas" panose="020B0609020204030204" pitchFamily="49" charset="0"/>
              </a:rPr>
              <a:t>ecx</a:t>
            </a:r>
            <a:r>
              <a:rPr lang="en-US" altLang="en-US" b="1" dirty="0">
                <a:solidFill>
                  <a:srgbClr val="7030A0"/>
                </a:solidFill>
                <a:latin typeface="Nyala" pitchFamily="2" charset="0"/>
                <a:cs typeface="Consolas" panose="020B0609020204030204" pitchFamily="49" charset="0"/>
              </a:rPr>
              <a:t>, </a:t>
            </a:r>
            <a:r>
              <a:rPr lang="en-US" altLang="en-US" b="1" dirty="0" smtClean="0">
                <a:solidFill>
                  <a:srgbClr val="7030A0"/>
                </a:solidFill>
                <a:latin typeface="Nyala" pitchFamily="2" charset="0"/>
                <a:cs typeface="Consolas" panose="020B0609020204030204" pitchFamily="49" charset="0"/>
              </a:rPr>
              <a:t>‘Y’</a:t>
            </a:r>
            <a:endParaRPr lang="en-US" altLang="en-US" b="1" dirty="0">
              <a:solidFill>
                <a:srgbClr val="7030A0"/>
              </a:solidFill>
              <a:latin typeface="Nyala" pitchFamily="2" charset="0"/>
              <a:cs typeface="Consolas" panose="020B0609020204030204" pitchFamily="49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b="1" dirty="0">
                <a:solidFill>
                  <a:srgbClr val="7030A0"/>
                </a:solidFill>
                <a:latin typeface="Nyala" pitchFamily="2" charset="0"/>
                <a:cs typeface="Consolas" panose="020B0609020204030204" pitchFamily="49" charset="0"/>
              </a:rPr>
              <a:t> </a:t>
            </a:r>
            <a:r>
              <a:rPr lang="en-US" altLang="en-US" b="1" dirty="0" err="1">
                <a:solidFill>
                  <a:srgbClr val="7030A0"/>
                </a:solidFill>
                <a:latin typeface="Nyala" pitchFamily="2" charset="0"/>
                <a:cs typeface="Consolas" panose="020B0609020204030204" pitchFamily="49" charset="0"/>
              </a:rPr>
              <a:t>mov</a:t>
            </a:r>
            <a:r>
              <a:rPr lang="en-US" altLang="en-US" b="1" dirty="0">
                <a:solidFill>
                  <a:srgbClr val="7030A0"/>
                </a:solidFill>
                <a:latin typeface="Nyala" pitchFamily="2" charset="0"/>
                <a:cs typeface="Consolas" panose="020B0609020204030204" pitchFamily="49" charset="0"/>
              </a:rPr>
              <a:t> </a:t>
            </a:r>
            <a:r>
              <a:rPr lang="en-US" altLang="en-US" b="1" dirty="0" err="1">
                <a:solidFill>
                  <a:srgbClr val="7030A0"/>
                </a:solidFill>
                <a:latin typeface="Nyala" pitchFamily="2" charset="0"/>
                <a:cs typeface="Consolas" panose="020B0609020204030204" pitchFamily="49" charset="0"/>
              </a:rPr>
              <a:t>edx</a:t>
            </a:r>
            <a:r>
              <a:rPr lang="en-US" altLang="en-US" b="1" dirty="0">
                <a:solidFill>
                  <a:srgbClr val="7030A0"/>
                </a:solidFill>
                <a:latin typeface="Nyala" pitchFamily="2" charset="0"/>
                <a:cs typeface="Consolas" panose="020B0609020204030204" pitchFamily="49" charset="0"/>
              </a:rPr>
              <a:t>, 2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b="1" dirty="0">
                <a:solidFill>
                  <a:srgbClr val="0033CC"/>
                </a:solidFill>
                <a:latin typeface="Nyala" pitchFamily="2" charset="0"/>
                <a:cs typeface="Consolas" panose="020B0609020204030204" pitchFamily="49" charset="0"/>
              </a:rPr>
              <a:t> </a:t>
            </a:r>
            <a:r>
              <a:rPr lang="en-US" altLang="en-US" b="1" dirty="0" err="1">
                <a:solidFill>
                  <a:srgbClr val="0033CC"/>
                </a:solidFill>
                <a:latin typeface="Nyala" pitchFamily="2" charset="0"/>
                <a:cs typeface="Consolas" panose="020B0609020204030204" pitchFamily="49" charset="0"/>
              </a:rPr>
              <a:t>int</a:t>
            </a:r>
            <a:r>
              <a:rPr lang="en-US" altLang="en-US" b="1" dirty="0">
                <a:solidFill>
                  <a:srgbClr val="0033CC"/>
                </a:solidFill>
                <a:latin typeface="Nyala" pitchFamily="2" charset="0"/>
                <a:cs typeface="Consolas" panose="020B0609020204030204" pitchFamily="49" charset="0"/>
              </a:rPr>
              <a:t> 80h</a:t>
            </a:r>
            <a:endParaRPr lang="en-US" dirty="0">
              <a:latin typeface="Nyala" pitchFamily="2" charset="0"/>
            </a:endParaRPr>
          </a:p>
          <a:p>
            <a:pPr marL="0" indent="0">
              <a:buNone/>
            </a:pPr>
            <a:r>
              <a:rPr lang="en-US" dirty="0" smtClean="0">
                <a:latin typeface="Nyala" pitchFamily="2" charset="0"/>
              </a:rPr>
              <a:t>exit:</a:t>
            </a:r>
            <a:endParaRPr lang="en-US" dirty="0">
              <a:latin typeface="Nyala" pitchFamily="2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b="1" dirty="0" err="1">
                <a:solidFill>
                  <a:srgbClr val="0033CC"/>
                </a:solidFill>
                <a:latin typeface="Nyala" pitchFamily="2" charset="0"/>
                <a:cs typeface="Consolas" panose="020B0609020204030204" pitchFamily="49" charset="0"/>
              </a:rPr>
              <a:t>mov</a:t>
            </a:r>
            <a:r>
              <a:rPr lang="en-US" altLang="en-US" b="1" dirty="0">
                <a:solidFill>
                  <a:srgbClr val="0033CC"/>
                </a:solidFill>
                <a:latin typeface="Nyala" pitchFamily="2" charset="0"/>
                <a:cs typeface="Consolas" panose="020B0609020204030204" pitchFamily="49" charset="0"/>
              </a:rPr>
              <a:t> </a:t>
            </a:r>
            <a:r>
              <a:rPr lang="en-US" altLang="en-US" b="1" dirty="0" err="1">
                <a:solidFill>
                  <a:srgbClr val="0033CC"/>
                </a:solidFill>
                <a:latin typeface="Nyala" pitchFamily="2" charset="0"/>
                <a:cs typeface="Consolas" panose="020B0609020204030204" pitchFamily="49" charset="0"/>
              </a:rPr>
              <a:t>eax</a:t>
            </a:r>
            <a:r>
              <a:rPr lang="en-US" altLang="en-US" b="1" dirty="0">
                <a:solidFill>
                  <a:srgbClr val="0033CC"/>
                </a:solidFill>
                <a:latin typeface="Nyala" pitchFamily="2" charset="0"/>
                <a:cs typeface="Consolas" panose="020B0609020204030204" pitchFamily="49" charset="0"/>
              </a:rPr>
              <a:t>, 1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b="1" dirty="0">
                <a:solidFill>
                  <a:srgbClr val="0033CC"/>
                </a:solidFill>
                <a:latin typeface="Nyala" pitchFamily="2" charset="0"/>
                <a:cs typeface="Consolas" panose="020B0609020204030204" pitchFamily="49" charset="0"/>
              </a:rPr>
              <a:t> </a:t>
            </a:r>
            <a:r>
              <a:rPr lang="en-US" altLang="en-US" b="1" dirty="0" err="1">
                <a:solidFill>
                  <a:srgbClr val="0033CC"/>
                </a:solidFill>
                <a:latin typeface="Nyala" pitchFamily="2" charset="0"/>
                <a:cs typeface="Consolas" panose="020B0609020204030204" pitchFamily="49" charset="0"/>
              </a:rPr>
              <a:t>mov</a:t>
            </a:r>
            <a:r>
              <a:rPr lang="en-US" altLang="en-US" b="1" dirty="0">
                <a:solidFill>
                  <a:srgbClr val="0033CC"/>
                </a:solidFill>
                <a:latin typeface="Nyala" pitchFamily="2" charset="0"/>
                <a:cs typeface="Consolas" panose="020B0609020204030204" pitchFamily="49" charset="0"/>
              </a:rPr>
              <a:t> </a:t>
            </a:r>
            <a:r>
              <a:rPr lang="en-US" altLang="en-US" b="1" dirty="0" err="1">
                <a:solidFill>
                  <a:srgbClr val="0033CC"/>
                </a:solidFill>
                <a:latin typeface="Nyala" pitchFamily="2" charset="0"/>
                <a:cs typeface="Consolas" panose="020B0609020204030204" pitchFamily="49" charset="0"/>
              </a:rPr>
              <a:t>ebx</a:t>
            </a:r>
            <a:r>
              <a:rPr lang="en-US" altLang="en-US" b="1" dirty="0">
                <a:solidFill>
                  <a:srgbClr val="0033CC"/>
                </a:solidFill>
                <a:latin typeface="Nyala" pitchFamily="2" charset="0"/>
                <a:cs typeface="Consolas" panose="020B0609020204030204" pitchFamily="49" charset="0"/>
              </a:rPr>
              <a:t>, 0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b="1" dirty="0">
                <a:solidFill>
                  <a:srgbClr val="0033CC"/>
                </a:solidFill>
                <a:latin typeface="Nyala" pitchFamily="2" charset="0"/>
                <a:cs typeface="Consolas" panose="020B0609020204030204" pitchFamily="49" charset="0"/>
              </a:rPr>
              <a:t> </a:t>
            </a:r>
            <a:r>
              <a:rPr lang="en-US" altLang="en-US" b="1" dirty="0" err="1">
                <a:solidFill>
                  <a:srgbClr val="0033CC"/>
                </a:solidFill>
                <a:latin typeface="Nyala" pitchFamily="2" charset="0"/>
                <a:cs typeface="Consolas" panose="020B0609020204030204" pitchFamily="49" charset="0"/>
              </a:rPr>
              <a:t>int</a:t>
            </a:r>
            <a:r>
              <a:rPr lang="en-US" altLang="en-US" b="1" dirty="0">
                <a:solidFill>
                  <a:srgbClr val="0033CC"/>
                </a:solidFill>
                <a:latin typeface="Nyala" pitchFamily="2" charset="0"/>
                <a:cs typeface="Consolas" panose="020B0609020204030204" pitchFamily="49" charset="0"/>
              </a:rPr>
              <a:t> 80h</a:t>
            </a:r>
            <a:endParaRPr lang="en-US" altLang="en-US" b="1" dirty="0">
              <a:latin typeface="Nyala" pitchFamily="2" charset="0"/>
              <a:cs typeface="Consolas" panose="020B0609020204030204" pitchFamily="49" charset="0"/>
            </a:endParaRPr>
          </a:p>
          <a:p>
            <a:pPr>
              <a:buNone/>
            </a:pPr>
            <a:endParaRPr lang="en-US" dirty="0" smtClean="0">
              <a:latin typeface="Nyala" pitchFamily="2" charset="0"/>
            </a:endParaRPr>
          </a:p>
          <a:p>
            <a:endParaRPr lang="en-US" dirty="0">
              <a:latin typeface="Nyala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A8348-524D-4A36-8735-4EA0EBDC8BF5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699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505968"/>
          </a:xfrm>
        </p:spPr>
        <p:txBody>
          <a:bodyPr>
            <a:normAutofit fontScale="90000"/>
          </a:bodyPr>
          <a:lstStyle/>
          <a:p>
            <a:pPr algn="r"/>
            <a:r>
              <a:rPr lang="en-US" dirty="0" smtClean="0">
                <a:latin typeface="Segoe Marker" pitchFamily="66" charset="0"/>
              </a:rPr>
              <a:t>Loops</a:t>
            </a:r>
            <a:endParaRPr lang="en-US" dirty="0">
              <a:latin typeface="Segoe Marker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85800"/>
            <a:ext cx="8534400" cy="5791200"/>
          </a:xfrm>
        </p:spPr>
        <p:txBody>
          <a:bodyPr>
            <a:noAutofit/>
          </a:bodyPr>
          <a:lstStyle/>
          <a:p>
            <a:r>
              <a:rPr lang="en-US" sz="2600" dirty="0" smtClean="0">
                <a:latin typeface="Nyala" pitchFamily="2" charset="0"/>
              </a:rPr>
              <a:t>These instructions are used to execute the given instructions for number of times.</a:t>
            </a:r>
          </a:p>
          <a:p>
            <a:pPr lvl="0" algn="just"/>
            <a:r>
              <a:rPr lang="en-US" sz="2600" dirty="0" smtClean="0">
                <a:latin typeface="Nyala" pitchFamily="2" charset="0"/>
              </a:rPr>
              <a:t>The processor instruction set, however, includes a group of loop instructions for implementing iteration. </a:t>
            </a:r>
          </a:p>
          <a:p>
            <a:pPr lvl="0" algn="just"/>
            <a:r>
              <a:rPr lang="en-US" sz="2600" dirty="0" smtClean="0">
                <a:latin typeface="Nyala" pitchFamily="2" charset="0"/>
              </a:rPr>
              <a:t>The basic LOOP instruction syntax:</a:t>
            </a:r>
          </a:p>
          <a:p>
            <a:pPr lvl="2"/>
            <a:r>
              <a:rPr lang="en-US" sz="2600" i="1" dirty="0" smtClean="0">
                <a:solidFill>
                  <a:srgbClr val="0033CC"/>
                </a:solidFill>
                <a:latin typeface="Nyala" pitchFamily="2" charset="0"/>
              </a:rPr>
              <a:t>LOOP label</a:t>
            </a:r>
            <a:endParaRPr lang="en-US" sz="2600" dirty="0" smtClean="0">
              <a:solidFill>
                <a:srgbClr val="0033CC"/>
              </a:solidFill>
              <a:latin typeface="Nyala" pitchFamily="2" charset="0"/>
            </a:endParaRPr>
          </a:p>
          <a:p>
            <a:pPr algn="just"/>
            <a:r>
              <a:rPr lang="en-US" sz="2600" dirty="0" smtClean="0">
                <a:latin typeface="Nyala" pitchFamily="2" charset="0"/>
              </a:rPr>
              <a:t>Where, label is the target label that identifies the target instruction as in the jump instructions. </a:t>
            </a:r>
          </a:p>
          <a:p>
            <a:pPr algn="just"/>
            <a:r>
              <a:rPr lang="en-US" sz="2600" dirty="0" smtClean="0">
                <a:latin typeface="Nyala" pitchFamily="2" charset="0"/>
              </a:rPr>
              <a:t>The LOOP instruction assumes that the AX register contains the loop count. </a:t>
            </a:r>
          </a:p>
          <a:p>
            <a:r>
              <a:rPr lang="en-US" sz="2600" dirty="0" smtClean="0">
                <a:latin typeface="Nyala" pitchFamily="2" charset="0"/>
              </a:rPr>
              <a:t>The </a:t>
            </a:r>
            <a:r>
              <a:rPr lang="en-US" sz="2600" dirty="0" smtClean="0">
                <a:solidFill>
                  <a:srgbClr val="FF0000"/>
                </a:solidFill>
                <a:latin typeface="Nyala" pitchFamily="2" charset="0"/>
              </a:rPr>
              <a:t>JMP</a:t>
            </a:r>
            <a:r>
              <a:rPr lang="en-US" sz="2600" dirty="0" smtClean="0">
                <a:latin typeface="Nyala" pitchFamily="2" charset="0"/>
              </a:rPr>
              <a:t> instruction can be used for implementing loops.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A8348-524D-4A36-8735-4EA0EBDC8BF5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068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304800"/>
          </a:xfrm>
        </p:spPr>
        <p:txBody>
          <a:bodyPr>
            <a:normAutofit fontScale="90000"/>
          </a:bodyPr>
          <a:lstStyle/>
          <a:p>
            <a:pPr algn="r"/>
            <a:r>
              <a:rPr lang="en-US" dirty="0" smtClean="0">
                <a:latin typeface="Segoe Marker" pitchFamily="66" charset="0"/>
              </a:rPr>
              <a:t>Loops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09600"/>
            <a:ext cx="8534400" cy="6096000"/>
          </a:xfrm>
        </p:spPr>
        <p:txBody>
          <a:bodyPr>
            <a:normAutofit/>
          </a:bodyPr>
          <a:lstStyle/>
          <a:p>
            <a:r>
              <a:rPr lang="en-US" sz="2200" dirty="0" smtClean="0">
                <a:latin typeface="Nyala" pitchFamily="2" charset="0"/>
              </a:rPr>
              <a:t>For example, the following code snippet can be used for executing the loop-body 10 times. </a:t>
            </a:r>
          </a:p>
          <a:p>
            <a:pPr lvl="1">
              <a:buNone/>
            </a:pPr>
            <a:r>
              <a:rPr lang="en-US" sz="2200" dirty="0" smtClean="0">
                <a:solidFill>
                  <a:srgbClr val="C00000"/>
                </a:solidFill>
                <a:latin typeface="Nyala" pitchFamily="2" charset="0"/>
              </a:rPr>
              <a:t>MOV CL, 10 </a:t>
            </a:r>
          </a:p>
          <a:p>
            <a:pPr lvl="1">
              <a:buNone/>
            </a:pPr>
            <a:r>
              <a:rPr lang="en-US" sz="2200" dirty="0" smtClean="0">
                <a:latin typeface="Nyala" pitchFamily="2" charset="0"/>
              </a:rPr>
              <a:t>L1: </a:t>
            </a:r>
          </a:p>
          <a:p>
            <a:pPr lvl="1">
              <a:buNone/>
            </a:pPr>
            <a:r>
              <a:rPr lang="en-US" sz="2200" dirty="0" smtClean="0">
                <a:solidFill>
                  <a:srgbClr val="0033CC"/>
                </a:solidFill>
                <a:latin typeface="Nyala" pitchFamily="2" charset="0"/>
              </a:rPr>
              <a:t>&lt;LOOP-BODY&gt; </a:t>
            </a:r>
          </a:p>
          <a:p>
            <a:pPr lvl="1">
              <a:buNone/>
            </a:pPr>
            <a:r>
              <a:rPr lang="en-US" sz="2200" dirty="0" smtClean="0">
                <a:solidFill>
                  <a:srgbClr val="FF0000"/>
                </a:solidFill>
                <a:latin typeface="Nyala" pitchFamily="2" charset="0"/>
              </a:rPr>
              <a:t>DEC CL </a:t>
            </a:r>
          </a:p>
          <a:p>
            <a:pPr lvl="1">
              <a:buNone/>
            </a:pPr>
            <a:r>
              <a:rPr lang="en-US" sz="2200" dirty="0" smtClean="0">
                <a:latin typeface="Nyala" pitchFamily="2" charset="0"/>
              </a:rPr>
              <a:t>JNZ L1 </a:t>
            </a:r>
            <a:r>
              <a:rPr lang="en-US" sz="2200" dirty="0" smtClean="0">
                <a:solidFill>
                  <a:srgbClr val="0033CC"/>
                </a:solidFill>
                <a:latin typeface="Nyala" pitchFamily="2" charset="0"/>
              </a:rPr>
              <a:t>;it will jump to L1 until the value of CL becomes Zero</a:t>
            </a:r>
          </a:p>
          <a:p>
            <a:r>
              <a:rPr lang="en-US" sz="2200" dirty="0" smtClean="0">
                <a:latin typeface="Nyala" pitchFamily="2" charset="0"/>
              </a:rPr>
              <a:t>When the loop instruction is executed, the </a:t>
            </a:r>
            <a:r>
              <a:rPr lang="en-US" sz="2200" dirty="0" smtClean="0">
                <a:solidFill>
                  <a:srgbClr val="C00000"/>
                </a:solidFill>
                <a:latin typeface="Nyala" pitchFamily="2" charset="0"/>
              </a:rPr>
              <a:t>AX register </a:t>
            </a:r>
            <a:r>
              <a:rPr lang="en-US" sz="2200" dirty="0" smtClean="0">
                <a:latin typeface="Nyala" pitchFamily="2" charset="0"/>
              </a:rPr>
              <a:t>is decremented and the control jumps to the target label, </a:t>
            </a:r>
            <a:r>
              <a:rPr lang="en-US" sz="2200" dirty="0" smtClean="0">
                <a:solidFill>
                  <a:srgbClr val="C00000"/>
                </a:solidFill>
                <a:latin typeface="Nyala" pitchFamily="2" charset="0"/>
              </a:rPr>
              <a:t>until the AX register value, i.e., the counter reaches the value zero.</a:t>
            </a:r>
          </a:p>
          <a:p>
            <a:r>
              <a:rPr lang="en-US" sz="2200" dirty="0" smtClean="0">
                <a:latin typeface="Nyala" pitchFamily="2" charset="0"/>
              </a:rPr>
              <a:t>For example the above code snippet could be written as: </a:t>
            </a:r>
            <a:endParaRPr lang="en-US" sz="2200" dirty="0" smtClean="0">
              <a:solidFill>
                <a:srgbClr val="C00000"/>
              </a:solidFill>
              <a:latin typeface="Nyala" pitchFamily="2" charset="0"/>
            </a:endParaRPr>
          </a:p>
          <a:p>
            <a:pPr lvl="2">
              <a:buNone/>
            </a:pPr>
            <a:r>
              <a:rPr lang="en-US" sz="2200" i="1" dirty="0" err="1" smtClean="0">
                <a:solidFill>
                  <a:srgbClr val="C00000"/>
                </a:solidFill>
                <a:latin typeface="Nyala" pitchFamily="2" charset="0"/>
              </a:rPr>
              <a:t>mov</a:t>
            </a:r>
            <a:r>
              <a:rPr lang="en-US" sz="2200" i="1" dirty="0" smtClean="0">
                <a:solidFill>
                  <a:srgbClr val="C00000"/>
                </a:solidFill>
                <a:latin typeface="Nyala" pitchFamily="2" charset="0"/>
              </a:rPr>
              <a:t> AX,10 </a:t>
            </a:r>
            <a:endParaRPr lang="en-US" sz="2200" dirty="0" smtClean="0">
              <a:solidFill>
                <a:srgbClr val="C00000"/>
              </a:solidFill>
              <a:latin typeface="Nyala" pitchFamily="2" charset="0"/>
            </a:endParaRPr>
          </a:p>
          <a:p>
            <a:pPr lvl="2">
              <a:buNone/>
            </a:pPr>
            <a:r>
              <a:rPr lang="en-US" sz="2200" i="1" dirty="0" smtClean="0">
                <a:latin typeface="Nyala" pitchFamily="2" charset="0"/>
              </a:rPr>
              <a:t>l1: </a:t>
            </a:r>
            <a:endParaRPr lang="en-US" sz="2200" dirty="0" smtClean="0">
              <a:latin typeface="Nyala" pitchFamily="2" charset="0"/>
            </a:endParaRPr>
          </a:p>
          <a:p>
            <a:pPr lvl="2">
              <a:buNone/>
            </a:pPr>
            <a:r>
              <a:rPr lang="en-US" sz="2200" i="1" dirty="0" smtClean="0">
                <a:solidFill>
                  <a:srgbClr val="0033CC"/>
                </a:solidFill>
                <a:latin typeface="Nyala" pitchFamily="2" charset="0"/>
              </a:rPr>
              <a:t>&lt;loop body&gt; </a:t>
            </a:r>
            <a:endParaRPr lang="en-US" sz="2200" dirty="0" smtClean="0">
              <a:solidFill>
                <a:srgbClr val="0033CC"/>
              </a:solidFill>
              <a:latin typeface="Nyala" pitchFamily="2" charset="0"/>
            </a:endParaRPr>
          </a:p>
          <a:p>
            <a:pPr lvl="2">
              <a:buNone/>
            </a:pPr>
            <a:r>
              <a:rPr lang="en-US" sz="2200" i="1" dirty="0" smtClean="0">
                <a:latin typeface="Nyala" pitchFamily="2" charset="0"/>
              </a:rPr>
              <a:t>loop l1</a:t>
            </a:r>
            <a:endParaRPr lang="en-US" sz="2200" dirty="0">
              <a:solidFill>
                <a:srgbClr val="0033CC"/>
              </a:solidFill>
              <a:latin typeface="Nyala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A8348-524D-4A36-8735-4EA0EBDC8BF5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657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353568"/>
          </a:xfrm>
        </p:spPr>
        <p:txBody>
          <a:bodyPr>
            <a:normAutofit fontScale="90000"/>
          </a:bodyPr>
          <a:lstStyle/>
          <a:p>
            <a:pPr algn="r"/>
            <a:r>
              <a:rPr lang="en-US" dirty="0" smtClean="0">
                <a:latin typeface="Segoe Marker" pitchFamily="66" charset="0"/>
              </a:rPr>
              <a:t>Arrays</a:t>
            </a:r>
            <a:endParaRPr lang="en-US" dirty="0">
              <a:latin typeface="Segoe Marker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85800"/>
            <a:ext cx="8534400" cy="5715000"/>
          </a:xfrm>
        </p:spPr>
        <p:txBody>
          <a:bodyPr>
            <a:noAutofit/>
          </a:bodyPr>
          <a:lstStyle/>
          <a:p>
            <a:pPr algn="just"/>
            <a:r>
              <a:rPr lang="en-US" sz="2200" dirty="0" smtClean="0">
                <a:latin typeface="Nyala" pitchFamily="2" charset="0"/>
              </a:rPr>
              <a:t>When a variable is declared it could be initialized with some specific value. The initialized value could be specified in </a:t>
            </a:r>
            <a:r>
              <a:rPr lang="en-US" sz="2200" dirty="0" smtClean="0">
                <a:solidFill>
                  <a:srgbClr val="0033CC"/>
                </a:solidFill>
                <a:latin typeface="Nyala" pitchFamily="2" charset="0"/>
              </a:rPr>
              <a:t>hexadecimal, decimal or binary </a:t>
            </a:r>
            <a:r>
              <a:rPr lang="en-US" sz="2200" dirty="0" smtClean="0">
                <a:latin typeface="Nyala" pitchFamily="2" charset="0"/>
              </a:rPr>
              <a:t>form. </a:t>
            </a:r>
          </a:p>
          <a:p>
            <a:pPr algn="just"/>
            <a:r>
              <a:rPr lang="en-US" sz="2200" dirty="0" smtClean="0">
                <a:latin typeface="Nyala" pitchFamily="2" charset="0"/>
              </a:rPr>
              <a:t>For example, we can define a word variable months in either of the following way: </a:t>
            </a:r>
          </a:p>
          <a:p>
            <a:pPr lvl="1" algn="just"/>
            <a:r>
              <a:rPr lang="en-US" sz="2200" dirty="0" smtClean="0">
                <a:latin typeface="Nyala" pitchFamily="2" charset="0"/>
              </a:rPr>
              <a:t>MONTHS </a:t>
            </a:r>
            <a:r>
              <a:rPr lang="en-US" sz="2200" dirty="0" smtClean="0">
                <a:solidFill>
                  <a:srgbClr val="0033CC"/>
                </a:solidFill>
                <a:latin typeface="Nyala" pitchFamily="2" charset="0"/>
              </a:rPr>
              <a:t>DW</a:t>
            </a:r>
            <a:r>
              <a:rPr lang="en-US" sz="2200" dirty="0" smtClean="0">
                <a:latin typeface="Nyala" pitchFamily="2" charset="0"/>
              </a:rPr>
              <a:t> </a:t>
            </a:r>
            <a:r>
              <a:rPr lang="en-US" sz="2200" dirty="0" smtClean="0">
                <a:solidFill>
                  <a:srgbClr val="C00000"/>
                </a:solidFill>
                <a:latin typeface="Nyala" pitchFamily="2" charset="0"/>
              </a:rPr>
              <a:t>12</a:t>
            </a:r>
            <a:r>
              <a:rPr lang="en-US" sz="2200" dirty="0" smtClean="0">
                <a:latin typeface="Nyala" pitchFamily="2" charset="0"/>
              </a:rPr>
              <a:t> </a:t>
            </a:r>
          </a:p>
          <a:p>
            <a:pPr lvl="1" algn="just"/>
            <a:r>
              <a:rPr lang="en-US" sz="2200" dirty="0" smtClean="0">
                <a:latin typeface="Nyala" pitchFamily="2" charset="0"/>
              </a:rPr>
              <a:t>MONTHS </a:t>
            </a:r>
            <a:r>
              <a:rPr lang="en-US" sz="2200" dirty="0" smtClean="0">
                <a:solidFill>
                  <a:srgbClr val="0033CC"/>
                </a:solidFill>
                <a:latin typeface="Nyala" pitchFamily="2" charset="0"/>
              </a:rPr>
              <a:t>DW</a:t>
            </a:r>
            <a:r>
              <a:rPr lang="en-US" sz="2200" dirty="0" smtClean="0">
                <a:latin typeface="Nyala" pitchFamily="2" charset="0"/>
              </a:rPr>
              <a:t> </a:t>
            </a:r>
            <a:r>
              <a:rPr lang="en-US" sz="2200" dirty="0" smtClean="0">
                <a:solidFill>
                  <a:srgbClr val="C00000"/>
                </a:solidFill>
                <a:latin typeface="Nyala" pitchFamily="2" charset="0"/>
              </a:rPr>
              <a:t>0CH </a:t>
            </a:r>
          </a:p>
          <a:p>
            <a:pPr lvl="1" algn="just"/>
            <a:r>
              <a:rPr lang="en-US" sz="2200" dirty="0" smtClean="0">
                <a:latin typeface="Nyala" pitchFamily="2" charset="0"/>
              </a:rPr>
              <a:t>MONTHS </a:t>
            </a:r>
            <a:r>
              <a:rPr lang="en-US" sz="2200" dirty="0" smtClean="0">
                <a:solidFill>
                  <a:srgbClr val="0033CC"/>
                </a:solidFill>
                <a:latin typeface="Nyala" pitchFamily="2" charset="0"/>
              </a:rPr>
              <a:t>DW </a:t>
            </a:r>
            <a:r>
              <a:rPr lang="en-US" sz="2200" dirty="0" smtClean="0">
                <a:solidFill>
                  <a:srgbClr val="C00000"/>
                </a:solidFill>
                <a:latin typeface="Nyala" pitchFamily="2" charset="0"/>
              </a:rPr>
              <a:t>0110B</a:t>
            </a:r>
            <a:r>
              <a:rPr lang="en-US" sz="2200" dirty="0" smtClean="0">
                <a:latin typeface="Nyala" pitchFamily="2" charset="0"/>
              </a:rPr>
              <a:t> </a:t>
            </a:r>
          </a:p>
          <a:p>
            <a:r>
              <a:rPr lang="en-US" sz="2200" dirty="0" smtClean="0">
                <a:latin typeface="Nyala" pitchFamily="2" charset="0"/>
              </a:rPr>
              <a:t>The data definition directives can also be used for defining a one dimensional array. Let us define a one dimensional array of numbers. </a:t>
            </a:r>
          </a:p>
          <a:p>
            <a:pPr lvl="1"/>
            <a:r>
              <a:rPr lang="en-US" sz="2200" dirty="0" smtClean="0">
                <a:latin typeface="Nyala" pitchFamily="2" charset="0"/>
              </a:rPr>
              <a:t>NUMBERS </a:t>
            </a:r>
            <a:r>
              <a:rPr lang="en-US" sz="2200" dirty="0" smtClean="0">
                <a:solidFill>
                  <a:srgbClr val="0033CC"/>
                </a:solidFill>
                <a:latin typeface="Nyala" pitchFamily="2" charset="0"/>
              </a:rPr>
              <a:t>DW </a:t>
            </a:r>
            <a:r>
              <a:rPr lang="en-US" sz="2200" dirty="0" smtClean="0">
                <a:solidFill>
                  <a:srgbClr val="C00000"/>
                </a:solidFill>
                <a:latin typeface="Nyala" pitchFamily="2" charset="0"/>
              </a:rPr>
              <a:t>34, 45, 56, 67, 75, 89 </a:t>
            </a:r>
          </a:p>
          <a:p>
            <a:r>
              <a:rPr lang="en-US" sz="2200" dirty="0" smtClean="0">
                <a:latin typeface="Nyala" pitchFamily="2" charset="0"/>
              </a:rPr>
              <a:t>The above definition declares an array of six words each initialized with the numbers 34, 45, 56, 67, 75, 89. </a:t>
            </a:r>
            <a:r>
              <a:rPr lang="en-US" sz="2200" dirty="0" smtClean="0">
                <a:solidFill>
                  <a:srgbClr val="C00000"/>
                </a:solidFill>
                <a:latin typeface="Nyala" pitchFamily="2" charset="0"/>
              </a:rPr>
              <a:t>This allocates 2x6 = 12 bytes of consecutive memory space.</a:t>
            </a:r>
            <a:r>
              <a:rPr lang="en-US" sz="2200" dirty="0" smtClean="0">
                <a:latin typeface="Nyala" pitchFamily="2" charset="0"/>
              </a:rPr>
              <a:t> </a:t>
            </a:r>
          </a:p>
          <a:p>
            <a:r>
              <a:rPr lang="en-US" sz="2200" dirty="0" smtClean="0">
                <a:solidFill>
                  <a:srgbClr val="0033CC"/>
                </a:solidFill>
                <a:latin typeface="Nyala" pitchFamily="2" charset="0"/>
              </a:rPr>
              <a:t>The symbolic address of the first number will be NUMBERS and that of the second number will be NUMBERS + 2 and so on</a:t>
            </a:r>
            <a:r>
              <a:rPr lang="en-US" sz="2200" dirty="0" smtClean="0">
                <a:latin typeface="Nyala" pitchFamily="2" charset="0"/>
              </a:rPr>
              <a:t>. </a:t>
            </a:r>
            <a:endParaRPr lang="en-US" sz="2200" dirty="0">
              <a:latin typeface="Nyala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A8348-524D-4A36-8735-4EA0EBDC8BF5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101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505968"/>
          </a:xfrm>
        </p:spPr>
        <p:txBody>
          <a:bodyPr>
            <a:normAutofit fontScale="90000"/>
          </a:bodyPr>
          <a:lstStyle/>
          <a:p>
            <a:pPr algn="r"/>
            <a:r>
              <a:rPr lang="en-US" sz="3600" dirty="0" smtClean="0">
                <a:latin typeface="Segoe Marker" pitchFamily="66" charset="0"/>
              </a:rPr>
              <a:t>Arrays</a:t>
            </a:r>
            <a:r>
              <a:rPr lang="en-US" sz="3600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685800"/>
            <a:ext cx="8229600" cy="56388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>
                <a:latin typeface="Nyala" pitchFamily="2" charset="0"/>
              </a:rPr>
              <a:t>Let us take up another example. You can define an array named inventory of size 8, and initialize all the values with zero, as: </a:t>
            </a:r>
          </a:p>
          <a:p>
            <a:r>
              <a:rPr lang="en-US" dirty="0" smtClean="0">
                <a:latin typeface="Nyala" pitchFamily="2" charset="0"/>
              </a:rPr>
              <a:t>INVENTORY       </a:t>
            </a:r>
            <a:r>
              <a:rPr lang="en-US" dirty="0" smtClean="0">
                <a:solidFill>
                  <a:srgbClr val="0033CC"/>
                </a:solidFill>
                <a:latin typeface="Nyala" pitchFamily="2" charset="0"/>
              </a:rPr>
              <a:t>DW</a:t>
            </a:r>
            <a:r>
              <a:rPr lang="en-US" dirty="0" smtClean="0">
                <a:latin typeface="Nyala" pitchFamily="2" charset="0"/>
              </a:rPr>
              <a:t> 0 </a:t>
            </a:r>
          </a:p>
          <a:p>
            <a:pPr lvl="6">
              <a:buNone/>
            </a:pPr>
            <a:r>
              <a:rPr lang="en-US" sz="2000" dirty="0" smtClean="0">
                <a:solidFill>
                  <a:srgbClr val="0033CC"/>
                </a:solidFill>
                <a:latin typeface="Nyala" pitchFamily="2" charset="0"/>
              </a:rPr>
              <a:t>DW</a:t>
            </a:r>
            <a:r>
              <a:rPr lang="en-US" sz="2000" dirty="0" smtClean="0">
                <a:latin typeface="Nyala" pitchFamily="2" charset="0"/>
              </a:rPr>
              <a:t> 0 </a:t>
            </a:r>
          </a:p>
          <a:p>
            <a:pPr lvl="6">
              <a:buNone/>
            </a:pPr>
            <a:r>
              <a:rPr lang="en-US" sz="2000" dirty="0" smtClean="0">
                <a:solidFill>
                  <a:srgbClr val="0033CC"/>
                </a:solidFill>
                <a:latin typeface="Nyala" pitchFamily="2" charset="0"/>
              </a:rPr>
              <a:t>DW</a:t>
            </a:r>
            <a:r>
              <a:rPr lang="en-US" sz="2000" dirty="0" smtClean="0">
                <a:latin typeface="Nyala" pitchFamily="2" charset="0"/>
              </a:rPr>
              <a:t> 0 </a:t>
            </a:r>
          </a:p>
          <a:p>
            <a:pPr lvl="6">
              <a:buNone/>
            </a:pPr>
            <a:r>
              <a:rPr lang="en-US" sz="2000" dirty="0" smtClean="0">
                <a:solidFill>
                  <a:srgbClr val="0033CC"/>
                </a:solidFill>
                <a:latin typeface="Nyala" pitchFamily="2" charset="0"/>
              </a:rPr>
              <a:t>DW</a:t>
            </a:r>
            <a:r>
              <a:rPr lang="en-US" sz="2000" dirty="0" smtClean="0">
                <a:latin typeface="Nyala" pitchFamily="2" charset="0"/>
              </a:rPr>
              <a:t> 0 </a:t>
            </a:r>
          </a:p>
          <a:p>
            <a:pPr lvl="6">
              <a:buNone/>
            </a:pPr>
            <a:r>
              <a:rPr lang="en-US" sz="2000" dirty="0" smtClean="0">
                <a:solidFill>
                  <a:srgbClr val="0033CC"/>
                </a:solidFill>
                <a:latin typeface="Nyala" pitchFamily="2" charset="0"/>
              </a:rPr>
              <a:t>DW</a:t>
            </a:r>
            <a:r>
              <a:rPr lang="en-US" sz="2000" dirty="0" smtClean="0">
                <a:latin typeface="Nyala" pitchFamily="2" charset="0"/>
              </a:rPr>
              <a:t> 0 </a:t>
            </a:r>
          </a:p>
          <a:p>
            <a:pPr lvl="6">
              <a:buNone/>
            </a:pPr>
            <a:r>
              <a:rPr lang="en-US" sz="2000" dirty="0" smtClean="0">
                <a:solidFill>
                  <a:srgbClr val="0033CC"/>
                </a:solidFill>
                <a:latin typeface="Nyala" pitchFamily="2" charset="0"/>
              </a:rPr>
              <a:t>DW</a:t>
            </a:r>
            <a:r>
              <a:rPr lang="en-US" sz="2000" dirty="0" smtClean="0">
                <a:latin typeface="Nyala" pitchFamily="2" charset="0"/>
              </a:rPr>
              <a:t> 0 </a:t>
            </a:r>
          </a:p>
          <a:p>
            <a:pPr lvl="6">
              <a:buNone/>
            </a:pPr>
            <a:r>
              <a:rPr lang="en-US" sz="2000" dirty="0" smtClean="0">
                <a:solidFill>
                  <a:srgbClr val="0033CC"/>
                </a:solidFill>
                <a:latin typeface="Nyala" pitchFamily="2" charset="0"/>
              </a:rPr>
              <a:t>DW</a:t>
            </a:r>
            <a:r>
              <a:rPr lang="en-US" sz="2000" dirty="0" smtClean="0">
                <a:latin typeface="Nyala" pitchFamily="2" charset="0"/>
              </a:rPr>
              <a:t> 0 </a:t>
            </a:r>
          </a:p>
          <a:p>
            <a:pPr lvl="6">
              <a:buNone/>
            </a:pPr>
            <a:r>
              <a:rPr lang="en-US" sz="2000" dirty="0" smtClean="0">
                <a:solidFill>
                  <a:srgbClr val="0033CC"/>
                </a:solidFill>
                <a:latin typeface="Nyala" pitchFamily="2" charset="0"/>
              </a:rPr>
              <a:t>DW</a:t>
            </a:r>
            <a:r>
              <a:rPr lang="en-US" sz="2000" dirty="0" smtClean="0">
                <a:latin typeface="Nyala" pitchFamily="2" charset="0"/>
              </a:rPr>
              <a:t> 0 </a:t>
            </a:r>
          </a:p>
          <a:p>
            <a:r>
              <a:rPr lang="en-US" sz="2600" dirty="0" smtClean="0">
                <a:latin typeface="Nyala" pitchFamily="2" charset="0"/>
              </a:rPr>
              <a:t>Which, can be abbreviated as: </a:t>
            </a:r>
          </a:p>
          <a:p>
            <a:r>
              <a:rPr lang="en-US" sz="2600" dirty="0" smtClean="0">
                <a:latin typeface="Nyala" pitchFamily="2" charset="0"/>
              </a:rPr>
              <a:t>INVENTORY </a:t>
            </a:r>
            <a:r>
              <a:rPr lang="en-US" sz="2600" dirty="0" smtClean="0">
                <a:solidFill>
                  <a:srgbClr val="0033CC"/>
                </a:solidFill>
                <a:latin typeface="Nyala" pitchFamily="2" charset="0"/>
              </a:rPr>
              <a:t>DW </a:t>
            </a:r>
            <a:r>
              <a:rPr lang="en-US" sz="2600" dirty="0" smtClean="0">
                <a:solidFill>
                  <a:srgbClr val="C00000"/>
                </a:solidFill>
                <a:latin typeface="Nyala" pitchFamily="2" charset="0"/>
              </a:rPr>
              <a:t>0, 0 , 0 , 0 , 0 , 0 , 0 , 0 </a:t>
            </a:r>
          </a:p>
          <a:p>
            <a:r>
              <a:rPr lang="en-US" sz="2600" dirty="0" smtClean="0">
                <a:latin typeface="Nyala" pitchFamily="2" charset="0"/>
              </a:rPr>
              <a:t>The </a:t>
            </a:r>
            <a:r>
              <a:rPr lang="en-US" sz="2600" b="1" dirty="0" smtClean="0">
                <a:solidFill>
                  <a:srgbClr val="0033CC"/>
                </a:solidFill>
                <a:latin typeface="Nyala" pitchFamily="2" charset="0"/>
              </a:rPr>
              <a:t>TIMES </a:t>
            </a:r>
            <a:r>
              <a:rPr lang="en-US" sz="2600" dirty="0" smtClean="0">
                <a:latin typeface="Nyala" pitchFamily="2" charset="0"/>
              </a:rPr>
              <a:t>directive can also be used for multiple initializations to the same value. Using TIMES, the INVENTORY array can be defined as </a:t>
            </a:r>
          </a:p>
          <a:p>
            <a:pPr lvl="1"/>
            <a:r>
              <a:rPr lang="en-US" sz="2400" dirty="0" smtClean="0">
                <a:latin typeface="Nyala" pitchFamily="2" charset="0"/>
              </a:rPr>
              <a:t>INVENTORY </a:t>
            </a:r>
            <a:r>
              <a:rPr lang="en-US" sz="2400" dirty="0" smtClean="0">
                <a:solidFill>
                  <a:srgbClr val="FF0000"/>
                </a:solidFill>
                <a:latin typeface="Nyala" pitchFamily="2" charset="0"/>
              </a:rPr>
              <a:t>TIMES</a:t>
            </a:r>
            <a:r>
              <a:rPr lang="en-US" sz="2400" dirty="0" smtClean="0">
                <a:latin typeface="Nyala" pitchFamily="2" charset="0"/>
              </a:rPr>
              <a:t> </a:t>
            </a:r>
            <a:r>
              <a:rPr lang="en-US" sz="2400" dirty="0" smtClean="0">
                <a:solidFill>
                  <a:srgbClr val="7030A0"/>
                </a:solidFill>
                <a:latin typeface="Nyala" pitchFamily="2" charset="0"/>
              </a:rPr>
              <a:t>8</a:t>
            </a:r>
            <a:r>
              <a:rPr lang="en-US" sz="2400" dirty="0" smtClean="0">
                <a:latin typeface="Nyala" pitchFamily="2" charset="0"/>
              </a:rPr>
              <a:t> </a:t>
            </a:r>
            <a:r>
              <a:rPr lang="en-US" sz="2400" dirty="0" smtClean="0">
                <a:solidFill>
                  <a:srgbClr val="0033CC"/>
                </a:solidFill>
                <a:latin typeface="Nyala" pitchFamily="2" charset="0"/>
              </a:rPr>
              <a:t>DW</a:t>
            </a:r>
            <a:r>
              <a:rPr lang="en-US" sz="2400" dirty="0" smtClean="0">
                <a:latin typeface="Nyala" pitchFamily="2" charset="0"/>
              </a:rPr>
              <a:t> </a:t>
            </a:r>
            <a:r>
              <a:rPr lang="en-US" sz="2400" dirty="0" smtClean="0">
                <a:solidFill>
                  <a:srgbClr val="C00000"/>
                </a:solidFill>
                <a:latin typeface="Nyala" pitchFamily="2" charset="0"/>
              </a:rPr>
              <a:t>0</a:t>
            </a:r>
            <a:r>
              <a:rPr lang="en-US" sz="2400" dirty="0" smtClean="0">
                <a:latin typeface="Nyala" pitchFamily="2" charset="0"/>
              </a:rPr>
              <a:t> </a:t>
            </a:r>
            <a:endParaRPr lang="en-US" sz="6300" dirty="0" smtClean="0">
              <a:latin typeface="Nyala" pitchFamily="2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A8348-524D-4A36-8735-4EA0EBDC8BF5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817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12726"/>
            <a:ext cx="7772400" cy="353568"/>
          </a:xfrm>
        </p:spPr>
        <p:txBody>
          <a:bodyPr>
            <a:noAutofit/>
          </a:bodyPr>
          <a:lstStyle/>
          <a:p>
            <a:pPr marL="182880" indent="-182880">
              <a:spcBef>
                <a:spcPts val="1200"/>
              </a:spcBef>
              <a:buClr>
                <a:schemeClr val="accent2"/>
              </a:buClr>
              <a:buSzPct val="85000"/>
            </a:pPr>
            <a:r>
              <a:rPr lang="am-ET" sz="3200" dirty="0" smtClean="0">
                <a:solidFill>
                  <a:srgbClr val="0033CC"/>
                </a:solidFill>
                <a:latin typeface="Segoe Marker" pitchFamily="66" charset="0"/>
                <a:ea typeface="+mn-ea"/>
                <a:cs typeface="+mn-cs"/>
              </a:rPr>
              <a:t>Control structures</a:t>
            </a:r>
            <a:endParaRPr lang="en-US" sz="3200" dirty="0" smtClean="0">
              <a:solidFill>
                <a:srgbClr val="0033CC"/>
              </a:solidFill>
              <a:latin typeface="Segoe Marker" pitchFamily="66" charset="0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8991600" cy="5867400"/>
          </a:xfrm>
        </p:spPr>
        <p:txBody>
          <a:bodyPr>
            <a:noAutofit/>
          </a:bodyPr>
          <a:lstStyle/>
          <a:p>
            <a:pPr lvl="0"/>
            <a:r>
              <a:rPr lang="en-US" sz="2400" b="1" dirty="0" smtClean="0">
                <a:latin typeface="Nyala" pitchFamily="2" charset="0"/>
              </a:rPr>
              <a:t>Conditional execution in assembly language is accomplished by several looping and branching instructions. </a:t>
            </a:r>
          </a:p>
          <a:p>
            <a:r>
              <a:rPr lang="en-US" sz="2400" b="1" dirty="0" smtClean="0">
                <a:latin typeface="Nyala" pitchFamily="2" charset="0"/>
              </a:rPr>
              <a:t>These instructions can change the flow of control in a program. </a:t>
            </a:r>
          </a:p>
          <a:p>
            <a:r>
              <a:rPr lang="en-US" sz="2400" b="1" dirty="0" smtClean="0">
                <a:latin typeface="Nyala" pitchFamily="2" charset="0"/>
              </a:rPr>
              <a:t>Thy can be </a:t>
            </a:r>
          </a:p>
          <a:p>
            <a:pPr lvl="1"/>
            <a:r>
              <a:rPr lang="en-US" sz="2400" b="1" dirty="0" smtClean="0">
                <a:solidFill>
                  <a:srgbClr val="C00000"/>
                </a:solidFill>
                <a:latin typeface="Nyala" pitchFamily="2" charset="0"/>
              </a:rPr>
              <a:t>Unconditional</a:t>
            </a:r>
          </a:p>
          <a:p>
            <a:pPr lvl="1"/>
            <a:r>
              <a:rPr lang="en-US" sz="2400" b="1" dirty="0" smtClean="0">
                <a:solidFill>
                  <a:srgbClr val="C00000"/>
                </a:solidFill>
                <a:latin typeface="Nyala" pitchFamily="2" charset="0"/>
              </a:rPr>
              <a:t>Conditional </a:t>
            </a:r>
          </a:p>
          <a:p>
            <a:r>
              <a:rPr lang="en-US" sz="2400" b="1" dirty="0" smtClean="0">
                <a:solidFill>
                  <a:srgbClr val="0033CC"/>
                </a:solidFill>
                <a:latin typeface="Nyala" pitchFamily="2" charset="0"/>
              </a:rPr>
              <a:t>Unconditional jump </a:t>
            </a:r>
          </a:p>
          <a:p>
            <a:pPr lvl="1" algn="just"/>
            <a:r>
              <a:rPr lang="en-US" sz="2400" b="1" dirty="0" smtClean="0">
                <a:latin typeface="Nyala" pitchFamily="2" charset="0"/>
              </a:rPr>
              <a:t>This is performed by the </a:t>
            </a:r>
            <a:r>
              <a:rPr lang="en-US" sz="2400" b="1" dirty="0" smtClean="0">
                <a:solidFill>
                  <a:srgbClr val="FF0000"/>
                </a:solidFill>
                <a:latin typeface="Nyala" pitchFamily="2" charset="0"/>
              </a:rPr>
              <a:t>JMP instruction</a:t>
            </a:r>
            <a:r>
              <a:rPr lang="en-US" sz="2400" b="1" dirty="0" smtClean="0">
                <a:latin typeface="Nyala" pitchFamily="2" charset="0"/>
              </a:rPr>
              <a:t>. </a:t>
            </a:r>
          </a:p>
          <a:p>
            <a:pPr lvl="1" algn="just"/>
            <a:r>
              <a:rPr lang="en-US" sz="2400" b="1" dirty="0" smtClean="0">
                <a:latin typeface="Nyala" pitchFamily="2" charset="0"/>
              </a:rPr>
              <a:t>Conditional execution often involves a transfer of control to the address of an instruction that does not follow the currently executing instruction. </a:t>
            </a:r>
          </a:p>
          <a:p>
            <a:pPr lvl="1" algn="just"/>
            <a:r>
              <a:rPr lang="en-US" sz="2400" b="1" dirty="0" smtClean="0">
                <a:latin typeface="Nyala" pitchFamily="2" charset="0"/>
              </a:rPr>
              <a:t>Transfer of control may be forward, to execute a new set of instructions or backward, to re-execute the same steps. </a:t>
            </a:r>
            <a:endParaRPr lang="en-US" sz="2400" b="1" dirty="0">
              <a:latin typeface="Nyala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A8348-524D-4A36-8735-4EA0EBDC8BF5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505200" y="457200"/>
            <a:ext cx="5458206" cy="3535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r"/>
            <a:r>
              <a:rPr lang="am-ET" sz="2000" b="1" dirty="0" smtClean="0">
                <a:latin typeface="Segoe Marker" pitchFamily="66" charset="0"/>
              </a:rPr>
              <a:t>CONDITIONS</a:t>
            </a:r>
            <a:r>
              <a:rPr lang="en-US" sz="2000" b="1" dirty="0" smtClean="0">
                <a:latin typeface="Segoe Marker" pitchFamily="66" charset="0"/>
              </a:rPr>
              <a:t> and LOOPS</a:t>
            </a:r>
            <a:endParaRPr lang="en-US" sz="2000" dirty="0">
              <a:latin typeface="Segoe Marker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4666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505968"/>
          </a:xfrm>
        </p:spPr>
        <p:txBody>
          <a:bodyPr>
            <a:noAutofit/>
          </a:bodyPr>
          <a:lstStyle/>
          <a:p>
            <a:pPr algn="r"/>
            <a:r>
              <a:rPr lang="am-ET" sz="3200" dirty="0" smtClean="0">
                <a:latin typeface="Segoe Marker" pitchFamily="66" charset="0"/>
              </a:rPr>
              <a:t>CONDITIONS</a:t>
            </a:r>
            <a:r>
              <a:rPr lang="en-US" sz="3200" dirty="0" smtClean="0">
                <a:latin typeface="Segoe Marker" pitchFamily="66" charset="0"/>
              </a:rPr>
              <a:t> and LOOPS</a:t>
            </a:r>
            <a:br>
              <a:rPr lang="en-US" sz="3200" dirty="0" smtClean="0">
                <a:latin typeface="Segoe Marker" pitchFamily="66" charset="0"/>
              </a:rPr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153400" cy="50292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33CC"/>
                </a:solidFill>
                <a:latin typeface="Nyala" pitchFamily="2" charset="0"/>
              </a:rPr>
              <a:t>Conditional jump </a:t>
            </a:r>
          </a:p>
          <a:p>
            <a:pPr lvl="1" algn="just"/>
            <a:r>
              <a:rPr lang="en-US" sz="3200" dirty="0" smtClean="0">
                <a:latin typeface="Nyala" pitchFamily="2" charset="0"/>
              </a:rPr>
              <a:t>This is performed by a set of jump instructions </a:t>
            </a:r>
            <a:r>
              <a:rPr lang="en-US" sz="3200" b="1" dirty="0" smtClean="0">
                <a:solidFill>
                  <a:srgbClr val="C00000"/>
                </a:solidFill>
                <a:latin typeface="Nyala" pitchFamily="2" charset="0"/>
              </a:rPr>
              <a:t>j&lt;condition&gt; </a:t>
            </a:r>
            <a:r>
              <a:rPr lang="en-US" sz="3200" dirty="0" smtClean="0">
                <a:latin typeface="Nyala" pitchFamily="2" charset="0"/>
              </a:rPr>
              <a:t>depending upon the condition. </a:t>
            </a:r>
          </a:p>
          <a:p>
            <a:pPr lvl="1" algn="just"/>
            <a:r>
              <a:rPr lang="en-US" sz="3200" dirty="0" smtClean="0">
                <a:latin typeface="Nyala" pitchFamily="2" charset="0"/>
              </a:rPr>
              <a:t>The conditional instructions transfer the control by breaking the sequential flow and they do it by changing the offset value in IP. 	</a:t>
            </a:r>
          </a:p>
          <a:p>
            <a:endParaRPr lang="en-US" sz="2400" dirty="0">
              <a:latin typeface="Nyala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A8348-524D-4A36-8735-4EA0EBDC8BF5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898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772400" cy="353568"/>
          </a:xfrm>
        </p:spPr>
        <p:txBody>
          <a:bodyPr>
            <a:normAutofit fontScale="90000"/>
          </a:bodyPr>
          <a:lstStyle/>
          <a:p>
            <a:pPr algn="r"/>
            <a:r>
              <a:rPr lang="en-US" sz="3600" dirty="0" smtClean="0">
                <a:latin typeface="Comic Sans MS" panose="030F0702030302020204" pitchFamily="66" charset="0"/>
                <a:ea typeface="BreezeSans" pitchFamily="34" charset="0"/>
              </a:rPr>
              <a:t>CMP</a:t>
            </a:r>
            <a:r>
              <a:rPr lang="en-US" dirty="0" smtClean="0">
                <a:latin typeface="Comic Sans MS" panose="030F0702030302020204" pitchFamily="66" charset="0"/>
                <a:ea typeface="BreezeSans" pitchFamily="34" charset="0"/>
              </a:rPr>
              <a:t> </a:t>
            </a:r>
            <a:r>
              <a:rPr lang="en-US" sz="3600" dirty="0" smtClean="0">
                <a:latin typeface="Comic Sans MS" panose="030F0702030302020204" pitchFamily="66" charset="0"/>
                <a:ea typeface="BreezeSans" pitchFamily="34" charset="0"/>
              </a:rPr>
              <a:t>Instruction</a:t>
            </a:r>
            <a:endParaRPr lang="en-US" dirty="0">
              <a:latin typeface="Comic Sans MS" panose="030F0702030302020204" pitchFamily="66" charset="0"/>
              <a:ea typeface="BreezeSans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685800"/>
            <a:ext cx="8686800" cy="6019800"/>
          </a:xfrm>
        </p:spPr>
        <p:txBody>
          <a:bodyPr>
            <a:noAutofit/>
          </a:bodyPr>
          <a:lstStyle/>
          <a:p>
            <a:pPr algn="just"/>
            <a:r>
              <a:rPr lang="en-US" sz="2000" b="1" dirty="0" smtClean="0">
                <a:latin typeface="Nyala" pitchFamily="2" charset="0"/>
                <a:ea typeface="BreezeSans" pitchFamily="34" charset="0"/>
              </a:rPr>
              <a:t>The</a:t>
            </a:r>
            <a:r>
              <a:rPr lang="en-US" sz="2000" b="1" dirty="0" smtClean="0">
                <a:solidFill>
                  <a:srgbClr val="C00000"/>
                </a:solidFill>
                <a:latin typeface="Nyala" pitchFamily="2" charset="0"/>
                <a:ea typeface="BreezeSans" pitchFamily="34" charset="0"/>
              </a:rPr>
              <a:t> CMP </a:t>
            </a:r>
            <a:r>
              <a:rPr lang="en-US" sz="2000" b="1" dirty="0" smtClean="0">
                <a:latin typeface="Nyala" pitchFamily="2" charset="0"/>
                <a:ea typeface="BreezeSans" pitchFamily="34" charset="0"/>
              </a:rPr>
              <a:t>instruction </a:t>
            </a:r>
            <a:r>
              <a:rPr lang="en-US" sz="2000" b="1" dirty="0" smtClean="0">
                <a:solidFill>
                  <a:srgbClr val="0033CC"/>
                </a:solidFill>
                <a:latin typeface="Nyala" pitchFamily="2" charset="0"/>
                <a:ea typeface="BreezeSans" pitchFamily="34" charset="0"/>
              </a:rPr>
              <a:t>compares two operands</a:t>
            </a:r>
            <a:r>
              <a:rPr lang="en-US" sz="2000" b="1" dirty="0" smtClean="0">
                <a:latin typeface="Nyala" pitchFamily="2" charset="0"/>
                <a:ea typeface="BreezeSans" pitchFamily="34" charset="0"/>
              </a:rPr>
              <a:t>. </a:t>
            </a:r>
          </a:p>
          <a:p>
            <a:pPr algn="just"/>
            <a:r>
              <a:rPr lang="en-US" sz="2000" b="1" dirty="0" smtClean="0">
                <a:latin typeface="Nyala" pitchFamily="2" charset="0"/>
                <a:ea typeface="BreezeSans" pitchFamily="34" charset="0"/>
              </a:rPr>
              <a:t>It is generally used in conditional execution. </a:t>
            </a:r>
          </a:p>
          <a:p>
            <a:pPr algn="just"/>
            <a:r>
              <a:rPr lang="en-US" sz="2000" b="1" dirty="0" smtClean="0">
                <a:latin typeface="Nyala" pitchFamily="2" charset="0"/>
                <a:ea typeface="BreezeSans" pitchFamily="34" charset="0"/>
              </a:rPr>
              <a:t>This instruction basically subtracts one operand from the other for comparing whether the operands are equal or not. </a:t>
            </a:r>
          </a:p>
          <a:p>
            <a:pPr algn="just"/>
            <a:r>
              <a:rPr lang="en-US" sz="2000" b="1" dirty="0" smtClean="0">
                <a:latin typeface="Nyala" pitchFamily="2" charset="0"/>
                <a:ea typeface="BreezeSans" pitchFamily="34" charset="0"/>
              </a:rPr>
              <a:t>It does not disturb the destination or source operands. </a:t>
            </a:r>
          </a:p>
          <a:p>
            <a:pPr algn="just"/>
            <a:r>
              <a:rPr lang="en-US" sz="2000" b="1" dirty="0" smtClean="0">
                <a:latin typeface="Nyala" pitchFamily="2" charset="0"/>
                <a:ea typeface="BreezeSans" pitchFamily="34" charset="0"/>
              </a:rPr>
              <a:t>It is used along with the conditional jump instruction for decision making. </a:t>
            </a:r>
          </a:p>
          <a:p>
            <a:pPr lvl="1"/>
            <a:r>
              <a:rPr lang="en-US" sz="2000" b="1" dirty="0" smtClean="0">
                <a:solidFill>
                  <a:srgbClr val="0033CC"/>
                </a:solidFill>
                <a:latin typeface="Nyala" pitchFamily="2" charset="0"/>
                <a:ea typeface="BreezeSans" pitchFamily="34" charset="0"/>
              </a:rPr>
              <a:t>Syntax </a:t>
            </a:r>
          </a:p>
          <a:p>
            <a:pPr lvl="2"/>
            <a:r>
              <a:rPr lang="en-US" sz="2000" b="1" dirty="0" smtClean="0">
                <a:solidFill>
                  <a:srgbClr val="C00000"/>
                </a:solidFill>
                <a:latin typeface="Nyala" pitchFamily="2" charset="0"/>
                <a:ea typeface="BreezeSans" pitchFamily="34" charset="0"/>
              </a:rPr>
              <a:t>CMP</a:t>
            </a:r>
            <a:r>
              <a:rPr lang="en-US" sz="2000" b="1" dirty="0" smtClean="0">
                <a:solidFill>
                  <a:srgbClr val="0033CC"/>
                </a:solidFill>
                <a:latin typeface="Nyala" pitchFamily="2" charset="0"/>
                <a:ea typeface="BreezeSans" pitchFamily="34" charset="0"/>
              </a:rPr>
              <a:t> destination, </a:t>
            </a:r>
            <a:r>
              <a:rPr lang="en-US" sz="2000" b="1" dirty="0" smtClean="0">
                <a:solidFill>
                  <a:srgbClr val="C00000"/>
                </a:solidFill>
                <a:latin typeface="Nyala" pitchFamily="2" charset="0"/>
                <a:ea typeface="BreezeSans" pitchFamily="34" charset="0"/>
              </a:rPr>
              <a:t>source </a:t>
            </a:r>
          </a:p>
          <a:p>
            <a:pPr lvl="0"/>
            <a:r>
              <a:rPr lang="en-US" sz="2000" b="1" dirty="0" smtClean="0">
                <a:latin typeface="Nyala" pitchFamily="2" charset="0"/>
                <a:ea typeface="BreezeSans" pitchFamily="34" charset="0"/>
              </a:rPr>
              <a:t>CMP compares two numeric data fields. </a:t>
            </a:r>
            <a:r>
              <a:rPr lang="en-US" sz="2000" b="1" dirty="0" smtClean="0">
                <a:solidFill>
                  <a:srgbClr val="C00000"/>
                </a:solidFill>
                <a:latin typeface="Nyala" pitchFamily="2" charset="0"/>
                <a:ea typeface="BreezeSans" pitchFamily="34" charset="0"/>
              </a:rPr>
              <a:t>The destination operand could be either in register or in memory</a:t>
            </a:r>
            <a:r>
              <a:rPr lang="en-US" sz="2000" b="1" dirty="0" smtClean="0">
                <a:latin typeface="Nyala" pitchFamily="2" charset="0"/>
                <a:ea typeface="BreezeSans" pitchFamily="34" charset="0"/>
              </a:rPr>
              <a:t>. </a:t>
            </a:r>
            <a:r>
              <a:rPr lang="en-US" sz="2000" b="1" dirty="0" smtClean="0">
                <a:solidFill>
                  <a:srgbClr val="0033CC"/>
                </a:solidFill>
                <a:latin typeface="Nyala" pitchFamily="2" charset="0"/>
                <a:ea typeface="BreezeSans" pitchFamily="34" charset="0"/>
              </a:rPr>
              <a:t>The source operand could be a constant (immediate) data, register or memory. </a:t>
            </a:r>
          </a:p>
          <a:p>
            <a:r>
              <a:rPr lang="en-US" sz="2000" b="1" dirty="0" smtClean="0">
                <a:latin typeface="Nyala" pitchFamily="2" charset="0"/>
                <a:ea typeface="BreezeSans" pitchFamily="34" charset="0"/>
              </a:rPr>
              <a:t>Example </a:t>
            </a:r>
          </a:p>
          <a:p>
            <a:pPr lvl="1"/>
            <a:r>
              <a:rPr lang="en-US" sz="2000" b="1" dirty="0" smtClean="0">
                <a:solidFill>
                  <a:srgbClr val="FF0000"/>
                </a:solidFill>
                <a:latin typeface="Nyala" pitchFamily="2" charset="0"/>
                <a:ea typeface="BreezeSans" pitchFamily="34" charset="0"/>
              </a:rPr>
              <a:t>CMP DX, 00 </a:t>
            </a:r>
            <a:r>
              <a:rPr lang="en-US" sz="2000" b="1" dirty="0" smtClean="0">
                <a:latin typeface="Nyala" pitchFamily="2" charset="0"/>
                <a:ea typeface="BreezeSans" pitchFamily="34" charset="0"/>
              </a:rPr>
              <a:t>; Compare the DX value with zero</a:t>
            </a:r>
          </a:p>
          <a:p>
            <a:pPr lvl="1"/>
            <a:r>
              <a:rPr lang="en-US" sz="2000" b="1" dirty="0" smtClean="0">
                <a:solidFill>
                  <a:srgbClr val="C00000"/>
                </a:solidFill>
                <a:latin typeface="Nyala" pitchFamily="2" charset="0"/>
                <a:ea typeface="BreezeSans" pitchFamily="34" charset="0"/>
              </a:rPr>
              <a:t>JE </a:t>
            </a:r>
            <a:r>
              <a:rPr lang="en-US" sz="2000" b="1" dirty="0" smtClean="0">
                <a:solidFill>
                  <a:srgbClr val="0033CC"/>
                </a:solidFill>
                <a:latin typeface="Nyala" pitchFamily="2" charset="0"/>
                <a:ea typeface="BreezeSans" pitchFamily="34" charset="0"/>
              </a:rPr>
              <a:t>L7 ; </a:t>
            </a:r>
            <a:r>
              <a:rPr lang="en-US" sz="2000" b="1" dirty="0" smtClean="0">
                <a:latin typeface="Nyala" pitchFamily="2" charset="0"/>
                <a:ea typeface="BreezeSans" pitchFamily="34" charset="0"/>
              </a:rPr>
              <a:t>If yes, then jump to label L7 </a:t>
            </a:r>
          </a:p>
          <a:p>
            <a:pPr lvl="1"/>
            <a:r>
              <a:rPr lang="en-US" sz="2000" b="1" dirty="0" smtClean="0">
                <a:latin typeface="Nyala" pitchFamily="2" charset="0"/>
                <a:ea typeface="BreezeSans" pitchFamily="34" charset="0"/>
              </a:rPr>
              <a:t>.	 </a:t>
            </a:r>
          </a:p>
          <a:p>
            <a:pPr lvl="1"/>
            <a:r>
              <a:rPr lang="en-US" sz="2000" b="1" dirty="0" smtClean="0">
                <a:latin typeface="Nyala" pitchFamily="2" charset="0"/>
                <a:ea typeface="BreezeSans" pitchFamily="34" charset="0"/>
              </a:rPr>
              <a:t>. </a:t>
            </a:r>
          </a:p>
          <a:p>
            <a:pPr lvl="1"/>
            <a:r>
              <a:rPr lang="en-US" sz="2000" b="1" dirty="0" smtClean="0">
                <a:solidFill>
                  <a:srgbClr val="0033CC"/>
                </a:solidFill>
                <a:latin typeface="Nyala" pitchFamily="2" charset="0"/>
                <a:ea typeface="BreezeSans" pitchFamily="34" charset="0"/>
              </a:rPr>
              <a:t>L7: ...</a:t>
            </a:r>
          </a:p>
          <a:p>
            <a:pPr lvl="2"/>
            <a:endParaRPr lang="en-US" sz="2000" b="1" dirty="0" smtClean="0">
              <a:solidFill>
                <a:srgbClr val="C00000"/>
              </a:solidFill>
              <a:latin typeface="Nyala" pitchFamily="2" charset="0"/>
              <a:ea typeface="BreezeSans" pitchFamily="34" charset="0"/>
            </a:endParaRPr>
          </a:p>
          <a:p>
            <a:pPr algn="just"/>
            <a:endParaRPr lang="en-US" sz="2000" b="1" dirty="0">
              <a:latin typeface="Nyala" pitchFamily="2" charset="0"/>
              <a:ea typeface="BreezeSans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A8348-524D-4A36-8735-4EA0EBDC8BF5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999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1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353568"/>
          </a:xfrm>
        </p:spPr>
        <p:txBody>
          <a:bodyPr>
            <a:noAutofit/>
          </a:bodyPr>
          <a:lstStyle/>
          <a:p>
            <a:pPr algn="r"/>
            <a:r>
              <a:rPr lang="en-US" sz="3600" dirty="0" smtClean="0">
                <a:latin typeface="Comic Sans MS" panose="030F0702030302020204" pitchFamily="66" charset="0"/>
                <a:ea typeface="BreezeSans" pitchFamily="34" charset="0"/>
              </a:rPr>
              <a:t>CMP Instruction</a:t>
            </a:r>
            <a:endParaRPr lang="en-US" sz="3600" dirty="0">
              <a:latin typeface="Comic Sans MS" panose="030F0702030302020204" pitchFamily="66" charset="0"/>
              <a:ea typeface="BreezeSans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658606" cy="5181600"/>
          </a:xfrm>
        </p:spPr>
        <p:txBody>
          <a:bodyPr>
            <a:normAutofit/>
          </a:bodyPr>
          <a:lstStyle/>
          <a:p>
            <a:pPr lvl="0"/>
            <a:r>
              <a:rPr lang="en-US" dirty="0" smtClean="0">
                <a:latin typeface="Nyala" pitchFamily="2" charset="0"/>
                <a:ea typeface="BreezeSans" pitchFamily="34" charset="0"/>
              </a:rPr>
              <a:t>CMP is often used for comparing whether a counter value has reached the number of times a loop needs to be run. </a:t>
            </a:r>
          </a:p>
          <a:p>
            <a:pPr lvl="0"/>
            <a:r>
              <a:rPr lang="en-US" dirty="0" smtClean="0">
                <a:latin typeface="Nyala" pitchFamily="2" charset="0"/>
                <a:ea typeface="BreezeSans" pitchFamily="34" charset="0"/>
              </a:rPr>
              <a:t>Consider the following typical condition: </a:t>
            </a:r>
          </a:p>
          <a:p>
            <a:pPr lvl="1"/>
            <a:r>
              <a:rPr lang="en-US" b="1" dirty="0" smtClean="0">
                <a:solidFill>
                  <a:srgbClr val="C00000"/>
                </a:solidFill>
                <a:latin typeface="Nyala" pitchFamily="2" charset="0"/>
                <a:ea typeface="BreezeSans" pitchFamily="34" charset="0"/>
              </a:rPr>
              <a:t> INC EDX </a:t>
            </a:r>
          </a:p>
          <a:p>
            <a:pPr lvl="1"/>
            <a:r>
              <a:rPr lang="en-US" dirty="0" smtClean="0">
                <a:solidFill>
                  <a:srgbClr val="C00000"/>
                </a:solidFill>
                <a:latin typeface="Nyala" pitchFamily="2" charset="0"/>
                <a:ea typeface="BreezeSans" pitchFamily="34" charset="0"/>
              </a:rPr>
              <a:t>CMP EDX, 10 </a:t>
            </a:r>
            <a:r>
              <a:rPr lang="en-US" dirty="0" smtClean="0">
                <a:latin typeface="Nyala" pitchFamily="2" charset="0"/>
                <a:ea typeface="BreezeSans" pitchFamily="34" charset="0"/>
              </a:rPr>
              <a:t>; Compares whether the counter has reached 10 </a:t>
            </a:r>
          </a:p>
          <a:p>
            <a:pPr lvl="1"/>
            <a:r>
              <a:rPr lang="en-US" b="1" dirty="0" smtClean="0">
                <a:solidFill>
                  <a:srgbClr val="C00000"/>
                </a:solidFill>
                <a:latin typeface="Nyala" pitchFamily="2" charset="0"/>
                <a:ea typeface="BreezeSans" pitchFamily="34" charset="0"/>
              </a:rPr>
              <a:t>JLE LP1 </a:t>
            </a:r>
            <a:r>
              <a:rPr lang="en-US" dirty="0" smtClean="0">
                <a:latin typeface="Nyala" pitchFamily="2" charset="0"/>
                <a:ea typeface="BreezeSans" pitchFamily="34" charset="0"/>
              </a:rPr>
              <a:t>; If it is less than or equal to 10, then jump to LP1</a:t>
            </a:r>
            <a:endParaRPr lang="en-US" dirty="0">
              <a:latin typeface="Nyala" pitchFamily="2" charset="0"/>
              <a:ea typeface="BreezeSans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A8348-524D-4A36-8735-4EA0EBDC8BF5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745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7772400" cy="353568"/>
          </a:xfrm>
        </p:spPr>
        <p:txBody>
          <a:bodyPr>
            <a:noAutofit/>
          </a:bodyPr>
          <a:lstStyle/>
          <a:p>
            <a:pPr algn="r"/>
            <a:r>
              <a:rPr lang="en-US" sz="2800" dirty="0" smtClean="0">
                <a:latin typeface="Comic Sans MS" panose="030F0702030302020204" pitchFamily="66" charset="0"/>
              </a:rPr>
              <a:t>Unconditional Jump</a:t>
            </a:r>
            <a:endParaRPr lang="en-US" sz="2800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457200"/>
            <a:ext cx="8763000" cy="6248400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en-US" sz="4000" dirty="0" smtClean="0">
                <a:latin typeface="Nyala" pitchFamily="2" charset="0"/>
                <a:ea typeface="BreezeSans" pitchFamily="34" charset="0"/>
              </a:rPr>
              <a:t>Performed by the JMP instruction. </a:t>
            </a:r>
          </a:p>
          <a:p>
            <a:pPr lvl="0"/>
            <a:r>
              <a:rPr lang="en-US" sz="4000" dirty="0" smtClean="0">
                <a:latin typeface="Nyala" pitchFamily="2" charset="0"/>
                <a:ea typeface="BreezeSans" pitchFamily="34" charset="0"/>
              </a:rPr>
              <a:t>Conditional execution often involves a transfer of control to the address of an instruction that does not follow the currently executing instruction. </a:t>
            </a:r>
          </a:p>
          <a:p>
            <a:pPr lvl="0"/>
            <a:r>
              <a:rPr lang="en-US" sz="4000" dirty="0" smtClean="0">
                <a:latin typeface="Nyala" pitchFamily="2" charset="0"/>
                <a:ea typeface="BreezeSans" pitchFamily="34" charset="0"/>
              </a:rPr>
              <a:t>Transfer of control may be </a:t>
            </a:r>
            <a:r>
              <a:rPr lang="en-US" sz="4000" dirty="0" smtClean="0">
                <a:solidFill>
                  <a:srgbClr val="C00000"/>
                </a:solidFill>
                <a:latin typeface="Nyala" pitchFamily="2" charset="0"/>
                <a:ea typeface="BreezeSans" pitchFamily="34" charset="0"/>
              </a:rPr>
              <a:t>forward, to execute a new set of instructions </a:t>
            </a:r>
            <a:r>
              <a:rPr lang="en-US" sz="4000" dirty="0" smtClean="0">
                <a:latin typeface="Nyala" pitchFamily="2" charset="0"/>
                <a:ea typeface="BreezeSans" pitchFamily="34" charset="0"/>
              </a:rPr>
              <a:t>or </a:t>
            </a:r>
            <a:r>
              <a:rPr lang="en-US" sz="4000" dirty="0" smtClean="0">
                <a:solidFill>
                  <a:srgbClr val="0070C0"/>
                </a:solidFill>
                <a:latin typeface="Nyala" pitchFamily="2" charset="0"/>
                <a:ea typeface="BreezeSans" pitchFamily="34" charset="0"/>
              </a:rPr>
              <a:t>backward, to re-execute the same steps</a:t>
            </a:r>
            <a:r>
              <a:rPr lang="en-US" sz="4000" dirty="0" smtClean="0">
                <a:latin typeface="Nyala" pitchFamily="2" charset="0"/>
                <a:ea typeface="BreezeSans" pitchFamily="34" charset="0"/>
              </a:rPr>
              <a:t>. </a:t>
            </a:r>
          </a:p>
          <a:p>
            <a:r>
              <a:rPr lang="en-US" sz="4000" dirty="0" smtClean="0">
                <a:latin typeface="Nyala" pitchFamily="2" charset="0"/>
              </a:rPr>
              <a:t>Syntax: </a:t>
            </a:r>
          </a:p>
          <a:p>
            <a:pPr lvl="1"/>
            <a:r>
              <a:rPr lang="en-US" sz="5100" dirty="0" smtClean="0">
                <a:solidFill>
                  <a:srgbClr val="0033CC"/>
                </a:solidFill>
                <a:latin typeface="Nyala" pitchFamily="2" charset="0"/>
              </a:rPr>
              <a:t>JMP</a:t>
            </a:r>
            <a:r>
              <a:rPr lang="en-US" sz="5100" dirty="0" smtClean="0">
                <a:latin typeface="Nyala" pitchFamily="2" charset="0"/>
              </a:rPr>
              <a:t> </a:t>
            </a:r>
            <a:r>
              <a:rPr lang="en-US" sz="5100" i="1" dirty="0" err="1" smtClean="0">
                <a:solidFill>
                  <a:srgbClr val="C00000"/>
                </a:solidFill>
                <a:latin typeface="Nyala" pitchFamily="2" charset="0"/>
              </a:rPr>
              <a:t>destination_label</a:t>
            </a:r>
            <a:r>
              <a:rPr lang="en-US" sz="5100" i="1" dirty="0" smtClean="0">
                <a:solidFill>
                  <a:srgbClr val="C00000"/>
                </a:solidFill>
                <a:latin typeface="Nyala" pitchFamily="2" charset="0"/>
              </a:rPr>
              <a:t> </a:t>
            </a:r>
          </a:p>
          <a:p>
            <a:r>
              <a:rPr lang="en-US" sz="4000" dirty="0" smtClean="0">
                <a:latin typeface="Nyala" pitchFamily="2" charset="0"/>
              </a:rPr>
              <a:t>Purpose: To Transfer control to another part of the program. </a:t>
            </a:r>
          </a:p>
          <a:p>
            <a:r>
              <a:rPr lang="en-US" sz="4000" dirty="0" smtClean="0">
                <a:latin typeface="Nyala" pitchFamily="2" charset="0"/>
              </a:rPr>
              <a:t>Example: </a:t>
            </a:r>
          </a:p>
          <a:p>
            <a:pPr lvl="2">
              <a:buNone/>
            </a:pPr>
            <a:r>
              <a:rPr lang="en-US" sz="3600" dirty="0" smtClean="0">
                <a:solidFill>
                  <a:srgbClr val="C00000"/>
                </a:solidFill>
                <a:latin typeface="Nyala" pitchFamily="2" charset="0"/>
              </a:rPr>
              <a:t>MOV AX, 2 </a:t>
            </a:r>
          </a:p>
          <a:p>
            <a:pPr lvl="2">
              <a:buNone/>
            </a:pPr>
            <a:r>
              <a:rPr lang="en-US" sz="3600" dirty="0" smtClean="0">
                <a:solidFill>
                  <a:srgbClr val="C00000"/>
                </a:solidFill>
                <a:latin typeface="Nyala" pitchFamily="2" charset="0"/>
              </a:rPr>
              <a:t>MOV BX, 2 </a:t>
            </a:r>
          </a:p>
          <a:p>
            <a:pPr lvl="2">
              <a:buNone/>
            </a:pPr>
            <a:r>
              <a:rPr lang="en-US" sz="3600" dirty="0" smtClean="0">
                <a:solidFill>
                  <a:srgbClr val="0033CC"/>
                </a:solidFill>
                <a:latin typeface="Nyala" pitchFamily="2" charset="0"/>
              </a:rPr>
              <a:t>JMP LABEL_SUB </a:t>
            </a:r>
          </a:p>
          <a:p>
            <a:pPr lvl="2">
              <a:buNone/>
            </a:pPr>
            <a:r>
              <a:rPr lang="en-US" sz="3600" dirty="0" smtClean="0">
                <a:solidFill>
                  <a:srgbClr val="C00000"/>
                </a:solidFill>
                <a:latin typeface="Nyala" pitchFamily="2" charset="0"/>
              </a:rPr>
              <a:t>ADD AX, BX </a:t>
            </a:r>
            <a:r>
              <a:rPr lang="en-US" sz="3600" dirty="0" smtClean="0">
                <a:latin typeface="Nyala" pitchFamily="2" charset="0"/>
              </a:rPr>
              <a:t>;this instruction will never execute </a:t>
            </a:r>
          </a:p>
          <a:p>
            <a:pPr lvl="2">
              <a:buNone/>
            </a:pPr>
            <a:r>
              <a:rPr lang="en-US" sz="3600" dirty="0" smtClean="0">
                <a:solidFill>
                  <a:srgbClr val="0033CC"/>
                </a:solidFill>
                <a:latin typeface="Nyala" pitchFamily="2" charset="0"/>
              </a:rPr>
              <a:t>LABEL_SUB: </a:t>
            </a:r>
          </a:p>
          <a:p>
            <a:pPr lvl="2">
              <a:buNone/>
            </a:pPr>
            <a:r>
              <a:rPr lang="en-US" sz="3600" dirty="0" smtClean="0">
                <a:solidFill>
                  <a:srgbClr val="C00000"/>
                </a:solidFill>
                <a:latin typeface="Nyala" pitchFamily="2" charset="0"/>
              </a:rPr>
              <a:t>SUB AX, BX </a:t>
            </a:r>
          </a:p>
          <a:p>
            <a:pPr lvl="1"/>
            <a:endParaRPr lang="en-US" sz="7000" dirty="0">
              <a:solidFill>
                <a:srgbClr val="0033CC"/>
              </a:solidFill>
              <a:latin typeface="Nyala" pitchFamily="2" charset="0"/>
              <a:ea typeface="BreezeSans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A8348-524D-4A36-8735-4EA0EBDC8BF5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928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7772400" cy="353568"/>
          </a:xfrm>
        </p:spPr>
        <p:txBody>
          <a:bodyPr>
            <a:normAutofit fontScale="90000"/>
          </a:bodyPr>
          <a:lstStyle/>
          <a:p>
            <a:pPr algn="r"/>
            <a:r>
              <a:rPr lang="en-US" dirty="0" smtClean="0">
                <a:latin typeface="Segoe Marker" pitchFamily="66" charset="0"/>
              </a:rPr>
              <a:t>Conditional Jump</a:t>
            </a:r>
            <a:endParaRPr lang="en-US" dirty="0">
              <a:latin typeface="Segoe Marker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609600"/>
            <a:ext cx="8839200" cy="5410200"/>
          </a:xfrm>
        </p:spPr>
        <p:txBody>
          <a:bodyPr>
            <a:noAutofit/>
          </a:bodyPr>
          <a:lstStyle/>
          <a:p>
            <a:pPr lvl="0" algn="just"/>
            <a:r>
              <a:rPr lang="en-US" dirty="0" smtClean="0">
                <a:latin typeface="Nyala" pitchFamily="2" charset="0"/>
              </a:rPr>
              <a:t>If some specified </a:t>
            </a:r>
            <a:r>
              <a:rPr lang="en-US" b="1" dirty="0" smtClean="0">
                <a:solidFill>
                  <a:srgbClr val="0033CC"/>
                </a:solidFill>
                <a:latin typeface="Nyala" pitchFamily="2" charset="0"/>
              </a:rPr>
              <a:t>condition is satisfied </a:t>
            </a:r>
            <a:r>
              <a:rPr lang="en-US" dirty="0" smtClean="0">
                <a:latin typeface="Nyala" pitchFamily="2" charset="0"/>
              </a:rPr>
              <a:t>in conditional jump, the control flow is transferred to a target instruction. </a:t>
            </a:r>
          </a:p>
          <a:p>
            <a:r>
              <a:rPr lang="en-US" dirty="0" smtClean="0">
                <a:latin typeface="Nyala" pitchFamily="2" charset="0"/>
              </a:rPr>
              <a:t>Syntax: </a:t>
            </a:r>
          </a:p>
          <a:p>
            <a:pPr lvl="1"/>
            <a:r>
              <a:rPr lang="en-US" sz="3200" dirty="0" err="1" smtClean="0">
                <a:solidFill>
                  <a:srgbClr val="0033CC"/>
                </a:solidFill>
                <a:latin typeface="Nyala" pitchFamily="2" charset="0"/>
              </a:rPr>
              <a:t>J</a:t>
            </a:r>
            <a:r>
              <a:rPr lang="en-US" sz="3200" dirty="0" err="1" smtClean="0">
                <a:solidFill>
                  <a:srgbClr val="FF0000"/>
                </a:solidFill>
                <a:latin typeface="Nyala" pitchFamily="2" charset="0"/>
              </a:rPr>
              <a:t>xxx</a:t>
            </a:r>
            <a:r>
              <a:rPr lang="en-US" sz="3200" dirty="0" smtClean="0">
                <a:latin typeface="Nyala" pitchFamily="2" charset="0"/>
              </a:rPr>
              <a:t> </a:t>
            </a:r>
            <a:r>
              <a:rPr lang="en-US" sz="3200" dirty="0" err="1" smtClean="0">
                <a:solidFill>
                  <a:srgbClr val="0033CC"/>
                </a:solidFill>
                <a:latin typeface="Nyala" pitchFamily="2" charset="0"/>
              </a:rPr>
              <a:t>destination_label</a:t>
            </a:r>
            <a:r>
              <a:rPr lang="en-US" sz="3200" dirty="0" smtClean="0">
                <a:latin typeface="Nyala" pitchFamily="2" charset="0"/>
              </a:rPr>
              <a:t> </a:t>
            </a:r>
          </a:p>
          <a:p>
            <a:pPr lvl="1"/>
            <a:r>
              <a:rPr lang="en-US" sz="3200" dirty="0" smtClean="0">
                <a:latin typeface="Nyala" pitchFamily="2" charset="0"/>
              </a:rPr>
              <a:t>where </a:t>
            </a:r>
            <a:r>
              <a:rPr lang="en-US" sz="3200" dirty="0" smtClean="0">
                <a:solidFill>
                  <a:srgbClr val="FF0000"/>
                </a:solidFill>
                <a:latin typeface="Nyala" pitchFamily="2" charset="0"/>
              </a:rPr>
              <a:t>xxx</a:t>
            </a:r>
            <a:r>
              <a:rPr lang="en-US" sz="3200" dirty="0" smtClean="0">
                <a:latin typeface="Nyala" pitchFamily="2" charset="0"/>
              </a:rPr>
              <a:t> represents the </a:t>
            </a:r>
            <a:r>
              <a:rPr lang="en-US" sz="3200" dirty="0" smtClean="0">
                <a:solidFill>
                  <a:srgbClr val="0033CC"/>
                </a:solidFill>
                <a:latin typeface="Nyala" pitchFamily="2" charset="0"/>
              </a:rPr>
              <a:t>condition</a:t>
            </a:r>
            <a:r>
              <a:rPr lang="en-US" sz="3200" dirty="0" smtClean="0">
                <a:latin typeface="Nyala" pitchFamily="2" charset="0"/>
              </a:rPr>
              <a:t> </a:t>
            </a:r>
          </a:p>
          <a:p>
            <a:r>
              <a:rPr lang="en-US" dirty="0" smtClean="0">
                <a:solidFill>
                  <a:srgbClr val="0033CC"/>
                </a:solidFill>
                <a:latin typeface="Nyala" pitchFamily="2" charset="0"/>
              </a:rPr>
              <a:t>If condition is </a:t>
            </a:r>
            <a:r>
              <a:rPr lang="en-US" b="1" dirty="0" smtClean="0">
                <a:solidFill>
                  <a:srgbClr val="0033CC"/>
                </a:solidFill>
                <a:latin typeface="Nyala" pitchFamily="2" charset="0"/>
              </a:rPr>
              <a:t>true, the next instruction to be executed is the one at </a:t>
            </a:r>
            <a:r>
              <a:rPr lang="en-US" b="1" dirty="0" err="1" smtClean="0">
                <a:solidFill>
                  <a:srgbClr val="0033CC"/>
                </a:solidFill>
                <a:latin typeface="Nyala" pitchFamily="2" charset="0"/>
              </a:rPr>
              <a:t>destination_label</a:t>
            </a:r>
            <a:r>
              <a:rPr lang="en-US" b="1" dirty="0" smtClean="0">
                <a:solidFill>
                  <a:srgbClr val="0033CC"/>
                </a:solidFill>
                <a:latin typeface="Nyala" pitchFamily="2" charset="0"/>
              </a:rPr>
              <a:t>. </a:t>
            </a:r>
          </a:p>
          <a:p>
            <a:r>
              <a:rPr lang="en-US" dirty="0" smtClean="0">
                <a:solidFill>
                  <a:srgbClr val="C00000"/>
                </a:solidFill>
                <a:latin typeface="Nyala" pitchFamily="2" charset="0"/>
              </a:rPr>
              <a:t>If condition is </a:t>
            </a:r>
            <a:r>
              <a:rPr lang="en-US" b="1" dirty="0" smtClean="0">
                <a:solidFill>
                  <a:srgbClr val="C00000"/>
                </a:solidFill>
                <a:latin typeface="Nyala" pitchFamily="2" charset="0"/>
              </a:rPr>
              <a:t>false, the instruction immediately following the jump is done next. </a:t>
            </a:r>
          </a:p>
          <a:p>
            <a:endParaRPr lang="en-US" b="1" dirty="0" smtClean="0">
              <a:latin typeface="Nyala" pitchFamily="2" charset="0"/>
            </a:endParaRPr>
          </a:p>
          <a:p>
            <a:pPr lvl="0" algn="just"/>
            <a:endParaRPr lang="en-US" dirty="0" smtClean="0">
              <a:latin typeface="Nyala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A8348-524D-4A36-8735-4EA0EBDC8BF5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90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457200"/>
            <a:ext cx="7772400" cy="762000"/>
          </a:xfrm>
        </p:spPr>
        <p:txBody>
          <a:bodyPr>
            <a:noAutofit/>
          </a:bodyPr>
          <a:lstStyle/>
          <a:p>
            <a:pPr lvl="0"/>
            <a:r>
              <a:rPr lang="en-US" sz="2400" dirty="0" smtClean="0">
                <a:latin typeface="Nyala" pitchFamily="2" charset="0"/>
              </a:rPr>
              <a:t>There are numerous conditional jump instructions depending upon the condition and data. </a:t>
            </a:r>
          </a:p>
          <a:p>
            <a:pPr>
              <a:buNone/>
            </a:pPr>
            <a:endParaRPr lang="en-US" sz="2400" dirty="0">
              <a:latin typeface="Nyala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A8348-524D-4A36-8735-4EA0EBDC8BF5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219200"/>
            <a:ext cx="86106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622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24968"/>
          </a:xfrm>
        </p:spPr>
        <p:txBody>
          <a:bodyPr>
            <a:noAutofit/>
          </a:bodyPr>
          <a:lstStyle/>
          <a:p>
            <a:pPr algn="r"/>
            <a:r>
              <a:rPr lang="en-US" sz="3200" dirty="0" smtClean="0">
                <a:latin typeface="Comic Sans MS" panose="030F0702030302020204" pitchFamily="66" charset="0"/>
              </a:rPr>
              <a:t>Example	</a:t>
            </a:r>
            <a:endParaRPr lang="en-US" sz="3200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85800"/>
            <a:ext cx="8610600" cy="6172200"/>
          </a:xfrm>
        </p:spPr>
        <p:txBody>
          <a:bodyPr>
            <a:noAutofit/>
          </a:bodyPr>
          <a:lstStyle/>
          <a:p>
            <a:r>
              <a:rPr lang="en-US" sz="2200" dirty="0" smtClean="0">
                <a:latin typeface="Segoe Marker" pitchFamily="66" charset="0"/>
              </a:rPr>
              <a:t>The following code fragment compares two </a:t>
            </a:r>
            <a:r>
              <a:rPr lang="en-US" sz="2200" dirty="0" err="1" smtClean="0">
                <a:latin typeface="Segoe Marker" pitchFamily="66" charset="0"/>
              </a:rPr>
              <a:t>nos</a:t>
            </a:r>
            <a:r>
              <a:rPr lang="en-US" sz="2200" dirty="0" smtClean="0">
                <a:latin typeface="Segoe Marker" pitchFamily="66" charset="0"/>
              </a:rPr>
              <a:t> and display the largest</a:t>
            </a:r>
          </a:p>
          <a:p>
            <a:pPr>
              <a:buNone/>
            </a:pPr>
            <a:r>
              <a:rPr lang="en-US" sz="2200" dirty="0" smtClean="0">
                <a:latin typeface="Segoe Marker" pitchFamily="66" charset="0"/>
              </a:rPr>
              <a:t>Section .</a:t>
            </a:r>
            <a:r>
              <a:rPr lang="en-US" sz="2200" dirty="0" smtClean="0">
                <a:solidFill>
                  <a:srgbClr val="C00000"/>
                </a:solidFill>
                <a:latin typeface="Segoe Marker" pitchFamily="66" charset="0"/>
              </a:rPr>
              <a:t>data</a:t>
            </a:r>
          </a:p>
          <a:p>
            <a:pPr>
              <a:buNone/>
            </a:pPr>
            <a:r>
              <a:rPr lang="en-US" sz="2200" dirty="0" smtClean="0">
                <a:latin typeface="Segoe Marker" pitchFamily="66" charset="0"/>
              </a:rPr>
              <a:t>	</a:t>
            </a:r>
            <a:r>
              <a:rPr lang="en-US" sz="2200" dirty="0" smtClean="0">
                <a:solidFill>
                  <a:srgbClr val="0033CC"/>
                </a:solidFill>
                <a:latin typeface="Segoe Marker" pitchFamily="66" charset="0"/>
              </a:rPr>
              <a:t>num1 </a:t>
            </a:r>
            <a:r>
              <a:rPr lang="en-US" sz="2200" dirty="0" err="1" smtClean="0">
                <a:solidFill>
                  <a:srgbClr val="0033CC"/>
                </a:solidFill>
                <a:latin typeface="Segoe Marker" pitchFamily="66" charset="0"/>
              </a:rPr>
              <a:t>dd</a:t>
            </a:r>
            <a:r>
              <a:rPr lang="en-US" sz="2200" dirty="0" smtClean="0">
                <a:solidFill>
                  <a:srgbClr val="0033CC"/>
                </a:solidFill>
                <a:latin typeface="Segoe Marker" pitchFamily="66" charset="0"/>
              </a:rPr>
              <a:t> '47' </a:t>
            </a:r>
          </a:p>
          <a:p>
            <a:pPr>
              <a:buNone/>
            </a:pPr>
            <a:r>
              <a:rPr lang="en-US" sz="2200" dirty="0" smtClean="0">
                <a:solidFill>
                  <a:srgbClr val="0033CC"/>
                </a:solidFill>
                <a:latin typeface="Segoe Marker" pitchFamily="66" charset="0"/>
              </a:rPr>
              <a:t> 	num2 </a:t>
            </a:r>
            <a:r>
              <a:rPr lang="en-US" sz="2200" dirty="0" err="1" smtClean="0">
                <a:solidFill>
                  <a:srgbClr val="0033CC"/>
                </a:solidFill>
                <a:latin typeface="Segoe Marker" pitchFamily="66" charset="0"/>
              </a:rPr>
              <a:t>dd</a:t>
            </a:r>
            <a:r>
              <a:rPr lang="en-US" sz="2200" dirty="0" smtClean="0">
                <a:solidFill>
                  <a:srgbClr val="0033CC"/>
                </a:solidFill>
                <a:latin typeface="Segoe Marker" pitchFamily="66" charset="0"/>
              </a:rPr>
              <a:t> '22' </a:t>
            </a:r>
          </a:p>
          <a:p>
            <a:pPr>
              <a:buNone/>
            </a:pPr>
            <a:r>
              <a:rPr lang="en-US" sz="2200" dirty="0" smtClean="0">
                <a:solidFill>
                  <a:srgbClr val="0033CC"/>
                </a:solidFill>
                <a:latin typeface="Segoe Marker" pitchFamily="66" charset="0"/>
              </a:rPr>
              <a:t>	</a:t>
            </a:r>
            <a:r>
              <a:rPr lang="en-US" sz="2200" dirty="0" err="1" smtClean="0">
                <a:solidFill>
                  <a:srgbClr val="0033CC"/>
                </a:solidFill>
                <a:latin typeface="Segoe Marker" pitchFamily="66" charset="0"/>
              </a:rPr>
              <a:t>msg</a:t>
            </a:r>
            <a:r>
              <a:rPr lang="en-US" sz="2200" dirty="0" smtClean="0">
                <a:solidFill>
                  <a:srgbClr val="0033CC"/>
                </a:solidFill>
                <a:latin typeface="Segoe Marker" pitchFamily="66" charset="0"/>
              </a:rPr>
              <a:t> db "The largest digit is: ",0xA,0xD</a:t>
            </a:r>
          </a:p>
          <a:p>
            <a:pPr>
              <a:buNone/>
            </a:pPr>
            <a:r>
              <a:rPr lang="en-US" sz="2200" dirty="0" smtClean="0">
                <a:solidFill>
                  <a:srgbClr val="0033CC"/>
                </a:solidFill>
                <a:latin typeface="Segoe Marker" pitchFamily="66" charset="0"/>
              </a:rPr>
              <a:t>Section </a:t>
            </a:r>
            <a:r>
              <a:rPr lang="en-US" sz="2200" dirty="0" smtClean="0">
                <a:solidFill>
                  <a:srgbClr val="C00000"/>
                </a:solidFill>
                <a:latin typeface="Segoe Marker" pitchFamily="66" charset="0"/>
              </a:rPr>
              <a:t>.</a:t>
            </a:r>
            <a:r>
              <a:rPr lang="en-US" sz="2200" dirty="0" err="1" smtClean="0">
                <a:solidFill>
                  <a:srgbClr val="C00000"/>
                </a:solidFill>
                <a:latin typeface="Segoe Marker" pitchFamily="66" charset="0"/>
              </a:rPr>
              <a:t>bss</a:t>
            </a:r>
            <a:endParaRPr lang="en-US" sz="2200" dirty="0" smtClean="0">
              <a:solidFill>
                <a:srgbClr val="C00000"/>
              </a:solidFill>
              <a:latin typeface="Segoe Marker" pitchFamily="66" charset="0"/>
            </a:endParaRPr>
          </a:p>
          <a:p>
            <a:pPr>
              <a:buNone/>
            </a:pPr>
            <a:r>
              <a:rPr lang="en-US" sz="2200" dirty="0">
                <a:solidFill>
                  <a:srgbClr val="0033CC"/>
                </a:solidFill>
                <a:latin typeface="Segoe Marker" pitchFamily="66" charset="0"/>
              </a:rPr>
              <a:t>largest  </a:t>
            </a:r>
            <a:r>
              <a:rPr lang="en-US" sz="2200" dirty="0" err="1">
                <a:solidFill>
                  <a:srgbClr val="0033CC"/>
                </a:solidFill>
                <a:latin typeface="Segoe Marker" pitchFamily="66" charset="0"/>
              </a:rPr>
              <a:t>resb</a:t>
            </a:r>
            <a:r>
              <a:rPr lang="en-US" sz="2200" dirty="0">
                <a:solidFill>
                  <a:srgbClr val="0033CC"/>
                </a:solidFill>
                <a:latin typeface="Segoe Marker" pitchFamily="66" charset="0"/>
              </a:rPr>
              <a:t> 2</a:t>
            </a:r>
          </a:p>
          <a:p>
            <a:pPr>
              <a:buNone/>
            </a:pPr>
            <a:r>
              <a:rPr lang="en-US" sz="2200" dirty="0" smtClean="0">
                <a:latin typeface="Segoe Marker" pitchFamily="66" charset="0"/>
              </a:rPr>
              <a:t> section </a:t>
            </a:r>
            <a:r>
              <a:rPr lang="en-US" sz="2200" dirty="0" smtClean="0">
                <a:solidFill>
                  <a:srgbClr val="C00000"/>
                </a:solidFill>
                <a:latin typeface="Segoe Marker" pitchFamily="66" charset="0"/>
              </a:rPr>
              <a:t>.text:</a:t>
            </a:r>
          </a:p>
          <a:p>
            <a:pPr>
              <a:buNone/>
            </a:pPr>
            <a:r>
              <a:rPr lang="en-US" sz="2200" dirty="0" err="1" smtClean="0">
                <a:latin typeface="Segoe Marker" pitchFamily="66" charset="0"/>
              </a:rPr>
              <a:t>mov</a:t>
            </a:r>
            <a:r>
              <a:rPr lang="en-US" sz="2200" dirty="0" smtClean="0">
                <a:latin typeface="Segoe Marker" pitchFamily="66" charset="0"/>
              </a:rPr>
              <a:t> ax,num1</a:t>
            </a:r>
          </a:p>
          <a:p>
            <a:pPr>
              <a:buNone/>
            </a:pPr>
            <a:r>
              <a:rPr lang="en-US" sz="2200" dirty="0" smtClean="0">
                <a:latin typeface="Segoe Marker" pitchFamily="66" charset="0"/>
              </a:rPr>
              <a:t> </a:t>
            </a:r>
            <a:r>
              <a:rPr lang="en-US" sz="2200" dirty="0" err="1" smtClean="0">
                <a:latin typeface="Segoe Marker" pitchFamily="66" charset="0"/>
              </a:rPr>
              <a:t>cmp</a:t>
            </a:r>
            <a:r>
              <a:rPr lang="en-US" sz="2200" dirty="0" smtClean="0">
                <a:latin typeface="Segoe Marker" pitchFamily="66" charset="0"/>
              </a:rPr>
              <a:t> ax,num2</a:t>
            </a:r>
          </a:p>
          <a:p>
            <a:pPr>
              <a:buNone/>
            </a:pPr>
            <a:r>
              <a:rPr lang="en-US" sz="2200" dirty="0" smtClean="0">
                <a:latin typeface="Segoe Marker" pitchFamily="66" charset="0"/>
              </a:rPr>
              <a:t> </a:t>
            </a:r>
            <a:r>
              <a:rPr lang="en-US" sz="2200" dirty="0" err="1" smtClean="0">
                <a:latin typeface="Segoe Marker" pitchFamily="66" charset="0"/>
              </a:rPr>
              <a:t>jg</a:t>
            </a:r>
            <a:r>
              <a:rPr lang="en-US" sz="2200" dirty="0" smtClean="0">
                <a:latin typeface="Segoe Marker" pitchFamily="66" charset="0"/>
              </a:rPr>
              <a:t> </a:t>
            </a:r>
            <a:r>
              <a:rPr lang="en-US" sz="2200" dirty="0" err="1" smtClean="0">
                <a:latin typeface="Segoe Marker" pitchFamily="66" charset="0"/>
              </a:rPr>
              <a:t>msg</a:t>
            </a:r>
            <a:r>
              <a:rPr lang="en-US" sz="2200" dirty="0" smtClean="0">
                <a:latin typeface="Segoe Marker" pitchFamily="66" charset="0"/>
              </a:rPr>
              <a:t> </a:t>
            </a:r>
          </a:p>
          <a:p>
            <a:pPr>
              <a:buNone/>
            </a:pPr>
            <a:r>
              <a:rPr lang="en-US" sz="2200" dirty="0" err="1" smtClean="0">
                <a:latin typeface="Segoe Marker" pitchFamily="66" charset="0"/>
              </a:rPr>
              <a:t>jg</a:t>
            </a:r>
            <a:r>
              <a:rPr lang="en-US" sz="2200" dirty="0" smtClean="0">
                <a:latin typeface="Segoe Marker" pitchFamily="66" charset="0"/>
              </a:rPr>
              <a:t> _exit </a:t>
            </a:r>
          </a:p>
          <a:p>
            <a:pPr>
              <a:buNone/>
            </a:pPr>
            <a:r>
              <a:rPr lang="en-US" sz="2200" dirty="0" smtClean="0">
                <a:latin typeface="Segoe Marker" pitchFamily="66" charset="0"/>
              </a:rPr>
              <a:t>…..</a:t>
            </a:r>
          </a:p>
          <a:p>
            <a:endParaRPr lang="en-US" sz="2200" dirty="0">
              <a:latin typeface="Segoe Marker" pitchFamily="66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A8348-524D-4A36-8735-4EA0EBDC8BF5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654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947</Words>
  <Application>Microsoft Office PowerPoint</Application>
  <PresentationFormat>On-screen Show (4:3)</PresentationFormat>
  <Paragraphs>158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Chapter #3 Assembly:  Loops and Control structures</vt:lpstr>
      <vt:lpstr>Control structures</vt:lpstr>
      <vt:lpstr>CONDITIONS and LOOPS </vt:lpstr>
      <vt:lpstr>CMP Instruction</vt:lpstr>
      <vt:lpstr>CMP Instruction</vt:lpstr>
      <vt:lpstr>Unconditional Jump</vt:lpstr>
      <vt:lpstr>Conditional Jump</vt:lpstr>
      <vt:lpstr>PowerPoint Presentation</vt:lpstr>
      <vt:lpstr>Example </vt:lpstr>
      <vt:lpstr>Example </vt:lpstr>
      <vt:lpstr>Example </vt:lpstr>
      <vt:lpstr>Loops</vt:lpstr>
      <vt:lpstr>Loops</vt:lpstr>
      <vt:lpstr>Arrays</vt:lpstr>
      <vt:lpstr>Arrays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#4 Assembly:  Loops and Control structures</dc:title>
  <dc:creator>Windows User</dc:creator>
  <cp:lastModifiedBy>PERSONAL COMPUTER-HM</cp:lastModifiedBy>
  <cp:revision>4</cp:revision>
  <dcterms:created xsi:type="dcterms:W3CDTF">2020-03-06T00:22:06Z</dcterms:created>
  <dcterms:modified xsi:type="dcterms:W3CDTF">2020-05-18T08:23:41Z</dcterms:modified>
</cp:coreProperties>
</file>