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31"/>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0" r:id="rId34"/>
    <p:sldId id="291" r:id="rId35"/>
    <p:sldId id="292" r:id="rId36"/>
    <p:sldId id="293" r:id="rId37"/>
    <p:sldId id="314" r:id="rId38"/>
    <p:sldId id="294" r:id="rId39"/>
    <p:sldId id="295" r:id="rId40"/>
    <p:sldId id="296" r:id="rId41"/>
    <p:sldId id="297" r:id="rId42"/>
    <p:sldId id="298" r:id="rId43"/>
    <p:sldId id="299" r:id="rId44"/>
    <p:sldId id="300" r:id="rId45"/>
    <p:sldId id="301" r:id="rId46"/>
    <p:sldId id="303" r:id="rId47"/>
    <p:sldId id="304" r:id="rId48"/>
    <p:sldId id="305" r:id="rId49"/>
    <p:sldId id="306" r:id="rId50"/>
    <p:sldId id="307" r:id="rId51"/>
    <p:sldId id="308" r:id="rId52"/>
    <p:sldId id="309" r:id="rId53"/>
    <p:sldId id="311" r:id="rId54"/>
    <p:sldId id="315" r:id="rId55"/>
    <p:sldId id="316" r:id="rId56"/>
    <p:sldId id="317" r:id="rId57"/>
    <p:sldId id="318" r:id="rId58"/>
    <p:sldId id="319" r:id="rId59"/>
    <p:sldId id="320" r:id="rId60"/>
    <p:sldId id="321" r:id="rId61"/>
    <p:sldId id="322" r:id="rId62"/>
    <p:sldId id="388"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369" r:id="rId110"/>
    <p:sldId id="370" r:id="rId111"/>
    <p:sldId id="371" r:id="rId112"/>
    <p:sldId id="372" r:id="rId113"/>
    <p:sldId id="373" r:id="rId114"/>
    <p:sldId id="382" r:id="rId115"/>
    <p:sldId id="374" r:id="rId116"/>
    <p:sldId id="375" r:id="rId117"/>
    <p:sldId id="376" r:id="rId118"/>
    <p:sldId id="377" r:id="rId119"/>
    <p:sldId id="378" r:id="rId120"/>
    <p:sldId id="379" r:id="rId121"/>
    <p:sldId id="380" r:id="rId122"/>
    <p:sldId id="381" r:id="rId123"/>
    <p:sldId id="385" r:id="rId124"/>
    <p:sldId id="386" r:id="rId125"/>
    <p:sldId id="387" r:id="rId126"/>
    <p:sldId id="383" r:id="rId127"/>
    <p:sldId id="384" r:id="rId128"/>
    <p:sldId id="389" r:id="rId129"/>
    <p:sldId id="390" r:id="rId1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78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slide" Target="slides/slide124.xml"/><Relationship Id="rId13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DB3104-6A63-41D6-9C11-4A76089A039E}" type="datetimeFigureOut">
              <a:rPr lang="en-US" smtClean="0"/>
              <a:t>26-Apr-20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7EB370-D555-4EEF-BE7B-B0AF4AACAA16}" type="slidenum">
              <a:rPr lang="en-US" smtClean="0"/>
              <a:t>‹#›</a:t>
            </a:fld>
            <a:endParaRPr lang="en-US"/>
          </a:p>
        </p:txBody>
      </p:sp>
    </p:spTree>
    <p:extLst>
      <p:ext uri="{BB962C8B-B14F-4D97-AF65-F5344CB8AC3E}">
        <p14:creationId xmlns:p14="http://schemas.microsoft.com/office/powerpoint/2010/main" val="2719194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EB370-D555-4EEF-BE7B-B0AF4AACAA16}" type="slidenum">
              <a:rPr lang="en-US" smtClean="0"/>
              <a:t>8</a:t>
            </a:fld>
            <a:endParaRPr lang="en-US"/>
          </a:p>
        </p:txBody>
      </p:sp>
    </p:spTree>
    <p:extLst>
      <p:ext uri="{BB962C8B-B14F-4D97-AF65-F5344CB8AC3E}">
        <p14:creationId xmlns:p14="http://schemas.microsoft.com/office/powerpoint/2010/main" val="2915032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-Dissociative fugue</a:t>
            </a:r>
            <a:r>
              <a:rPr lang="en-US" dirty="0" smtClean="0"/>
              <a:t> is a strange phenomena in which persons will be stricken with a sudden memory loss that prompts them to flee their familiar surroundings. These flights are usually caused by some traumatic event. People suffering from this disorder will suddenly find themselves in a new surrounding, hundreds or even thousands of miles from their homes with no memories of the weeks, months, or even years that have elapsed since their flight. </a:t>
            </a:r>
            <a:endParaRPr lang="en-US" dirty="0"/>
          </a:p>
        </p:txBody>
      </p:sp>
      <p:sp>
        <p:nvSpPr>
          <p:cNvPr id="4" name="Slide Number Placeholder 3"/>
          <p:cNvSpPr>
            <a:spLocks noGrp="1"/>
          </p:cNvSpPr>
          <p:nvPr>
            <p:ph type="sldNum" sz="quarter" idx="10"/>
          </p:nvPr>
        </p:nvSpPr>
        <p:spPr/>
        <p:txBody>
          <a:bodyPr/>
          <a:lstStyle/>
          <a:p>
            <a:pPr>
              <a:defRPr/>
            </a:pPr>
            <a:fld id="{21643D5D-5ADA-4FDC-A094-EBC4351282B3}" type="slidenum">
              <a:rPr lang="en-US" smtClean="0">
                <a:solidFill>
                  <a:prstClr val="black"/>
                </a:solidFill>
              </a:rPr>
              <a:pPr>
                <a:defRPr/>
              </a:pPr>
              <a:t>10</a:t>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Jitteriness=a </a:t>
            </a:r>
            <a:r>
              <a:rPr lang="en-US" dirty="0" err="1" smtClean="0"/>
              <a:t>feelinng</a:t>
            </a:r>
            <a:r>
              <a:rPr lang="en-US" dirty="0" smtClean="0"/>
              <a:t> of extreme nervousness.</a:t>
            </a:r>
            <a:endParaRPr lang="en-US" dirty="0"/>
          </a:p>
        </p:txBody>
      </p:sp>
      <p:sp>
        <p:nvSpPr>
          <p:cNvPr id="4" name="Slide Number Placeholder 3"/>
          <p:cNvSpPr>
            <a:spLocks noGrp="1"/>
          </p:cNvSpPr>
          <p:nvPr>
            <p:ph type="sldNum" sz="quarter" idx="10"/>
          </p:nvPr>
        </p:nvSpPr>
        <p:spPr/>
        <p:txBody>
          <a:bodyPr/>
          <a:lstStyle/>
          <a:p>
            <a:fld id="{0522501A-F752-42A6-9F62-1F6A6FC3B0D6}" type="slidenum">
              <a:rPr lang="en-US" smtClean="0"/>
              <a:pPr/>
              <a:t>38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39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Truancy=</a:t>
            </a:r>
            <a:r>
              <a:rPr lang="en-US" dirty="0" err="1" smtClean="0"/>
              <a:t>pupul</a:t>
            </a:r>
            <a:r>
              <a:rPr lang="en-US" dirty="0" smtClean="0"/>
              <a:t> who stay away from school without leave</a:t>
            </a:r>
            <a:r>
              <a:rPr lang="en-US" baseline="0" dirty="0" smtClean="0"/>
              <a:t> or explanation.</a:t>
            </a:r>
          </a:p>
          <a:p>
            <a:r>
              <a:rPr lang="en-US" baseline="0" dirty="0" smtClean="0"/>
              <a:t>Vandalism=destroy or </a:t>
            </a:r>
            <a:r>
              <a:rPr lang="en-US" baseline="0" smtClean="0"/>
              <a:t>damage property.</a:t>
            </a:r>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18</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49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50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51</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52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Slide Image Placeholder 1"/>
          <p:cNvSpPr>
            <a:spLocks noGrp="1" noRot="1" noChangeAspect="1" noTextEdit="1"/>
          </p:cNvSpPr>
          <p:nvPr>
            <p:ph type="sldImg"/>
          </p:nvPr>
        </p:nvSpPr>
        <p:spPr>
          <a:ln/>
        </p:spPr>
      </p:sp>
      <p:sp>
        <p:nvSpPr>
          <p:cNvPr id="530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cs typeface="Arial" pitchFamily="34" charset="0"/>
            </a:endParaRPr>
          </a:p>
        </p:txBody>
      </p:sp>
      <p:sp>
        <p:nvSpPr>
          <p:cNvPr id="530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B055FFC-61F3-4D1D-A6F1-FC59BCACBE3D}" type="slidenum">
              <a:rPr lang="en-US" altLang="en-US">
                <a:solidFill>
                  <a:prstClr val="black"/>
                </a:solidFill>
                <a:latin typeface="Arial" pitchFamily="34" charset="0"/>
              </a:rPr>
              <a:pPr eaLnBrk="1" hangingPunct="1"/>
              <a:t>54</a:t>
            </a:fld>
            <a:endParaRPr lang="en-US" altLang="en-US">
              <a:solidFill>
                <a:prstClr val="black"/>
              </a:solidFill>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solidFill>
                  <a:prstClr val="black"/>
                </a:solidFill>
              </a:rPr>
              <a:pPr/>
              <a:t>127</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solidFill>
                  <a:prstClr val="black"/>
                </a:solidFill>
              </a:rPr>
              <a:pPr/>
              <a:t>128</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22501A-F752-42A6-9F62-1F6A6FC3B0D6}" type="slidenum">
              <a:rPr lang="en-US" smtClean="0"/>
              <a:pPr/>
              <a:t>24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endParaRPr>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FAE7CB48-4812-45F9-AE43-E921FABE15C6}" type="datetime1">
              <a:rPr lang="en-US" smtClean="0">
                <a:solidFill>
                  <a:srgbClr val="696464"/>
                </a:solidFill>
              </a:rPr>
              <a:t>26-Apr-20</a:t>
            </a:fld>
            <a:endParaRPr lang="en-US" dirty="0">
              <a:solidFill>
                <a:srgbClr val="696464"/>
              </a:solidFill>
            </a:endParaRPr>
          </a:p>
        </p:txBody>
      </p:sp>
      <p:sp>
        <p:nvSpPr>
          <p:cNvPr id="17" name="Footer Placeholder 16"/>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31F76E0C-07C2-431B-BFD4-8659CEDED57B}" type="slidenum">
              <a:rPr lang="en-US" smtClean="0"/>
              <a:pPr>
                <a:defRPr/>
              </a:pPr>
              <a:t>‹#›</a:t>
            </a:fld>
            <a:endParaRPr lang="en-US"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4796245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C42DABB-D3E9-4444-9EA2-2E2F9E9DD2F2}" type="datetime1">
              <a:rPr lang="en-US" smtClean="0">
                <a:solidFill>
                  <a:srgbClr val="696464"/>
                </a:solidFill>
              </a:rPr>
              <a:t>26-Apr-20</a:t>
            </a:fld>
            <a:endParaRPr lang="en-US" dirty="0">
              <a:solidFill>
                <a:srgbClr val="696464"/>
              </a:solidFill>
            </a:endParaRPr>
          </a:p>
        </p:txBody>
      </p:sp>
      <p:sp>
        <p:nvSpPr>
          <p:cNvPr id="5" name="Footer Placeholder 4"/>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6" name="Slide Number Placeholder 5"/>
          <p:cNvSpPr>
            <a:spLocks noGrp="1"/>
          </p:cNvSpPr>
          <p:nvPr>
            <p:ph type="sldNum" sz="quarter" idx="12"/>
          </p:nvPr>
        </p:nvSpPr>
        <p:spPr/>
        <p:txBody>
          <a:bodyPr/>
          <a:lstStyle/>
          <a:p>
            <a:pPr>
              <a:defRPr/>
            </a:pPr>
            <a:fld id="{4C36D06C-7F3D-4768-B4CC-375F5389CBD5}" type="slidenum">
              <a:rPr lang="en-US" smtClean="0"/>
              <a:pPr>
                <a:defRPr/>
              </a:pPr>
              <a:t>‹#›</a:t>
            </a:fld>
            <a:endParaRPr lang="en-US" dirty="0"/>
          </a:p>
        </p:txBody>
      </p:sp>
    </p:spTree>
    <p:extLst>
      <p:ext uri="{BB962C8B-B14F-4D97-AF65-F5344CB8AC3E}">
        <p14:creationId xmlns:p14="http://schemas.microsoft.com/office/powerpoint/2010/main" val="13203681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20B73B21-076B-445B-95C6-A46E9C693273}" type="datetime1">
              <a:rPr lang="en-US" smtClean="0">
                <a:solidFill>
                  <a:srgbClr val="696464"/>
                </a:solidFill>
              </a:rPr>
              <a:t>26-Apr-20</a:t>
            </a:fld>
            <a:endParaRPr lang="en-US" dirty="0">
              <a:solidFill>
                <a:srgbClr val="696464"/>
              </a:solidFill>
            </a:endParaRPr>
          </a:p>
        </p:txBody>
      </p:sp>
      <p:sp>
        <p:nvSpPr>
          <p:cNvPr id="5" name="Footer Placeholder 4"/>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6" name="Slide Number Placeholder 5"/>
          <p:cNvSpPr>
            <a:spLocks noGrp="1"/>
          </p:cNvSpPr>
          <p:nvPr>
            <p:ph type="sldNum" sz="quarter" idx="12"/>
          </p:nvPr>
        </p:nvSpPr>
        <p:spPr/>
        <p:txBody>
          <a:bodyPr/>
          <a:lstStyle/>
          <a:p>
            <a:pPr>
              <a:defRPr/>
            </a:pPr>
            <a:fld id="{68D835C1-9E88-485F-9B5D-4BA79EAEFD65}" type="slidenum">
              <a:rPr lang="en-US" smtClean="0"/>
              <a:pPr>
                <a:defRPr/>
              </a:pPr>
              <a:t>‹#›</a:t>
            </a:fld>
            <a:endParaRPr lang="en-US" dirty="0"/>
          </a:p>
        </p:txBody>
      </p:sp>
    </p:spTree>
    <p:extLst>
      <p:ext uri="{BB962C8B-B14F-4D97-AF65-F5344CB8AC3E}">
        <p14:creationId xmlns:p14="http://schemas.microsoft.com/office/powerpoint/2010/main" val="3707663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defRPr/>
              </a:pPr>
              <a:endParaRPr lang="en-US" altLang="en-US" dirty="0" smtClean="0">
                <a:solidFill>
                  <a:srgbClr val="000000"/>
                </a:solidFill>
                <a:cs typeface="Arial" charset="0"/>
              </a:endParaRPr>
            </a:p>
          </p:txBody>
        </p:sp>
      </p:grpSp>
      <p:sp>
        <p:nvSpPr>
          <p:cNvPr id="101388"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10138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fld id="{88D25C04-8FB9-4F49-BC21-60CEAAD1DE86}" type="datetime1">
              <a:rPr lang="en-US">
                <a:solidFill>
                  <a:srgbClr val="1C1C1C"/>
                </a:solidFill>
              </a:rPr>
              <a:pPr>
                <a:defRPr/>
              </a:pPr>
              <a:t>26-Apr-20</a:t>
            </a:fld>
            <a:endParaRPr lang="en-US" dirty="0">
              <a:solidFill>
                <a:srgbClr val="1C1C1C"/>
              </a:solidFill>
            </a:endParaRPr>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solidFill>
                <a:srgbClr val="1C1C1C"/>
              </a:solidFill>
            </a:endParaRPr>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BDADF551-9FB8-4C0D-BFB2-E7D50F095A77}" type="slidenum">
              <a:rPr lang="en-US">
                <a:solidFill>
                  <a:srgbClr val="1C1C1C"/>
                </a:solidFill>
              </a:rPr>
              <a:pPr>
                <a:defRPr/>
              </a:pPr>
              <a:t>‹#›</a:t>
            </a:fld>
            <a:endParaRPr lang="en-US" dirty="0">
              <a:solidFill>
                <a:srgbClr val="1C1C1C"/>
              </a:solidFill>
            </a:endParaRPr>
          </a:p>
        </p:txBody>
      </p:sp>
    </p:spTree>
    <p:extLst>
      <p:ext uri="{BB962C8B-B14F-4D97-AF65-F5344CB8AC3E}">
        <p14:creationId xmlns:p14="http://schemas.microsoft.com/office/powerpoint/2010/main" val="1840914934"/>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25E88E88-8D52-49C7-951A-103BD9AD9A4D}" type="datetime1">
              <a:rPr lang="en-US">
                <a:solidFill>
                  <a:srgbClr val="000000"/>
                </a:solidFill>
              </a:rPr>
              <a:pPr>
                <a:defRPr/>
              </a:pPr>
              <a:t>26-Apr-20</a:t>
            </a:fld>
            <a:endParaRPr lang="en-US" dirty="0">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6AD13029-F6A6-4431-82F5-9F03D2B2D8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51589113"/>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fld id="{B177E244-C887-4A06-9B13-6399019108D3}" type="datetime1">
              <a:rPr lang="en-US">
                <a:solidFill>
                  <a:srgbClr val="000000"/>
                </a:solidFill>
              </a:rPr>
              <a:pPr>
                <a:defRPr/>
              </a:pPr>
              <a:t>26-Apr-20</a:t>
            </a:fld>
            <a:endParaRPr lang="en-US" dirty="0">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E009D361-38B1-46ED-9CFD-0A73EA3D82E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85450541"/>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fld id="{4041CCDD-1B22-47AF-AC41-E8CF460DB6DF}" type="datetime1">
              <a:rPr lang="en-US">
                <a:solidFill>
                  <a:srgbClr val="000000"/>
                </a:solidFill>
              </a:rPr>
              <a:pPr>
                <a:defRPr/>
              </a:pPr>
              <a:t>26-Apr-20</a:t>
            </a:fld>
            <a:endParaRPr lang="en-US" dirty="0">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9F7FAAA2-3B16-4C54-9CAF-81314E398B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0299445"/>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fld id="{BAA5586F-0561-4503-8B67-0F5598FF356D}" type="datetime1">
              <a:rPr lang="en-US">
                <a:solidFill>
                  <a:srgbClr val="000000"/>
                </a:solidFill>
              </a:rPr>
              <a:pPr>
                <a:defRPr/>
              </a:pPr>
              <a:t>26-Apr-20</a:t>
            </a:fld>
            <a:endParaRPr lang="en-US" dirty="0">
              <a:solidFill>
                <a:srgbClr val="000000"/>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220102F5-E5F7-464B-BCB1-9FE945404B2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37659608"/>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fld id="{3481524F-FFBE-4DA1-9C24-11F0EC80C974}" type="datetime1">
              <a:rPr lang="en-US">
                <a:solidFill>
                  <a:srgbClr val="000000"/>
                </a:solidFill>
              </a:rPr>
              <a:pPr>
                <a:defRPr/>
              </a:pPr>
              <a:t>26-Apr-20</a:t>
            </a:fld>
            <a:endParaRPr lang="en-US" dirty="0">
              <a:solidFill>
                <a:srgbClr val="000000"/>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E1B10AE6-AC25-4A7C-AD9C-053800915CF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9632711"/>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fld id="{8AE44D7C-00FC-49E9-B93C-8950D5E77BF2}" type="datetime1">
              <a:rPr lang="en-US">
                <a:solidFill>
                  <a:srgbClr val="000000"/>
                </a:solidFill>
              </a:rPr>
              <a:pPr>
                <a:defRPr/>
              </a:pPr>
              <a:t>26-Apr-20</a:t>
            </a:fld>
            <a:endParaRPr lang="en-US" dirty="0">
              <a:solidFill>
                <a:srgbClr val="000000"/>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CDFCBF0F-D126-4BF2-B130-84976AF860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14640854"/>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fld id="{FBF009D1-4044-410F-BA5B-367B83FE88C0}" type="datetime1">
              <a:rPr lang="en-US">
                <a:solidFill>
                  <a:srgbClr val="000000"/>
                </a:solidFill>
              </a:rPr>
              <a:pPr>
                <a:defRPr/>
              </a:pPr>
              <a:t>26-Apr-20</a:t>
            </a:fld>
            <a:endParaRPr lang="en-US" dirty="0">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FB029E7D-1A60-41F4-90EE-D707CECE9EF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7053916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AB6D5799-BC1A-4545-9B43-96FB31AD048B}" type="datetime1">
              <a:rPr lang="en-US" smtClean="0">
                <a:solidFill>
                  <a:srgbClr val="696464"/>
                </a:solidFill>
              </a:rPr>
              <a:t>26-Apr-20</a:t>
            </a:fld>
            <a:endParaRPr lang="en-US" dirty="0">
              <a:solidFill>
                <a:srgbClr val="696464"/>
              </a:solidFill>
            </a:endParaRPr>
          </a:p>
        </p:txBody>
      </p:sp>
      <p:sp>
        <p:nvSpPr>
          <p:cNvPr id="5" name="Footer Placeholder 4"/>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6" name="Slide Number Placeholder 5"/>
          <p:cNvSpPr>
            <a:spLocks noGrp="1"/>
          </p:cNvSpPr>
          <p:nvPr>
            <p:ph type="sldNum" sz="quarter" idx="12"/>
          </p:nvPr>
        </p:nvSpPr>
        <p:spPr/>
        <p:txBody>
          <a:bodyPr/>
          <a:lstStyle/>
          <a:p>
            <a:pPr>
              <a:defRPr/>
            </a:pPr>
            <a:fld id="{31D7B78D-6F48-4E66-BA36-3A10F8F3CA98}" type="slidenum">
              <a:rPr lang="en-US" smtClean="0"/>
              <a:pPr>
                <a:defRPr/>
              </a:pPr>
              <a:t>‹#›</a:t>
            </a:fld>
            <a:endParaRPr lang="en-US"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182556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fld id="{5028878B-5EF7-4A7E-85D9-B9EEEAC1EC5D}" type="datetime1">
              <a:rPr lang="en-US">
                <a:solidFill>
                  <a:srgbClr val="000000"/>
                </a:solidFill>
              </a:rPr>
              <a:pPr>
                <a:defRPr/>
              </a:pPr>
              <a:t>26-Apr-20</a:t>
            </a:fld>
            <a:endParaRPr lang="en-US" dirty="0">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9921679D-1578-428C-AAE7-1B69C0F04F6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22787564"/>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8869F59B-71B7-4A3E-AF14-1530AEC44C78}" type="datetime1">
              <a:rPr lang="en-US">
                <a:solidFill>
                  <a:srgbClr val="000000"/>
                </a:solidFill>
              </a:rPr>
              <a:pPr>
                <a:defRPr/>
              </a:pPr>
              <a:t>26-Apr-20</a:t>
            </a:fld>
            <a:endParaRPr lang="en-US" dirty="0">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814CCC56-425C-4E4D-BF48-65AED7EECB4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61380585"/>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fld id="{75BA3CA9-B351-4F0A-8DFD-2019E5F474CC}" type="datetime1">
              <a:rPr lang="en-US">
                <a:solidFill>
                  <a:srgbClr val="000000"/>
                </a:solidFill>
              </a:rPr>
              <a:pPr>
                <a:defRPr/>
              </a:pPr>
              <a:t>26-Apr-20</a:t>
            </a:fld>
            <a:endParaRPr lang="en-US" dirty="0">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A8CA3C92-F7D7-42E5-9BA4-5547E11A73C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99819041"/>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endParaRPr>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F5582F38-7CA5-4028-8ECA-B69CA42BC126}" type="datetime1">
              <a:rPr lang="en-US" smtClean="0">
                <a:solidFill>
                  <a:srgbClr val="696464"/>
                </a:solidFill>
              </a:rPr>
              <a:t>26-Apr-20</a:t>
            </a:fld>
            <a:endParaRPr lang="en-US" dirty="0">
              <a:solidFill>
                <a:srgbClr val="696464"/>
              </a:solidFill>
            </a:endParaRPr>
          </a:p>
        </p:txBody>
      </p:sp>
      <p:sp>
        <p:nvSpPr>
          <p:cNvPr id="5" name="Footer Placeholder 4"/>
          <p:cNvSpPr>
            <a:spLocks noGrp="1"/>
          </p:cNvSpPr>
          <p:nvPr>
            <p:ph type="ftr" sz="quarter" idx="11"/>
          </p:nvPr>
        </p:nvSpPr>
        <p:spPr>
          <a:xfrm>
            <a:off x="800100" y="6172200"/>
            <a:ext cx="4000500" cy="457200"/>
          </a:xfrm>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6" name="Slide Number Placeholder 5"/>
          <p:cNvSpPr>
            <a:spLocks noGrp="1"/>
          </p:cNvSpPr>
          <p:nvPr>
            <p:ph type="sldNum" sz="quarter" idx="12"/>
          </p:nvPr>
        </p:nvSpPr>
        <p:spPr>
          <a:xfrm>
            <a:off x="146304" y="6208776"/>
            <a:ext cx="457200" cy="457200"/>
          </a:xfrm>
        </p:spPr>
        <p:txBody>
          <a:bodyPr/>
          <a:lstStyle/>
          <a:p>
            <a:pPr>
              <a:defRPr/>
            </a:pPr>
            <a:fld id="{380B0FA1-4B57-4FAF-BD3F-DE9F18E9F9A1}" type="slidenum">
              <a:rPr lang="en-US" smtClean="0"/>
              <a:pPr>
                <a:defRPr/>
              </a:pPr>
              <a:t>‹#›</a:t>
            </a:fld>
            <a:endParaRPr lang="en-US" dirty="0"/>
          </a:p>
        </p:txBody>
      </p:sp>
    </p:spTree>
    <p:extLst>
      <p:ext uri="{BB962C8B-B14F-4D97-AF65-F5344CB8AC3E}">
        <p14:creationId xmlns:p14="http://schemas.microsoft.com/office/powerpoint/2010/main" val="1858467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07074C1F-968C-4357-BFB8-7466D50AB985}" type="datetime1">
              <a:rPr lang="en-US" smtClean="0">
                <a:solidFill>
                  <a:srgbClr val="696464"/>
                </a:solidFill>
              </a:rPr>
              <a:t>26-Apr-20</a:t>
            </a:fld>
            <a:endParaRPr lang="en-US" dirty="0">
              <a:solidFill>
                <a:srgbClr val="696464"/>
              </a:solidFill>
            </a:endParaRPr>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7" name="Slide Number Placeholder 6"/>
          <p:cNvSpPr>
            <a:spLocks noGrp="1"/>
          </p:cNvSpPr>
          <p:nvPr>
            <p:ph type="sldNum" sz="quarter" idx="12"/>
          </p:nvPr>
        </p:nvSpPr>
        <p:spPr/>
        <p:txBody>
          <a:bodyPr/>
          <a:lstStyle/>
          <a:p>
            <a:pPr>
              <a:defRPr/>
            </a:pPr>
            <a:fld id="{8DFD6E90-8BB6-4834-A36F-CF8FBDF7712B}" type="slidenum">
              <a:rPr lang="en-US" smtClean="0"/>
              <a:pPr>
                <a:defRPr/>
              </a:pPr>
              <a:t>‹#›</a:t>
            </a:fld>
            <a:endParaRPr lang="en-US" dirty="0"/>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0651169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A2D125B6-A430-4552-BD2D-1BD6406F6C2C}" type="datetime1">
              <a:rPr lang="en-US" smtClean="0">
                <a:solidFill>
                  <a:srgbClr val="696464"/>
                </a:solidFill>
              </a:rPr>
              <a:t>26-Apr-20</a:t>
            </a:fld>
            <a:endParaRPr lang="en-US" dirty="0">
              <a:solidFill>
                <a:srgbClr val="696464"/>
              </a:solidFill>
            </a:endParaRPr>
          </a:p>
        </p:txBody>
      </p:sp>
      <p:sp>
        <p:nvSpPr>
          <p:cNvPr id="8" name="Footer Placeholder 7"/>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9" name="Slide Number Placeholder 8"/>
          <p:cNvSpPr>
            <a:spLocks noGrp="1"/>
          </p:cNvSpPr>
          <p:nvPr>
            <p:ph type="sldNum" sz="quarter" idx="12"/>
          </p:nvPr>
        </p:nvSpPr>
        <p:spPr/>
        <p:txBody>
          <a:bodyPr/>
          <a:lstStyle/>
          <a:p>
            <a:pPr>
              <a:defRPr/>
            </a:pPr>
            <a:fld id="{9C7C2C07-1BAF-4475-ABF0-CAEB7A918CE3}" type="slidenum">
              <a:rPr lang="en-US" smtClean="0"/>
              <a:pPr>
                <a:defRPr/>
              </a:pPr>
              <a:t>‹#›</a:t>
            </a:fld>
            <a:endParaRPr lang="en-US" dirty="0"/>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644441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A8D962E0-20B0-4B80-9358-5D84CC57197C}" type="datetime1">
              <a:rPr lang="en-US" smtClean="0">
                <a:solidFill>
                  <a:srgbClr val="696464"/>
                </a:solidFill>
              </a:rPr>
              <a:t>26-Apr-20</a:t>
            </a:fld>
            <a:endParaRPr lang="en-US" dirty="0">
              <a:solidFill>
                <a:srgbClr val="696464"/>
              </a:solidFill>
            </a:endParaRPr>
          </a:p>
        </p:txBody>
      </p:sp>
      <p:sp>
        <p:nvSpPr>
          <p:cNvPr id="4" name="Footer Placeholder 3"/>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D15E4AFD-B16E-43A0-AEB2-B4FA992CC414}" type="slidenum">
              <a:rPr lang="en-US" smtClean="0"/>
              <a:pPr>
                <a:defRPr/>
              </a:pPr>
              <a:t>‹#›</a:t>
            </a:fld>
            <a:endParaRPr lang="en-US" dirty="0"/>
          </a:p>
        </p:txBody>
      </p:sp>
    </p:spTree>
    <p:extLst>
      <p:ext uri="{BB962C8B-B14F-4D97-AF65-F5344CB8AC3E}">
        <p14:creationId xmlns:p14="http://schemas.microsoft.com/office/powerpoint/2010/main" val="6900968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1401484E-3746-41B8-99BA-2B9B7FC2676A}" type="datetime1">
              <a:rPr lang="en-US" smtClean="0">
                <a:solidFill>
                  <a:srgbClr val="696464"/>
                </a:solidFill>
              </a:rPr>
              <a:t>26-Apr-20</a:t>
            </a:fld>
            <a:endParaRPr lang="en-US" dirty="0">
              <a:solidFill>
                <a:srgbClr val="696464"/>
              </a:solidFill>
            </a:endParaRPr>
          </a:p>
        </p:txBody>
      </p:sp>
      <p:sp>
        <p:nvSpPr>
          <p:cNvPr id="3" name="Footer Placeholder 2"/>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4" name="Slide Number Placeholder 3"/>
          <p:cNvSpPr>
            <a:spLocks noGrp="1"/>
          </p:cNvSpPr>
          <p:nvPr>
            <p:ph type="sldNum" sz="quarter" idx="12"/>
          </p:nvPr>
        </p:nvSpPr>
        <p:spPr/>
        <p:txBody>
          <a:bodyPr/>
          <a:lstStyle/>
          <a:p>
            <a:pPr>
              <a:defRPr/>
            </a:pPr>
            <a:fld id="{7F52C6DA-104E-4ECF-AF9C-C61572685023}" type="slidenum">
              <a:rPr lang="en-US" smtClean="0"/>
              <a:pPr>
                <a:defRPr/>
              </a:pPr>
              <a:t>‹#›</a:t>
            </a:fld>
            <a:endParaRPr lang="en-US" dirty="0"/>
          </a:p>
        </p:txBody>
      </p:sp>
    </p:spTree>
    <p:extLst>
      <p:ext uri="{BB962C8B-B14F-4D97-AF65-F5344CB8AC3E}">
        <p14:creationId xmlns:p14="http://schemas.microsoft.com/office/powerpoint/2010/main" val="4158451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7B1C5143-3232-4ADC-B5F2-DE7AAD0838F7}" type="datetime1">
              <a:rPr lang="en-US" smtClean="0">
                <a:solidFill>
                  <a:srgbClr val="696464"/>
                </a:solidFill>
              </a:rPr>
              <a:t>26-Apr-20</a:t>
            </a:fld>
            <a:endParaRPr lang="en-US" dirty="0">
              <a:solidFill>
                <a:srgbClr val="696464"/>
              </a:solidFill>
            </a:endParaRPr>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7" name="Slide Number Placeholder 6"/>
          <p:cNvSpPr>
            <a:spLocks noGrp="1"/>
          </p:cNvSpPr>
          <p:nvPr>
            <p:ph type="sldNum" sz="quarter" idx="12"/>
          </p:nvPr>
        </p:nvSpPr>
        <p:spPr/>
        <p:txBody>
          <a:bodyPr/>
          <a:lstStyle/>
          <a:p>
            <a:pPr>
              <a:defRPr/>
            </a:pPr>
            <a:fld id="{F986D124-F0F6-4ED9-BE18-1F51DE44F1CA}" type="slidenum">
              <a:rPr lang="en-US" smtClean="0"/>
              <a:pPr>
                <a:defRPr/>
              </a:pPr>
              <a:t>‹#›</a:t>
            </a:fld>
            <a:endParaRPr lang="en-US" dirty="0"/>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1018851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D182F03C-C426-4C19-A315-E7C7455FFC0A}" type="datetime1">
              <a:rPr lang="en-US" smtClean="0">
                <a:solidFill>
                  <a:srgbClr val="696464"/>
                </a:solidFill>
              </a:rPr>
              <a:t>26-Apr-20</a:t>
            </a:fld>
            <a:endParaRPr lang="en-US" dirty="0">
              <a:solidFill>
                <a:srgbClr val="696464"/>
              </a:solidFill>
            </a:endParaRPr>
          </a:p>
        </p:txBody>
      </p:sp>
      <p:sp>
        <p:nvSpPr>
          <p:cNvPr id="6" name="Footer Placeholder 5"/>
          <p:cNvSpPr>
            <a:spLocks noGrp="1"/>
          </p:cNvSpPr>
          <p:nvPr>
            <p:ph type="ftr" sz="quarter" idx="11"/>
          </p:nvPr>
        </p:nvSpPr>
        <p:spPr>
          <a:xfrm>
            <a:off x="914400" y="6172200"/>
            <a:ext cx="3886200" cy="457200"/>
          </a:xfrm>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7" name="Slide Number Placeholder 6"/>
          <p:cNvSpPr>
            <a:spLocks noGrp="1"/>
          </p:cNvSpPr>
          <p:nvPr>
            <p:ph type="sldNum" sz="quarter" idx="12"/>
          </p:nvPr>
        </p:nvSpPr>
        <p:spPr>
          <a:xfrm>
            <a:off x="146304" y="6208776"/>
            <a:ext cx="457200" cy="457200"/>
          </a:xfrm>
        </p:spPr>
        <p:txBody>
          <a:bodyPr/>
          <a:lstStyle/>
          <a:p>
            <a:pPr>
              <a:defRPr/>
            </a:pPr>
            <a:fld id="{D4289DC9-32CE-4F39-A3B3-81804EF2C9AA}" type="slidenum">
              <a:rPr lang="en-US" smtClean="0"/>
              <a:pPr>
                <a:defRPr/>
              </a:pPr>
              <a:t>‹#›</a:t>
            </a:fld>
            <a:endParaRPr lang="en-US"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dirty="0" smtClean="0"/>
              <a:t>Click icon to add picture</a:t>
            </a:r>
            <a:endParaRPr kumimoji="0" lang="en-US" dirty="0"/>
          </a:p>
        </p:txBody>
      </p:sp>
    </p:spTree>
    <p:extLst>
      <p:ext uri="{BB962C8B-B14F-4D97-AF65-F5344CB8AC3E}">
        <p14:creationId xmlns:p14="http://schemas.microsoft.com/office/powerpoint/2010/main" val="13660456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400" dirty="0">
              <a:solidFill>
                <a:prstClr val="white"/>
              </a:solidFill>
            </a:endParaRPr>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base">
              <a:spcBef>
                <a:spcPct val="0"/>
              </a:spcBef>
              <a:spcAft>
                <a:spcPct val="0"/>
              </a:spcAft>
            </a:pPr>
            <a:endParaRPr lang="en-US" sz="2400" dirty="0">
              <a:solidFill>
                <a:prstClr val="white"/>
              </a:solidFill>
            </a:endParaRPr>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fontAlgn="base">
              <a:spcBef>
                <a:spcPct val="0"/>
              </a:spcBef>
              <a:spcAft>
                <a:spcPct val="0"/>
              </a:spcAft>
              <a:defRPr/>
            </a:pPr>
            <a:fld id="{0F15A9C1-CC5E-49C3-8394-2F1B9CF1224C}" type="datetime1">
              <a:rPr lang="en-US" smtClean="0">
                <a:solidFill>
                  <a:srgbClr val="696464"/>
                </a:solidFill>
                <a:latin typeface="Times New Roman" pitchFamily="18" charset="0"/>
              </a:rPr>
              <a:t>26-Apr-20</a:t>
            </a:fld>
            <a:endParaRPr lang="en-US" dirty="0">
              <a:solidFill>
                <a:srgbClr val="696464"/>
              </a:solidFill>
              <a:latin typeface="Times New Roman" pitchFamily="18" charset="0"/>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fontAlgn="base">
              <a:spcBef>
                <a:spcPct val="0"/>
              </a:spcBef>
              <a:spcAft>
                <a:spcPct val="0"/>
              </a:spcAft>
              <a:defRPr/>
            </a:pPr>
            <a:r>
              <a:rPr lang="en-US" smtClean="0">
                <a:solidFill>
                  <a:srgbClr val="696464"/>
                </a:solidFill>
                <a:latin typeface="Times New Roman" pitchFamily="18" charset="0"/>
              </a:rPr>
              <a:t>Mengesha.B (Assistant Professor, Mental health Specialist)</a:t>
            </a:r>
            <a:endParaRPr lang="en-US" dirty="0">
              <a:solidFill>
                <a:srgbClr val="696464"/>
              </a:solidFill>
              <a:latin typeface="Times New Roman" pitchFamily="18" charset="0"/>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fontAlgn="base">
              <a:spcBef>
                <a:spcPct val="0"/>
              </a:spcBef>
              <a:spcAft>
                <a:spcPct val="0"/>
              </a:spcAft>
              <a:defRPr/>
            </a:pPr>
            <a:fld id="{7B91FEAA-06B5-4416-A7C5-0A4398366031}" type="slidenum">
              <a:rPr lang="en-US" smtClean="0"/>
              <a:pPr fontAlgn="base">
                <a:spcBef>
                  <a:spcPct val="0"/>
                </a:spcBef>
                <a:spcAft>
                  <a:spcPct val="0"/>
                </a:spcAft>
                <a:defRPr/>
              </a:pPr>
              <a:t>‹#›</a:t>
            </a:fld>
            <a:endParaRPr lang="en-US" dirty="0"/>
          </a:p>
        </p:txBody>
      </p:sp>
    </p:spTree>
    <p:extLst>
      <p:ext uri="{BB962C8B-B14F-4D97-AF65-F5344CB8AC3E}">
        <p14:creationId xmlns:p14="http://schemas.microsoft.com/office/powerpoint/2010/main" val="11863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hf hdr="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algn="ctr" eaLnBrk="1" fontAlgn="base" hangingPunct="1">
              <a:spcBef>
                <a:spcPct val="0"/>
              </a:spcBef>
              <a:spcAft>
                <a:spcPct val="0"/>
              </a:spcAft>
              <a:defRPr/>
            </a:pPr>
            <a:endParaRPr kumimoji="1" lang="en-US" altLang="en-US" sz="2400" dirty="0" smtClean="0">
              <a:solidFill>
                <a:srgbClr val="000000"/>
              </a:solidFill>
            </a:endParaRPr>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0363"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cs typeface="Arial Unicode MS" pitchFamily="34" charset="-128"/>
              </a:defRPr>
            </a:lvl1pPr>
          </a:lstStyle>
          <a:p>
            <a:pPr fontAlgn="base">
              <a:spcBef>
                <a:spcPct val="0"/>
              </a:spcBef>
              <a:spcAft>
                <a:spcPct val="0"/>
              </a:spcAft>
              <a:defRPr/>
            </a:pPr>
            <a:fld id="{CEE45EE7-C51F-4758-B62E-B3A57963FC29}" type="datetime1">
              <a:rPr lang="en-US">
                <a:solidFill>
                  <a:srgbClr val="000000"/>
                </a:solidFill>
                <a:ea typeface="Arial Unicode MS" pitchFamily="34" charset="-128"/>
              </a:rPr>
              <a:pPr fontAlgn="base">
                <a:spcBef>
                  <a:spcPct val="0"/>
                </a:spcBef>
                <a:spcAft>
                  <a:spcPct val="0"/>
                </a:spcAft>
                <a:defRPr/>
              </a:pPr>
              <a:t>26-Apr-20</a:t>
            </a:fld>
            <a:endParaRPr lang="en-US" dirty="0">
              <a:solidFill>
                <a:srgbClr val="000000"/>
              </a:solidFill>
              <a:ea typeface="Arial Unicode MS" pitchFamily="34" charset="-128"/>
            </a:endParaRPr>
          </a:p>
        </p:txBody>
      </p:sp>
      <p:sp>
        <p:nvSpPr>
          <p:cNvPr id="100364"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cs typeface="Arial Unicode MS" pitchFamily="34" charset="-128"/>
              </a:defRPr>
            </a:lvl1pPr>
          </a:lstStyle>
          <a:p>
            <a:pPr fontAlgn="base">
              <a:spcBef>
                <a:spcPct val="0"/>
              </a:spcBef>
              <a:spcAft>
                <a:spcPct val="0"/>
              </a:spcAft>
              <a:defRPr/>
            </a:pPr>
            <a:endParaRPr lang="en-US">
              <a:solidFill>
                <a:srgbClr val="000000"/>
              </a:solidFill>
              <a:ea typeface="Arial Unicode MS" pitchFamily="34" charset="-128"/>
            </a:endParaRPr>
          </a:p>
        </p:txBody>
      </p:sp>
      <p:sp>
        <p:nvSpPr>
          <p:cNvPr id="100365"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cs typeface="Arial Unicode MS" pitchFamily="34" charset="-128"/>
              </a:defRPr>
            </a:lvl1pPr>
          </a:lstStyle>
          <a:p>
            <a:pPr fontAlgn="base">
              <a:spcBef>
                <a:spcPct val="0"/>
              </a:spcBef>
              <a:spcAft>
                <a:spcPct val="0"/>
              </a:spcAft>
              <a:defRPr/>
            </a:pPr>
            <a:fld id="{9FA93E73-8976-4609-9C76-BE417DDCB097}" type="slidenum">
              <a:rPr lang="en-US">
                <a:solidFill>
                  <a:srgbClr val="000000"/>
                </a:solidFill>
                <a:ea typeface="Arial Unicode MS" pitchFamily="34" charset="-128"/>
              </a:rPr>
              <a:pPr fontAlgn="base">
                <a:spcBef>
                  <a:spcPct val="0"/>
                </a:spcBef>
                <a:spcAft>
                  <a:spcPct val="0"/>
                </a:spcAft>
                <a:defRPr/>
              </a:pPr>
              <a:t>‹#›</a:t>
            </a:fld>
            <a:endParaRPr lang="en-US" dirty="0">
              <a:solidFill>
                <a:srgbClr val="000000"/>
              </a:solidFill>
              <a:ea typeface="Arial Unicode MS" pitchFamily="34" charset="-128"/>
            </a:endParaRPr>
          </a:p>
        </p:txBody>
      </p:sp>
    </p:spTree>
    <p:extLst>
      <p:ext uri="{BB962C8B-B14F-4D97-AF65-F5344CB8AC3E}">
        <p14:creationId xmlns:p14="http://schemas.microsoft.com/office/powerpoint/2010/main" val="25017404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hdr="0" ftr="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cs typeface="Arial" charset="0"/>
        </a:defRPr>
      </a:lvl2pPr>
      <a:lvl3pPr algn="l" rtl="0" eaLnBrk="0" fontAlgn="base" hangingPunct="0">
        <a:spcBef>
          <a:spcPct val="0"/>
        </a:spcBef>
        <a:spcAft>
          <a:spcPct val="0"/>
        </a:spcAft>
        <a:defRPr sz="4400">
          <a:solidFill>
            <a:schemeClr val="tx2"/>
          </a:solidFill>
          <a:latin typeface="Tahoma" pitchFamily="34" charset="0"/>
          <a:cs typeface="Arial" charset="0"/>
        </a:defRPr>
      </a:lvl3pPr>
      <a:lvl4pPr algn="l" rtl="0" eaLnBrk="0" fontAlgn="base" hangingPunct="0">
        <a:spcBef>
          <a:spcPct val="0"/>
        </a:spcBef>
        <a:spcAft>
          <a:spcPct val="0"/>
        </a:spcAft>
        <a:defRPr sz="4400">
          <a:solidFill>
            <a:schemeClr val="tx2"/>
          </a:solidFill>
          <a:latin typeface="Tahoma" pitchFamily="34" charset="0"/>
          <a:cs typeface="Arial" charset="0"/>
        </a:defRPr>
      </a:lvl4pPr>
      <a:lvl5pPr algn="l" rtl="0" eaLnBrk="0" fontAlgn="base" hangingPunct="0">
        <a:spcBef>
          <a:spcPct val="0"/>
        </a:spcBef>
        <a:spcAft>
          <a:spcPct val="0"/>
        </a:spcAft>
        <a:defRPr sz="4400">
          <a:solidFill>
            <a:schemeClr val="tx2"/>
          </a:solidFill>
          <a:latin typeface="Tahoma" pitchFamily="34" charset="0"/>
          <a:cs typeface="Arial" charset="0"/>
        </a:defRPr>
      </a:lvl5pPr>
      <a:lvl6pPr marL="457200" algn="l" rtl="0" fontAlgn="base">
        <a:spcBef>
          <a:spcPct val="0"/>
        </a:spcBef>
        <a:spcAft>
          <a:spcPct val="0"/>
        </a:spcAft>
        <a:defRPr sz="4400">
          <a:solidFill>
            <a:schemeClr val="tx2"/>
          </a:solidFill>
          <a:latin typeface="Tahoma" pitchFamily="34" charset="0"/>
          <a:cs typeface="Arial" charset="0"/>
        </a:defRPr>
      </a:lvl6pPr>
      <a:lvl7pPr marL="914400" algn="l" rtl="0" fontAlgn="base">
        <a:spcBef>
          <a:spcPct val="0"/>
        </a:spcBef>
        <a:spcAft>
          <a:spcPct val="0"/>
        </a:spcAft>
        <a:defRPr sz="4400">
          <a:solidFill>
            <a:schemeClr val="tx2"/>
          </a:solidFill>
          <a:latin typeface="Tahoma" pitchFamily="34" charset="0"/>
          <a:cs typeface="Arial" charset="0"/>
        </a:defRPr>
      </a:lvl7pPr>
      <a:lvl8pPr marL="1371600" algn="l" rtl="0" fontAlgn="base">
        <a:spcBef>
          <a:spcPct val="0"/>
        </a:spcBef>
        <a:spcAft>
          <a:spcPct val="0"/>
        </a:spcAft>
        <a:defRPr sz="4400">
          <a:solidFill>
            <a:schemeClr val="tx2"/>
          </a:solidFill>
          <a:latin typeface="Tahoma" pitchFamily="34" charset="0"/>
          <a:cs typeface="Arial" charset="0"/>
        </a:defRPr>
      </a:lvl8pPr>
      <a:lvl9pPr marL="1828800" algn="l" rtl="0" fontAlgn="base">
        <a:spcBef>
          <a:spcPct val="0"/>
        </a:spcBef>
        <a:spcAft>
          <a:spcPct val="0"/>
        </a:spcAft>
        <a:defRPr sz="4400">
          <a:solidFill>
            <a:schemeClr val="tx2"/>
          </a:solidFill>
          <a:latin typeface="Tahoma" pitchFamily="34" charset="0"/>
          <a:cs typeface="Arial"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gi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3" Type="http://schemas.openxmlformats.org/officeDocument/2006/relationships/hyperlink" Target="http://www.youtube.com/watch?v=f-8gnXuX-VQ&amp;feature=related"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3200400"/>
            <a:ext cx="8686800" cy="2590800"/>
          </a:xfrm>
        </p:spPr>
        <p:txBody>
          <a:bodyPr>
            <a:normAutofit/>
          </a:bodyPr>
          <a:lstStyle/>
          <a:p>
            <a:r>
              <a:rPr lang="en-US" sz="2800" dirty="0" smtClean="0">
                <a:latin typeface="Times New Roman" pitchFamily="18" charset="0"/>
                <a:cs typeface="Times New Roman" pitchFamily="18" charset="0"/>
              </a:rPr>
              <a:t>Mengesha Birkie (Assistant Professor, Mental </a:t>
            </a:r>
            <a:r>
              <a:rPr lang="en-US" sz="2800" dirty="0">
                <a:latin typeface="Times New Roman" pitchFamily="18" charset="0"/>
                <a:cs typeface="Times New Roman" pitchFamily="18" charset="0"/>
              </a:rPr>
              <a:t>Health Professional Specialist)</a:t>
            </a:r>
          </a:p>
          <a:p>
            <a:pPr eaLnBrk="1" hangingPunct="1"/>
            <a:r>
              <a:rPr lang="en-US" sz="2800" dirty="0">
                <a:latin typeface="Times New Roman" pitchFamily="18" charset="0"/>
                <a:cs typeface="Times New Roman" pitchFamily="18" charset="0"/>
              </a:rPr>
              <a:t>Department of </a:t>
            </a:r>
            <a:r>
              <a:rPr lang="en-US" sz="2800" dirty="0" smtClean="0">
                <a:latin typeface="Times New Roman" pitchFamily="18" charset="0"/>
                <a:cs typeface="Times New Roman" pitchFamily="18" charset="0"/>
              </a:rPr>
              <a:t>Psychiatry, Wollo </a:t>
            </a:r>
            <a:r>
              <a:rPr lang="en-US" sz="2800" dirty="0">
                <a:latin typeface="Times New Roman" pitchFamily="18" charset="0"/>
                <a:cs typeface="Times New Roman" pitchFamily="18" charset="0"/>
              </a:rPr>
              <a:t>University</a:t>
            </a:r>
          </a:p>
          <a:p>
            <a:endParaRPr lang="en-US" sz="2800" dirty="0"/>
          </a:p>
        </p:txBody>
      </p:sp>
      <p:sp>
        <p:nvSpPr>
          <p:cNvPr id="3" name="Title 2"/>
          <p:cNvSpPr>
            <a:spLocks noGrp="1"/>
          </p:cNvSpPr>
          <p:nvPr>
            <p:ph type="ctrTitle"/>
          </p:nvPr>
        </p:nvSpPr>
        <p:spPr/>
        <p:txBody>
          <a:bodyPr>
            <a:normAutofit/>
          </a:bodyPr>
          <a:lstStyle/>
          <a:p>
            <a:r>
              <a:rPr lang="en-US" sz="3200" dirty="0" smtClean="0">
                <a:latin typeface="Times New Roman" pitchFamily="18" charset="0"/>
                <a:cs typeface="Times New Roman" pitchFamily="18" charset="0"/>
              </a:rPr>
              <a:t>Chapter: Dissociative disorder </a:t>
            </a:r>
            <a:endParaRPr lang="en-US" sz="3200" dirty="0"/>
          </a:p>
        </p:txBody>
      </p:sp>
      <p:sp>
        <p:nvSpPr>
          <p:cNvPr id="4" name="Date Placeholder 3"/>
          <p:cNvSpPr>
            <a:spLocks noGrp="1"/>
          </p:cNvSpPr>
          <p:nvPr>
            <p:ph type="dt" sz="half" idx="10"/>
          </p:nvPr>
        </p:nvSpPr>
        <p:spPr/>
        <p:txBody>
          <a:bodyPr/>
          <a:lstStyle/>
          <a:p>
            <a:fld id="{A8EB8F98-65A7-4DEC-A02A-C5BBD097F6D2}"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fld id="{C1523B5B-6226-4E4C-9256-AC46BF671BCA}" type="slidenum">
              <a:rPr lang="en-US" smtClean="0"/>
              <a:pPr/>
              <a:t>1</a:t>
            </a:fld>
            <a:endParaRPr lang="en-US" dirty="0"/>
          </a:p>
        </p:txBody>
      </p:sp>
      <p:sp>
        <p:nvSpPr>
          <p:cNvPr id="6" name="Footer Placeholder 5"/>
          <p:cNvSpPr>
            <a:spLocks noGrp="1"/>
          </p:cNvSpPr>
          <p:nvPr>
            <p:ph type="ftr" sz="quarter" idx="11"/>
          </p:nvPr>
        </p:nvSpPr>
        <p:spPr>
          <a:xfrm>
            <a:off x="914400" y="6172200"/>
            <a:ext cx="6858000" cy="457200"/>
          </a:xfrm>
        </p:spPr>
        <p:txBody>
          <a:bodyPr/>
          <a:lstStyle/>
          <a:p>
            <a:pPr>
              <a:defRPr/>
            </a:pPr>
            <a:r>
              <a:rPr lang="en-US" dirty="0" err="1" smtClean="0">
                <a:solidFill>
                  <a:srgbClr val="696464"/>
                </a:solidFill>
              </a:rPr>
              <a:t>Mengesha.B</a:t>
            </a:r>
            <a:r>
              <a:rPr lang="en-US" dirty="0" smtClean="0">
                <a:solidFill>
                  <a:srgbClr val="696464"/>
                </a:solidFill>
              </a:rPr>
              <a:t> (Assistant Professor, Mental health Specialist)</a:t>
            </a:r>
            <a:endParaRPr lang="en-US" dirty="0">
              <a:solidFill>
                <a:srgbClr val="696464"/>
              </a:solidFill>
            </a:endParaRPr>
          </a:p>
        </p:txBody>
      </p:sp>
    </p:spTree>
    <p:extLst>
      <p:ext uri="{BB962C8B-B14F-4D97-AF65-F5344CB8AC3E}">
        <p14:creationId xmlns:p14="http://schemas.microsoft.com/office/powerpoint/2010/main" val="39272624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52400" y="76200"/>
            <a:ext cx="8534400" cy="1066800"/>
          </a:xfrm>
        </p:spPr>
        <p:txBody>
          <a:bodyPr>
            <a:normAutofit/>
          </a:bodyPr>
          <a:lstStyle/>
          <a:p>
            <a:r>
              <a:rPr lang="en-US" sz="3200" dirty="0">
                <a:latin typeface="Times New Roman" pitchFamily="18" charset="0"/>
                <a:cs typeface="Times New Roman" pitchFamily="18" charset="0"/>
              </a:rPr>
              <a:t>Dissociative disorder…</a:t>
            </a:r>
            <a:endParaRPr lang="en-US" sz="3200" dirty="0"/>
          </a:p>
        </p:txBody>
      </p:sp>
      <p:sp>
        <p:nvSpPr>
          <p:cNvPr id="4" name="Date Placeholder 3"/>
          <p:cNvSpPr>
            <a:spLocks noGrp="1"/>
          </p:cNvSpPr>
          <p:nvPr>
            <p:ph type="dt" sz="half" idx="10"/>
          </p:nvPr>
        </p:nvSpPr>
        <p:spPr/>
        <p:txBody>
          <a:bodyPr/>
          <a:lstStyle/>
          <a:p>
            <a:pPr>
              <a:defRPr/>
            </a:pPr>
            <a:fld id="{204CB856-E6E0-4254-B625-CE20AE4894CC}"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D4289DC9-32CE-4F39-A3B3-81804EF2C9AA}" type="slidenum">
              <a:rPr lang="en-US" smtClean="0"/>
              <a:pPr>
                <a:defRPr/>
              </a:pPr>
              <a:t>10</a:t>
            </a:fld>
            <a:endParaRPr lang="en-US" dirty="0"/>
          </a:p>
        </p:txBody>
      </p:sp>
      <p:sp>
        <p:nvSpPr>
          <p:cNvPr id="8" name="Content Placeholder 7"/>
          <p:cNvSpPr>
            <a:spLocks noGrp="1"/>
          </p:cNvSpPr>
          <p:nvPr>
            <p:ph sz="quarter" idx="1"/>
          </p:nvPr>
        </p:nvSpPr>
        <p:spPr>
          <a:xfrm>
            <a:off x="152400" y="1143000"/>
            <a:ext cx="8839200" cy="5181600"/>
          </a:xfrm>
        </p:spPr>
        <p:txBody>
          <a:bodyPr>
            <a:normAutofit fontScale="92500" lnSpcReduction="10000"/>
          </a:bodyPr>
          <a:lstStyle/>
          <a:p>
            <a:pPr>
              <a:buFont typeface="Wingdings" pitchFamily="2" charset="2"/>
              <a:buChar char="q"/>
            </a:pPr>
            <a:r>
              <a:rPr lang="en-US" sz="3000" dirty="0" smtClean="0">
                <a:latin typeface="Times New Roman" pitchFamily="18" charset="0"/>
                <a:cs typeface="Times New Roman" pitchFamily="18" charset="0"/>
              </a:rPr>
              <a:t>Dissociative </a:t>
            </a:r>
            <a:r>
              <a:rPr lang="en-US" sz="3000" dirty="0">
                <a:latin typeface="Times New Roman" pitchFamily="18" charset="0"/>
                <a:cs typeface="Times New Roman" pitchFamily="18" charset="0"/>
              </a:rPr>
              <a:t>fugue</a:t>
            </a:r>
            <a:endParaRPr lang="en-US" sz="3000" dirty="0" smtClean="0">
              <a:latin typeface="Times New Roman" pitchFamily="18" charset="0"/>
              <a:cs typeface="Times New Roman" pitchFamily="18" charset="0"/>
            </a:endParaRPr>
          </a:p>
          <a:p>
            <a:pPr>
              <a:buFont typeface="Wingdings" pitchFamily="2" charset="2"/>
              <a:buChar char="v"/>
            </a:pPr>
            <a:r>
              <a:rPr lang="en-US" sz="3000" dirty="0" smtClean="0">
                <a:latin typeface="Times New Roman" pitchFamily="18" charset="0"/>
                <a:cs typeface="Times New Roman" pitchFamily="18" charset="0"/>
              </a:rPr>
              <a:t>Definition</a:t>
            </a:r>
          </a:p>
          <a:p>
            <a:pPr>
              <a:buFont typeface="Courier New" pitchFamily="49" charset="0"/>
              <a:buChar char="o"/>
            </a:pPr>
            <a:r>
              <a:rPr lang="en-US" sz="3000" dirty="0" smtClean="0">
                <a:latin typeface="Times New Roman" pitchFamily="18" charset="0"/>
                <a:cs typeface="Times New Roman" pitchFamily="18" charset="0"/>
              </a:rPr>
              <a:t>Confusion over personal identity, together with unexpected travel away from home.</a:t>
            </a:r>
          </a:p>
          <a:p>
            <a:pPr>
              <a:buFont typeface="Courier New" pitchFamily="49" charset="0"/>
              <a:buChar char="o"/>
            </a:pPr>
            <a:r>
              <a:rPr lang="en-US" sz="3000" dirty="0" smtClean="0">
                <a:latin typeface="Times New Roman" pitchFamily="18" charset="0"/>
                <a:cs typeface="Times New Roman" pitchFamily="18" charset="0"/>
              </a:rPr>
              <a:t>Also called “fugue state”</a:t>
            </a:r>
          </a:p>
          <a:p>
            <a:pPr>
              <a:buFont typeface="Courier New" pitchFamily="49" charset="0"/>
              <a:buChar char="o"/>
            </a:pPr>
            <a:r>
              <a:rPr lang="en-US" sz="3000" dirty="0" smtClean="0">
                <a:latin typeface="Times New Roman" pitchFamily="18" charset="0"/>
                <a:cs typeface="Times New Roman" pitchFamily="18" charset="0"/>
              </a:rPr>
              <a:t>Usually involves only short periods of time with incomplete change of identity.</a:t>
            </a:r>
            <a:endParaRPr lang="en-US" sz="3000" dirty="0">
              <a:latin typeface="Times New Roman" pitchFamily="18" charset="0"/>
              <a:cs typeface="Times New Roman" pitchFamily="18" charset="0"/>
            </a:endParaRPr>
          </a:p>
          <a:p>
            <a:pPr>
              <a:buFont typeface="Wingdings" pitchFamily="2" charset="2"/>
              <a:buChar char="v"/>
            </a:pPr>
            <a:r>
              <a:rPr lang="en-US" sz="3000" dirty="0">
                <a:latin typeface="Times New Roman" pitchFamily="18" charset="0"/>
                <a:cs typeface="Times New Roman" pitchFamily="18" charset="0"/>
              </a:rPr>
              <a:t>Epidemiology </a:t>
            </a:r>
            <a:endParaRPr lang="en-US" sz="3000" dirty="0" smtClean="0">
              <a:latin typeface="Times New Roman" pitchFamily="18" charset="0"/>
              <a:cs typeface="Times New Roman" pitchFamily="18" charset="0"/>
            </a:endParaRPr>
          </a:p>
          <a:p>
            <a:pPr>
              <a:buFont typeface="Courier New" pitchFamily="49" charset="0"/>
              <a:buChar char="o"/>
            </a:pPr>
            <a:r>
              <a:rPr lang="en-US" sz="3000" dirty="0">
                <a:latin typeface="Times New Roman" pitchFamily="18" charset="0"/>
                <a:cs typeface="Times New Roman" pitchFamily="18" charset="0"/>
              </a:rPr>
              <a:t>The disorder is thought to be more common during natural disasters, </a:t>
            </a:r>
            <a:r>
              <a:rPr lang="en-US" sz="3000" dirty="0" smtClean="0">
                <a:latin typeface="Times New Roman" pitchFamily="18" charset="0"/>
                <a:cs typeface="Times New Roman" pitchFamily="18" charset="0"/>
              </a:rPr>
              <a:t>war time</a:t>
            </a:r>
            <a:r>
              <a:rPr lang="en-US" sz="3000" dirty="0">
                <a:latin typeface="Times New Roman" pitchFamily="18" charset="0"/>
                <a:cs typeface="Times New Roman" pitchFamily="18" charset="0"/>
              </a:rPr>
              <a:t>, or times of major social dislocation and violence</a:t>
            </a:r>
            <a:r>
              <a:rPr lang="en-US" sz="3000" dirty="0" smtClean="0">
                <a:latin typeface="Times New Roman" pitchFamily="18" charset="0"/>
                <a:cs typeface="Times New Roman" pitchFamily="18" charset="0"/>
              </a:rPr>
              <a:t> </a:t>
            </a:r>
            <a:endParaRPr lang="en-US" sz="3000" dirty="0">
              <a:latin typeface="Times New Roman" pitchFamily="18" charset="0"/>
              <a:cs typeface="Times New Roman" pitchFamily="18" charset="0"/>
            </a:endParaRPr>
          </a:p>
          <a:p>
            <a:pPr marL="0" indent="0">
              <a:buNone/>
            </a:pPr>
            <a:endParaRPr lang="en-US" sz="2800" dirty="0">
              <a:latin typeface="Times New Roman" pitchFamily="18" charset="0"/>
              <a:cs typeface="Times New Roman" pitchFamily="18" charset="0"/>
            </a:endParaRPr>
          </a:p>
          <a:p>
            <a:endParaRPr lang="en-US" dirty="0"/>
          </a:p>
        </p:txBody>
      </p:sp>
      <p:pic>
        <p:nvPicPr>
          <p:cNvPr id="9" name="Picture 5" descr="car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10250" y="-34636"/>
            <a:ext cx="333375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mailman_walking_hg_clr"/>
          <p:cNvPicPr>
            <a:picLocks noChangeAspect="1" noChangeArrowheads="1" noCrop="1"/>
          </p:cNvPicPr>
          <p:nvPr/>
        </p:nvPicPr>
        <p:blipFill>
          <a:blip r:embed="rId4"/>
          <a:srcRect/>
          <a:stretch>
            <a:fillRect/>
          </a:stretch>
        </p:blipFill>
        <p:spPr bwMode="auto">
          <a:xfrm>
            <a:off x="304800" y="5562600"/>
            <a:ext cx="2133600" cy="1295400"/>
          </a:xfrm>
          <a:prstGeom prst="rect">
            <a:avLst/>
          </a:prstGeom>
          <a:noFill/>
        </p:spPr>
      </p:pic>
      <p:pic>
        <p:nvPicPr>
          <p:cNvPr id="11" name="Picture 7" descr="milkman_walking_hg_clr"/>
          <p:cNvPicPr>
            <a:picLocks noChangeAspect="1" noChangeArrowheads="1" noCrop="1"/>
          </p:cNvPicPr>
          <p:nvPr/>
        </p:nvPicPr>
        <p:blipFill>
          <a:blip r:embed="rId5"/>
          <a:srcRect/>
          <a:stretch>
            <a:fillRect/>
          </a:stretch>
        </p:blipFill>
        <p:spPr bwMode="auto">
          <a:xfrm>
            <a:off x="7239000" y="5334000"/>
            <a:ext cx="2124075" cy="1524000"/>
          </a:xfrm>
          <a:prstGeom prst="rect">
            <a:avLst/>
          </a:prstGeom>
          <a:noFill/>
        </p:spPr>
      </p:pic>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9799606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Content Placeholder 2"/>
          <p:cNvSpPr>
            <a:spLocks noGrp="1"/>
          </p:cNvSpPr>
          <p:nvPr>
            <p:ph idx="1"/>
          </p:nvPr>
        </p:nvSpPr>
        <p:spPr>
          <a:xfrm>
            <a:off x="152400" y="2017713"/>
            <a:ext cx="8839200" cy="4306887"/>
          </a:xfrm>
        </p:spPr>
        <p:txBody>
          <a:bodyPr/>
          <a:lstStyle/>
          <a:p>
            <a:pPr eaLnBrk="1" hangingPunct="1">
              <a:buClr>
                <a:srgbClr val="3333CC"/>
              </a:buClr>
            </a:pPr>
            <a:r>
              <a:rPr lang="en-US" altLang="en-US" b="1" smtClean="0">
                <a:solidFill>
                  <a:srgbClr val="000000"/>
                </a:solidFill>
              </a:rPr>
              <a:t>Vaginismus: R</a:t>
            </a:r>
            <a:r>
              <a:rPr lang="en-US" altLang="en-US" sz="2800" smtClean="0">
                <a:solidFill>
                  <a:srgbClr val="000000"/>
                </a:solidFill>
              </a:rPr>
              <a:t>ecurrent or persistent involuntary spasm of the musculature of the outer third of the vagina that interferes with sexual intercourse </a:t>
            </a:r>
          </a:p>
          <a:p>
            <a:pPr eaLnBrk="1" hangingPunct="1">
              <a:buClr>
                <a:srgbClr val="3333CC"/>
              </a:buClr>
            </a:pPr>
            <a:r>
              <a:rPr lang="en-US" altLang="en-US" sz="2800" smtClean="0">
                <a:solidFill>
                  <a:srgbClr val="000000"/>
                </a:solidFill>
              </a:rPr>
              <a:t>Causing marked distress or interpersonal difficulties.</a:t>
            </a:r>
          </a:p>
          <a:p>
            <a:pPr eaLnBrk="1" hangingPunct="1">
              <a:buClr>
                <a:srgbClr val="3333CC"/>
              </a:buClr>
            </a:pPr>
            <a:r>
              <a:rPr lang="en-US" altLang="en-US" sz="2800" smtClean="0">
                <a:solidFill>
                  <a:srgbClr val="000000"/>
                </a:solidFill>
              </a:rPr>
              <a:t>It usually afflicts highly educated women and those in high socioeconomic groups.</a:t>
            </a:r>
          </a:p>
          <a:p>
            <a:pPr eaLnBrk="1" hangingPunct="1">
              <a:buClr>
                <a:srgbClr val="3333CC"/>
              </a:buClr>
            </a:pPr>
            <a:endParaRPr lang="en-US" altLang="en-US" sz="2800" smtClean="0">
              <a:solidFill>
                <a:srgbClr val="000000"/>
              </a:solidFill>
            </a:endParaRPr>
          </a:p>
          <a:p>
            <a:endParaRPr lang="en-US" smtClean="0"/>
          </a:p>
        </p:txBody>
      </p:sp>
      <p:sp>
        <p:nvSpPr>
          <p:cNvPr id="367619"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AC275A09-E872-4A0A-8B89-D2E171F1473E}" type="datetime1">
              <a:rPr lang="en-US" smtClean="0">
                <a:solidFill>
                  <a:srgbClr val="000000"/>
                </a:solidFill>
              </a:rPr>
              <a:pPr eaLnBrk="1" hangingPunct="1"/>
              <a:t>26-Apr-20</a:t>
            </a:fld>
            <a:endParaRPr lang="en-US" smtClean="0">
              <a:solidFill>
                <a:srgbClr val="000000"/>
              </a:solidFill>
            </a:endParaRPr>
          </a:p>
        </p:txBody>
      </p:sp>
      <p:sp>
        <p:nvSpPr>
          <p:cNvPr id="36762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3C3561E-418A-44BD-8D2C-FBD1741CE8D4}" type="slidenum">
              <a:rPr lang="en-US" smtClean="0">
                <a:solidFill>
                  <a:srgbClr val="000000"/>
                </a:solidFill>
              </a:rPr>
              <a:pPr eaLnBrk="1" hangingPunct="1"/>
              <a:t>100</a:t>
            </a:fld>
            <a:endParaRPr lang="en-US" smtClean="0">
              <a:solidFill>
                <a:srgbClr val="000000"/>
              </a:solidFill>
            </a:endParaRPr>
          </a:p>
        </p:txBody>
      </p:sp>
      <p:sp>
        <p:nvSpPr>
          <p:cNvPr id="367621"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1189984759"/>
      </p:ext>
    </p:extLst>
  </p:cSld>
  <p:clrMapOvr>
    <a:masterClrMapping/>
  </p:clrMapOvr>
  <p:transition>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76200" y="2017713"/>
            <a:ext cx="8991600" cy="4611687"/>
          </a:xfrm>
        </p:spPr>
        <p:txBody>
          <a:bodyPr>
            <a:normAutofit/>
          </a:bodyPr>
          <a:lstStyle/>
          <a:p>
            <a:pPr marL="274320" indent="-274320" eaLnBrk="1" fontAlgn="auto" hangingPunct="1">
              <a:lnSpc>
                <a:spcPct val="90000"/>
              </a:lnSpc>
              <a:spcAft>
                <a:spcPts val="0"/>
              </a:spcAft>
              <a:buFont typeface="Wingdings 2"/>
              <a:buChar char=""/>
              <a:defRPr/>
            </a:pPr>
            <a:endParaRPr lang="en-US" sz="1400" dirty="0" smtClean="0"/>
          </a:p>
          <a:p>
            <a:pPr marL="274320" indent="-274320" eaLnBrk="1" fontAlgn="auto" hangingPunct="1">
              <a:lnSpc>
                <a:spcPct val="90000"/>
              </a:lnSpc>
              <a:spcAft>
                <a:spcPts val="0"/>
              </a:spcAft>
              <a:buFont typeface="Wingdings 2"/>
              <a:buChar char=""/>
              <a:defRPr/>
            </a:pPr>
            <a:r>
              <a:rPr lang="en-US" dirty="0" smtClean="0"/>
              <a:t>Women with </a:t>
            </a:r>
            <a:r>
              <a:rPr lang="en-US" dirty="0" err="1" smtClean="0"/>
              <a:t>vaginismus</a:t>
            </a:r>
            <a:r>
              <a:rPr lang="en-US" dirty="0" smtClean="0"/>
              <a:t> may consciously wish to have coitus but unconsciously wish to keep a penis from entering their body. </a:t>
            </a:r>
          </a:p>
          <a:p>
            <a:pPr marL="274320" indent="-274320" eaLnBrk="1" fontAlgn="auto" hangingPunct="1">
              <a:lnSpc>
                <a:spcPct val="90000"/>
              </a:lnSpc>
              <a:spcAft>
                <a:spcPts val="0"/>
              </a:spcAft>
              <a:buFont typeface="Wingdings 2"/>
              <a:buChar char=""/>
              <a:defRPr/>
            </a:pPr>
            <a:endParaRPr lang="en-US" sz="1000" dirty="0" smtClean="0"/>
          </a:p>
          <a:p>
            <a:pPr marL="274320" indent="-274320" eaLnBrk="1" fontAlgn="auto" hangingPunct="1">
              <a:lnSpc>
                <a:spcPct val="90000"/>
              </a:lnSpc>
              <a:spcAft>
                <a:spcPts val="0"/>
              </a:spcAft>
              <a:buFont typeface="Wingdings 2"/>
              <a:buChar char=""/>
              <a:defRPr/>
            </a:pPr>
            <a:r>
              <a:rPr lang="en-US" dirty="0" smtClean="0"/>
              <a:t>Pain or anticipation of pain can cause it</a:t>
            </a:r>
          </a:p>
          <a:p>
            <a:pPr marL="274320" indent="-274320" eaLnBrk="1" fontAlgn="auto" hangingPunct="1">
              <a:lnSpc>
                <a:spcPct val="90000"/>
              </a:lnSpc>
              <a:spcAft>
                <a:spcPts val="0"/>
              </a:spcAft>
              <a:buFont typeface="Wingdings 2"/>
              <a:buChar char=""/>
              <a:defRPr/>
            </a:pPr>
            <a:endParaRPr lang="en-US" sz="1050" dirty="0" smtClean="0"/>
          </a:p>
          <a:p>
            <a:pPr marL="274320" indent="-274320" eaLnBrk="1" fontAlgn="auto" hangingPunct="1">
              <a:lnSpc>
                <a:spcPct val="90000"/>
              </a:lnSpc>
              <a:spcAft>
                <a:spcPts val="0"/>
              </a:spcAft>
              <a:buFont typeface="Wingdings 2"/>
              <a:buChar char=""/>
              <a:defRPr/>
            </a:pPr>
            <a:r>
              <a:rPr lang="en-US" dirty="0" smtClean="0"/>
              <a:t>History of rape, trauma</a:t>
            </a:r>
          </a:p>
          <a:p>
            <a:pPr marL="274320" indent="-274320" eaLnBrk="1" fontAlgn="auto" hangingPunct="1">
              <a:lnSpc>
                <a:spcPct val="90000"/>
              </a:lnSpc>
              <a:spcAft>
                <a:spcPts val="0"/>
              </a:spcAft>
              <a:buFont typeface="Wingdings 2" pitchFamily="18" charset="2"/>
              <a:buNone/>
              <a:defRPr/>
            </a:pPr>
            <a:endParaRPr lang="en-US" sz="1100" dirty="0" smtClean="0"/>
          </a:p>
          <a:p>
            <a:pPr marL="274320" indent="-274320" eaLnBrk="1" fontAlgn="auto" hangingPunct="1">
              <a:lnSpc>
                <a:spcPct val="90000"/>
              </a:lnSpc>
              <a:spcAft>
                <a:spcPts val="0"/>
              </a:spcAft>
              <a:buFont typeface="Wingdings 2"/>
              <a:buChar char=""/>
              <a:defRPr/>
            </a:pPr>
            <a:r>
              <a:rPr lang="en-US" dirty="0" smtClean="0"/>
              <a:t>May be mode of protest of emotionally- abused women by their partners.</a:t>
            </a:r>
          </a:p>
          <a:p>
            <a:pPr marL="274320" indent="-274320" eaLnBrk="1" fontAlgn="auto" hangingPunct="1">
              <a:lnSpc>
                <a:spcPct val="90000"/>
              </a:lnSpc>
              <a:spcAft>
                <a:spcPts val="0"/>
              </a:spcAft>
              <a:buFont typeface="Wingdings 2"/>
              <a:buChar char=""/>
              <a:defRPr/>
            </a:pPr>
            <a:endParaRPr lang="en-US" dirty="0" smtClean="0"/>
          </a:p>
        </p:txBody>
      </p:sp>
      <p:sp>
        <p:nvSpPr>
          <p:cNvPr id="368643" name="Rectangle 2"/>
          <p:cNvSpPr>
            <a:spLocks noGrp="1" noChangeArrowheads="1"/>
          </p:cNvSpPr>
          <p:nvPr>
            <p:ph type="title"/>
          </p:nvPr>
        </p:nvSpPr>
        <p:spPr>
          <a:xfrm>
            <a:off x="457200" y="228600"/>
            <a:ext cx="8382000" cy="1295400"/>
          </a:xfrm>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576281822"/>
      </p:ext>
    </p:extLst>
  </p:cSld>
  <p:clrMapOvr>
    <a:masterClrMapping/>
  </p:clrMapOvr>
  <p:transition>
    <p:rand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304800" y="2017713"/>
            <a:ext cx="8650288" cy="4114800"/>
          </a:xfrm>
        </p:spPr>
        <p:txBody>
          <a:bodyPr/>
          <a:lstStyle/>
          <a:p>
            <a:pPr eaLnBrk="1" hangingPunct="1">
              <a:defRPr/>
            </a:pPr>
            <a:r>
              <a:rPr lang="en-US" sz="3600" dirty="0"/>
              <a:t>Treatment</a:t>
            </a:r>
          </a:p>
          <a:p>
            <a:pPr eaLnBrk="1" hangingPunct="1">
              <a:defRPr/>
            </a:pPr>
            <a:r>
              <a:rPr lang="en-US" altLang="en-US" sz="2800" b="1" dirty="0" smtClean="0"/>
              <a:t>Psychotherapy:</a:t>
            </a:r>
            <a:r>
              <a:rPr lang="en-US" altLang="en-US" sz="3600" b="1" dirty="0" smtClean="0"/>
              <a:t> </a:t>
            </a:r>
            <a:r>
              <a:rPr lang="en-US" altLang="en-US" dirty="0" smtClean="0"/>
              <a:t> Exploration of the unconscious conflicts, motivation and fantasies.</a:t>
            </a:r>
          </a:p>
          <a:p>
            <a:pPr eaLnBrk="1" hangingPunct="1">
              <a:defRPr/>
            </a:pPr>
            <a:r>
              <a:rPr lang="en-US" altLang="en-US" dirty="0" smtClean="0">
                <a:solidFill>
                  <a:schemeClr val="accent3"/>
                </a:solidFill>
              </a:rPr>
              <a:t>y</a:t>
            </a:r>
            <a:r>
              <a:rPr lang="en-US" altLang="en-US" dirty="0" smtClean="0"/>
              <a:t>/ Masters and Johnson/ -Concept of marital unit or dyad as the object of therapy.</a:t>
            </a:r>
          </a:p>
        </p:txBody>
      </p:sp>
      <p:sp>
        <p:nvSpPr>
          <p:cNvPr id="369667" name="Rectangle 2"/>
          <p:cNvSpPr>
            <a:spLocks noGrp="1" noChangeArrowheads="1"/>
          </p:cNvSpPr>
          <p:nvPr>
            <p:ph type="title"/>
          </p:nvPr>
        </p:nvSpPr>
        <p:spPr>
          <a:xfrm>
            <a:off x="914400" y="152400"/>
            <a:ext cx="7848600" cy="1524000"/>
          </a:xfrm>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1254371044"/>
      </p:ext>
    </p:extLst>
  </p:cSld>
  <p:clrMapOvr>
    <a:masterClrMapping/>
  </p:clrMapOvr>
  <p:transition>
    <p:rand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3"/>
          <p:cNvSpPr>
            <a:spLocks noGrp="1" noChangeArrowheads="1"/>
          </p:cNvSpPr>
          <p:nvPr>
            <p:ph idx="1"/>
          </p:nvPr>
        </p:nvSpPr>
        <p:spPr>
          <a:xfrm>
            <a:off x="304800" y="2017713"/>
            <a:ext cx="8650288" cy="4114800"/>
          </a:xfrm>
        </p:spPr>
        <p:txBody>
          <a:bodyPr/>
          <a:lstStyle/>
          <a:p>
            <a:pPr eaLnBrk="1" hangingPunct="1"/>
            <a:r>
              <a:rPr lang="en-US" sz="3600" b="1" smtClean="0"/>
              <a:t>Treatment</a:t>
            </a:r>
            <a:endParaRPr lang="en-US" altLang="en-US" b="1" smtClean="0"/>
          </a:p>
          <a:p>
            <a:pPr eaLnBrk="1" hangingPunct="1"/>
            <a:r>
              <a:rPr lang="en-US" altLang="en-US" b="1" smtClean="0"/>
              <a:t>Couple orientation:</a:t>
            </a:r>
            <a:r>
              <a:rPr lang="en-US" altLang="en-US" sz="2000" smtClean="0"/>
              <a:t> </a:t>
            </a:r>
            <a:r>
              <a:rPr lang="en-US" altLang="en-US" smtClean="0"/>
              <a:t>The entire marital relationship is treated with emphasis on sexual functioning.</a:t>
            </a:r>
          </a:p>
          <a:p>
            <a:pPr eaLnBrk="1" hangingPunct="1"/>
            <a:r>
              <a:rPr lang="en-US" altLang="en-US" b="1" smtClean="0"/>
              <a:t>Sexuality education:</a:t>
            </a:r>
            <a:r>
              <a:rPr lang="en-US" altLang="en-US" sz="2000" b="1" smtClean="0"/>
              <a:t> </a:t>
            </a:r>
            <a:r>
              <a:rPr lang="en-US" altLang="en-US" smtClean="0"/>
              <a:t>A wise sex therapist assumes that the couple doesn't know any thing about sex and starts from the basic.</a:t>
            </a:r>
          </a:p>
        </p:txBody>
      </p:sp>
      <p:sp>
        <p:nvSpPr>
          <p:cNvPr id="370691" name="Rectangle 2"/>
          <p:cNvSpPr>
            <a:spLocks noGrp="1" noChangeArrowheads="1"/>
          </p:cNvSpPr>
          <p:nvPr>
            <p:ph type="title"/>
          </p:nvPr>
        </p:nvSpPr>
        <p:spPr>
          <a:xfrm>
            <a:off x="990600" y="152400"/>
            <a:ext cx="6705600" cy="1600200"/>
          </a:xfrm>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2059239713"/>
      </p:ext>
    </p:extLst>
  </p:cSld>
  <p:clrMapOvr>
    <a:masterClrMapping/>
  </p:clrMapOvr>
  <p:transition>
    <p:random/>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3"/>
          <p:cNvSpPr>
            <a:spLocks noGrp="1" noChangeArrowheads="1"/>
          </p:cNvSpPr>
          <p:nvPr>
            <p:ph type="body" idx="4294967295"/>
          </p:nvPr>
        </p:nvSpPr>
        <p:spPr>
          <a:xfrm>
            <a:off x="0" y="1752600"/>
            <a:ext cx="8991600" cy="4876800"/>
          </a:xfrm>
        </p:spPr>
        <p:txBody>
          <a:bodyPr/>
          <a:lstStyle/>
          <a:p>
            <a:pPr eaLnBrk="1" hangingPunct="1"/>
            <a:r>
              <a:rPr lang="en-US" sz="2800" smtClean="0">
                <a:solidFill>
                  <a:schemeClr val="tx2"/>
                </a:solidFill>
              </a:rPr>
              <a:t>      </a:t>
            </a:r>
            <a:r>
              <a:rPr lang="en-US" sz="3600" b="1" smtClean="0">
                <a:solidFill>
                  <a:schemeClr val="tx2"/>
                </a:solidFill>
              </a:rPr>
              <a:t>Treatment</a:t>
            </a:r>
            <a:endParaRPr lang="en-US" altLang="en-US" sz="2800" smtClean="0"/>
          </a:p>
          <a:p>
            <a:pPr eaLnBrk="1" hangingPunct="1"/>
            <a:r>
              <a:rPr lang="en-US" altLang="en-US" sz="2800" smtClean="0"/>
              <a:t>Reduction of performance anxiety- a sexual response cannot be forced or produced on demand given its involuntary nature.</a:t>
            </a:r>
          </a:p>
          <a:p>
            <a:pPr eaLnBrk="1" hangingPunct="1"/>
            <a:r>
              <a:rPr lang="en-US" altLang="en-US" sz="2800" smtClean="0"/>
              <a:t>Positive attitude change:</a:t>
            </a:r>
            <a:r>
              <a:rPr lang="en-US" altLang="en-US" sz="1800" smtClean="0"/>
              <a:t> </a:t>
            </a:r>
            <a:r>
              <a:rPr lang="en-US" altLang="en-US" sz="2800" smtClean="0"/>
              <a:t>Legitimizing sexual expression as a positive natural beneficial human function.</a:t>
            </a:r>
          </a:p>
          <a:p>
            <a:pPr eaLnBrk="1" hangingPunct="1"/>
            <a:r>
              <a:rPr lang="en-US" altLang="en-US" sz="2800" smtClean="0"/>
              <a:t>Improving communication between partners:</a:t>
            </a:r>
            <a:r>
              <a:rPr lang="en-US" altLang="en-US" sz="1800" smtClean="0"/>
              <a:t>  </a:t>
            </a:r>
            <a:r>
              <a:rPr lang="en-US" altLang="en-US" sz="2000" smtClean="0"/>
              <a:t>Open communication is blocked by the cultural expectation that the male is a sex expert and the female is a passive recipient.</a:t>
            </a:r>
          </a:p>
          <a:p>
            <a:pPr eaLnBrk="1" hangingPunct="1"/>
            <a:endParaRPr lang="en-US" altLang="en-US" smtClean="0"/>
          </a:p>
        </p:txBody>
      </p:sp>
      <p:sp>
        <p:nvSpPr>
          <p:cNvPr id="371715" name="Rectangle 2"/>
          <p:cNvSpPr txBox="1">
            <a:spLocks noChangeArrowheads="1"/>
          </p:cNvSpPr>
          <p:nvPr/>
        </p:nvSpPr>
        <p:spPr bwMode="auto">
          <a:xfrm>
            <a:off x="838200" y="320675"/>
            <a:ext cx="731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pPr>
            <a:endParaRPr lang="en-US" sz="4400" smtClean="0">
              <a:solidFill>
                <a:srgbClr val="333399"/>
              </a:solidFill>
              <a:cs typeface="Arial" pitchFamily="34" charset="0"/>
            </a:endParaRPr>
          </a:p>
        </p:txBody>
      </p:sp>
      <p:sp>
        <p:nvSpPr>
          <p:cNvPr id="371716" name="Rectangle 2"/>
          <p:cNvSpPr txBox="1">
            <a:spLocks noChangeArrowheads="1"/>
          </p:cNvSpPr>
          <p:nvPr/>
        </p:nvSpPr>
        <p:spPr bwMode="auto">
          <a:xfrm>
            <a:off x="457200" y="320675"/>
            <a:ext cx="7239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pPr>
            <a:r>
              <a:rPr lang="en-US" sz="3600" smtClean="0">
                <a:solidFill>
                  <a:srgbClr val="333399"/>
                </a:solidFill>
                <a:cs typeface="Arial" pitchFamily="34" charset="0"/>
              </a:rPr>
              <a:t>     Sexual Dysfunction</a:t>
            </a:r>
            <a:endParaRPr lang="en-US" sz="4400" smtClean="0">
              <a:solidFill>
                <a:srgbClr val="333399"/>
              </a:solidFill>
              <a:cs typeface="Arial" pitchFamily="34" charset="0"/>
            </a:endParaRPr>
          </a:p>
        </p:txBody>
      </p:sp>
    </p:spTree>
    <p:extLst>
      <p:ext uri="{BB962C8B-B14F-4D97-AF65-F5344CB8AC3E}">
        <p14:creationId xmlns:p14="http://schemas.microsoft.com/office/powerpoint/2010/main" val="1657330553"/>
      </p:ext>
    </p:extLst>
  </p:cSld>
  <p:clrMapOvr>
    <a:masterClrMapping/>
  </p:clrMapOvr>
  <p:transition>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3"/>
          <p:cNvSpPr>
            <a:spLocks noGrp="1" noChangeArrowheads="1"/>
          </p:cNvSpPr>
          <p:nvPr>
            <p:ph idx="1"/>
          </p:nvPr>
        </p:nvSpPr>
        <p:spPr>
          <a:xfrm>
            <a:off x="152400" y="1905000"/>
            <a:ext cx="8915400" cy="4724400"/>
          </a:xfrm>
        </p:spPr>
        <p:txBody>
          <a:bodyPr/>
          <a:lstStyle/>
          <a:p>
            <a:pPr eaLnBrk="1" hangingPunct="1"/>
            <a:r>
              <a:rPr lang="en-US" sz="2800" b="1" smtClean="0"/>
              <a:t>Treatment</a:t>
            </a:r>
            <a:endParaRPr lang="en-US" altLang="en-US" sz="2800" b="1" smtClean="0"/>
          </a:p>
          <a:p>
            <a:pPr eaLnBrk="1" hangingPunct="1"/>
            <a:r>
              <a:rPr lang="en-US" altLang="en-US" sz="2400" b="1" smtClean="0"/>
              <a:t>Taking responsibility for oneself</a:t>
            </a:r>
            <a:r>
              <a:rPr lang="en-US" altLang="en-US" sz="1800" smtClean="0"/>
              <a:t>: </a:t>
            </a:r>
            <a:r>
              <a:rPr lang="en-US" altLang="en-US" sz="2400" smtClean="0"/>
              <a:t>in addition to mutual responsibility in sex therapy, individual initiative is of paramount importance.</a:t>
            </a:r>
          </a:p>
          <a:p>
            <a:pPr eaLnBrk="1" hangingPunct="1">
              <a:lnSpc>
                <a:spcPct val="90000"/>
              </a:lnSpc>
            </a:pPr>
            <a:r>
              <a:rPr lang="en-US" altLang="en-US" sz="2400" b="1" smtClean="0"/>
              <a:t>Behavioral assignments</a:t>
            </a:r>
            <a:r>
              <a:rPr lang="en-US" altLang="en-US" sz="2000" smtClean="0"/>
              <a:t>: </a:t>
            </a:r>
            <a:r>
              <a:rPr lang="en-US" altLang="en-US" sz="2400" smtClean="0"/>
              <a:t>Assignments to be conducted at home in privacy called home play assignments are given.</a:t>
            </a:r>
          </a:p>
          <a:p>
            <a:pPr eaLnBrk="1" hangingPunct="1">
              <a:lnSpc>
                <a:spcPct val="90000"/>
              </a:lnSpc>
            </a:pPr>
            <a:r>
              <a:rPr lang="en-US" altLang="en-US" sz="2400" b="1" smtClean="0"/>
              <a:t>Improving life style</a:t>
            </a:r>
            <a:r>
              <a:rPr lang="en-US" altLang="en-US" sz="1600" smtClean="0"/>
              <a:t>: </a:t>
            </a:r>
            <a:r>
              <a:rPr lang="en-US" altLang="en-US" sz="2400" smtClean="0"/>
              <a:t>Sex shouldn't be last job to be done- complete physical and mental rest is needed before sexual practice.</a:t>
            </a:r>
          </a:p>
          <a:p>
            <a:pPr eaLnBrk="1" hangingPunct="1">
              <a:lnSpc>
                <a:spcPct val="90000"/>
              </a:lnSpc>
            </a:pPr>
            <a:r>
              <a:rPr lang="en-US" altLang="en-US" sz="2400" smtClean="0"/>
              <a:t>Avoid alcohol and other substances.</a:t>
            </a:r>
          </a:p>
          <a:p>
            <a:pPr eaLnBrk="1" hangingPunct="1"/>
            <a:r>
              <a:rPr lang="en-US" altLang="en-US" sz="2400" b="1" smtClean="0"/>
              <a:t>Avoid sexual sabotage</a:t>
            </a:r>
            <a:r>
              <a:rPr lang="en-US" altLang="en-US" sz="3600" b="1" smtClean="0"/>
              <a:t>:</a:t>
            </a:r>
            <a:r>
              <a:rPr lang="en-US" altLang="en-US" sz="2000" smtClean="0"/>
              <a:t> </a:t>
            </a:r>
            <a:r>
              <a:rPr lang="en-US" altLang="en-US" sz="2400" smtClean="0"/>
              <a:t>Respond to the demand of the partner in due time.</a:t>
            </a:r>
          </a:p>
          <a:p>
            <a:pPr eaLnBrk="1" hangingPunct="1"/>
            <a:endParaRPr lang="en-US" altLang="en-US" sz="2800" smtClean="0"/>
          </a:p>
        </p:txBody>
      </p:sp>
      <p:sp>
        <p:nvSpPr>
          <p:cNvPr id="372739" name="Rectangle 2"/>
          <p:cNvSpPr>
            <a:spLocks noGrp="1" noChangeArrowheads="1"/>
          </p:cNvSpPr>
          <p:nvPr>
            <p:ph type="title"/>
          </p:nvPr>
        </p:nvSpPr>
        <p:spPr>
          <a:xfrm>
            <a:off x="990600" y="152400"/>
            <a:ext cx="6705600" cy="1600200"/>
          </a:xfrm>
        </p:spPr>
        <p:txBody>
          <a:bodyPr/>
          <a:lstStyle/>
          <a:p>
            <a:pPr eaLnBrk="1" hangingPunct="1"/>
            <a:r>
              <a:rPr lang="en-US" smtClean="0">
                <a:solidFill>
                  <a:srgbClr val="333399"/>
                </a:solidFill>
              </a:rPr>
              <a:t>Sexual Dysfunction</a:t>
            </a:r>
            <a:endParaRPr lang="en-US" smtClean="0"/>
          </a:p>
        </p:txBody>
      </p:sp>
    </p:spTree>
    <p:extLst>
      <p:ext uri="{BB962C8B-B14F-4D97-AF65-F5344CB8AC3E}">
        <p14:creationId xmlns:p14="http://schemas.microsoft.com/office/powerpoint/2010/main" val="4227779644"/>
      </p:ext>
    </p:extLst>
  </p:cSld>
  <p:clrMapOvr>
    <a:masterClrMapping/>
  </p:clrMapOvr>
  <p:transition>
    <p:random/>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
        <p:nvSpPr>
          <p:cNvPr id="373763" name="Rectangle 3"/>
          <p:cNvSpPr>
            <a:spLocks noGrp="1" noChangeArrowheads="1"/>
          </p:cNvSpPr>
          <p:nvPr>
            <p:ph idx="1"/>
          </p:nvPr>
        </p:nvSpPr>
        <p:spPr>
          <a:xfrm>
            <a:off x="228600" y="2017713"/>
            <a:ext cx="8726488" cy="4114800"/>
          </a:xfrm>
        </p:spPr>
        <p:txBody>
          <a:bodyPr/>
          <a:lstStyle/>
          <a:p>
            <a:pPr eaLnBrk="1" hangingPunct="1"/>
            <a:r>
              <a:rPr lang="en-US" sz="3600" b="1" smtClean="0"/>
              <a:t>Basic therapy format  </a:t>
            </a:r>
            <a:endParaRPr lang="en-US" altLang="en-US" b="1" smtClean="0"/>
          </a:p>
          <a:p>
            <a:pPr eaLnBrk="1" hangingPunct="1"/>
            <a:r>
              <a:rPr lang="en-US" altLang="en-US" b="1" smtClean="0"/>
              <a:t>History taking</a:t>
            </a:r>
            <a:r>
              <a:rPr lang="en-US" altLang="en-US" sz="2000" smtClean="0"/>
              <a:t>: </a:t>
            </a:r>
            <a:r>
              <a:rPr lang="en-US" altLang="en-US" smtClean="0"/>
              <a:t>each partner is interviewed individually 1</a:t>
            </a:r>
            <a:r>
              <a:rPr lang="en-US" altLang="en-US" baseline="30000" smtClean="0"/>
              <a:t>st</a:t>
            </a:r>
            <a:r>
              <a:rPr lang="en-US" altLang="en-US" smtClean="0"/>
              <a:t> by the same sexed therapist and next by the opposite sexed therapist- information varies.</a:t>
            </a:r>
          </a:p>
          <a:p>
            <a:pPr eaLnBrk="1" hangingPunct="1"/>
            <a:r>
              <a:rPr lang="en-US" altLang="en-US" b="1" smtClean="0"/>
              <a:t>Physical investigation:</a:t>
            </a:r>
            <a:r>
              <a:rPr lang="en-US" altLang="en-US" sz="2000" smtClean="0"/>
              <a:t> </a:t>
            </a:r>
            <a:r>
              <a:rPr lang="en-US" altLang="en-US" smtClean="0"/>
              <a:t>Medical History,  Physical exam and lab test </a:t>
            </a:r>
          </a:p>
        </p:txBody>
      </p:sp>
    </p:spTree>
    <p:extLst>
      <p:ext uri="{BB962C8B-B14F-4D97-AF65-F5344CB8AC3E}">
        <p14:creationId xmlns:p14="http://schemas.microsoft.com/office/powerpoint/2010/main" val="371146094"/>
      </p:ext>
    </p:extLst>
  </p:cSld>
  <p:clrMapOvr>
    <a:masterClrMapping/>
  </p:clrMapOvr>
  <p:transition>
    <p:rand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3"/>
          <p:cNvSpPr>
            <a:spLocks noGrp="1" noChangeArrowheads="1"/>
          </p:cNvSpPr>
          <p:nvPr>
            <p:ph idx="1"/>
          </p:nvPr>
        </p:nvSpPr>
        <p:spPr>
          <a:xfrm>
            <a:off x="228600" y="990600"/>
            <a:ext cx="7467600" cy="5465763"/>
          </a:xfrm>
        </p:spPr>
        <p:txBody>
          <a:bodyPr/>
          <a:lstStyle/>
          <a:p>
            <a:pPr algn="just" eaLnBrk="1" hangingPunct="1">
              <a:lnSpc>
                <a:spcPct val="90000"/>
              </a:lnSpc>
            </a:pPr>
            <a:endParaRPr lang="en-US" altLang="en-US" b="1" smtClean="0"/>
          </a:p>
          <a:p>
            <a:pPr algn="just" eaLnBrk="1" hangingPunct="1">
              <a:lnSpc>
                <a:spcPct val="90000"/>
              </a:lnSpc>
            </a:pPr>
            <a:endParaRPr lang="en-US" altLang="en-US" b="1" smtClean="0"/>
          </a:p>
          <a:p>
            <a:pPr algn="just" eaLnBrk="1" hangingPunct="1">
              <a:lnSpc>
                <a:spcPct val="90000"/>
              </a:lnSpc>
            </a:pPr>
            <a:r>
              <a:rPr lang="en-US" altLang="en-US" b="1" smtClean="0"/>
              <a:t>Basic therapy format </a:t>
            </a:r>
          </a:p>
          <a:p>
            <a:pPr algn="just" eaLnBrk="1" hangingPunct="1">
              <a:lnSpc>
                <a:spcPct val="90000"/>
              </a:lnSpc>
            </a:pPr>
            <a:r>
              <a:rPr lang="en-US" altLang="en-US" b="1" smtClean="0"/>
              <a:t>Sensate Focus :</a:t>
            </a:r>
            <a:r>
              <a:rPr lang="en-US" altLang="en-US" sz="2400" smtClean="0"/>
              <a:t> </a:t>
            </a:r>
            <a:r>
              <a:rPr lang="en-US" altLang="en-US" sz="2800" smtClean="0"/>
              <a:t>the couple is given a series of behavioral home play assignment called </a:t>
            </a:r>
            <a:r>
              <a:rPr lang="en-US" altLang="en-US" sz="3600" i="1" smtClean="0"/>
              <a:t>sensate</a:t>
            </a:r>
            <a:r>
              <a:rPr lang="en-US" altLang="en-US" sz="3600" smtClean="0"/>
              <a:t> </a:t>
            </a:r>
            <a:r>
              <a:rPr lang="en-US" altLang="en-US" sz="3600" i="1" smtClean="0"/>
              <a:t>focus.</a:t>
            </a:r>
          </a:p>
          <a:p>
            <a:pPr algn="just" eaLnBrk="1" hangingPunct="1">
              <a:lnSpc>
                <a:spcPct val="90000"/>
              </a:lnSpc>
            </a:pPr>
            <a:endParaRPr lang="en-US" altLang="en-US" sz="800" i="1" smtClean="0"/>
          </a:p>
          <a:p>
            <a:pPr algn="just" eaLnBrk="1" hangingPunct="1">
              <a:lnSpc>
                <a:spcPct val="90000"/>
              </a:lnSpc>
            </a:pPr>
            <a:r>
              <a:rPr lang="en-US" altLang="en-US" sz="2800" smtClean="0"/>
              <a:t>It is to mean pleasurable sensations that are received from the sensory input. Sense of touch is the most important.</a:t>
            </a:r>
          </a:p>
          <a:p>
            <a:pPr algn="just" eaLnBrk="1" hangingPunct="1">
              <a:lnSpc>
                <a:spcPct val="90000"/>
              </a:lnSpc>
              <a:buFont typeface="Wingdings 2" pitchFamily="18" charset="2"/>
              <a:buNone/>
            </a:pPr>
            <a:endParaRPr lang="en-US" altLang="en-US" sz="800" smtClean="0"/>
          </a:p>
          <a:p>
            <a:pPr algn="just" eaLnBrk="1" hangingPunct="1">
              <a:lnSpc>
                <a:spcPct val="90000"/>
              </a:lnSpc>
            </a:pPr>
            <a:r>
              <a:rPr lang="en-US" altLang="en-US" sz="2800" smtClean="0"/>
              <a:t>The 1</a:t>
            </a:r>
            <a:r>
              <a:rPr lang="en-US" altLang="en-US" sz="2800" baseline="30000" smtClean="0"/>
              <a:t>st</a:t>
            </a:r>
            <a:r>
              <a:rPr lang="en-US" altLang="en-US" sz="2800" smtClean="0"/>
              <a:t> sensate focus is </a:t>
            </a:r>
            <a:r>
              <a:rPr lang="en-US" altLang="en-US" sz="2800" i="1" smtClean="0"/>
              <a:t>sensual</a:t>
            </a:r>
            <a:r>
              <a:rPr lang="en-US" altLang="en-US" sz="2800" smtClean="0"/>
              <a:t> not </a:t>
            </a:r>
            <a:r>
              <a:rPr lang="en-US" altLang="en-US" sz="2800" i="1" smtClean="0"/>
              <a:t>sexual</a:t>
            </a:r>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3167542471"/>
      </p:ext>
    </p:extLst>
  </p:cSld>
  <p:clrMapOvr>
    <a:masterClrMapping/>
  </p:clrMapOvr>
  <p:transition>
    <p:random/>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3"/>
          <p:cNvSpPr>
            <a:spLocks noGrp="1" noChangeArrowheads="1"/>
          </p:cNvSpPr>
          <p:nvPr>
            <p:ph idx="1"/>
          </p:nvPr>
        </p:nvSpPr>
        <p:spPr>
          <a:xfrm>
            <a:off x="76200" y="1981200"/>
            <a:ext cx="8915400" cy="4475163"/>
          </a:xfrm>
        </p:spPr>
        <p:txBody>
          <a:bodyPr/>
          <a:lstStyle/>
          <a:p>
            <a:pPr eaLnBrk="1" hangingPunct="1">
              <a:lnSpc>
                <a:spcPct val="90000"/>
              </a:lnSpc>
              <a:buClr>
                <a:srgbClr val="3333CC"/>
              </a:buClr>
              <a:buFont typeface="Wingdings" pitchFamily="2" charset="2"/>
              <a:buChar char="q"/>
            </a:pPr>
            <a:r>
              <a:rPr lang="en-US" altLang="en-US" sz="4000" b="1" smtClean="0">
                <a:solidFill>
                  <a:srgbClr val="000000"/>
                </a:solidFill>
              </a:rPr>
              <a:t>Basic therapy format </a:t>
            </a:r>
          </a:p>
          <a:p>
            <a:pPr eaLnBrk="1" hangingPunct="1">
              <a:lnSpc>
                <a:spcPct val="90000"/>
              </a:lnSpc>
            </a:pPr>
            <a:r>
              <a:rPr lang="en-US" altLang="en-US" sz="4000" b="1" smtClean="0"/>
              <a:t>Step one:</a:t>
            </a:r>
            <a:r>
              <a:rPr lang="en-US" altLang="en-US" smtClean="0"/>
              <a:t> The couple is instructed to choose suitable time and a private setting usually the bed room.</a:t>
            </a:r>
          </a:p>
          <a:p>
            <a:pPr eaLnBrk="1" hangingPunct="1">
              <a:lnSpc>
                <a:spcPct val="90000"/>
              </a:lnSpc>
            </a:pPr>
            <a:endParaRPr lang="en-US" altLang="en-US" sz="800" smtClean="0"/>
          </a:p>
          <a:p>
            <a:pPr eaLnBrk="1" hangingPunct="1">
              <a:lnSpc>
                <a:spcPct val="90000"/>
              </a:lnSpc>
            </a:pPr>
            <a:r>
              <a:rPr lang="en-US" altLang="en-US" sz="2800" smtClean="0"/>
              <a:t>All clothes removed, partners asked to take a turn exploring the other’s body with exclusion of the </a:t>
            </a:r>
            <a:r>
              <a:rPr lang="en-US" altLang="en-US" sz="2800" i="1" smtClean="0"/>
              <a:t>breasts</a:t>
            </a:r>
            <a:r>
              <a:rPr lang="en-US" altLang="en-US" sz="2800" smtClean="0"/>
              <a:t> and the </a:t>
            </a:r>
            <a:r>
              <a:rPr lang="en-US" altLang="en-US" sz="2800" i="1" smtClean="0"/>
              <a:t>genitalia.</a:t>
            </a:r>
          </a:p>
          <a:p>
            <a:pPr eaLnBrk="1" hangingPunct="1">
              <a:lnSpc>
                <a:spcPct val="90000"/>
              </a:lnSpc>
            </a:pPr>
            <a:endParaRPr lang="en-US" altLang="en-US" sz="400" i="1" smtClean="0"/>
          </a:p>
          <a:p>
            <a:pPr eaLnBrk="1" hangingPunct="1">
              <a:lnSpc>
                <a:spcPct val="90000"/>
              </a:lnSpc>
            </a:pPr>
            <a:r>
              <a:rPr lang="en-US" altLang="en-US" smtClean="0"/>
              <a:t>Attempts of sexual intercourse is prohibited at this stage.</a:t>
            </a:r>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1895497619"/>
      </p:ext>
    </p:extLst>
  </p:cSld>
  <p:clrMapOvr>
    <a:masterClrMapping/>
  </p:clrMapOvr>
  <p:transition>
    <p:rand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3"/>
          <p:cNvSpPr>
            <a:spLocks noGrp="1" noChangeArrowheads="1"/>
          </p:cNvSpPr>
          <p:nvPr>
            <p:ph idx="1"/>
          </p:nvPr>
        </p:nvSpPr>
        <p:spPr>
          <a:xfrm>
            <a:off x="152400" y="685800"/>
            <a:ext cx="8686800" cy="5770563"/>
          </a:xfrm>
        </p:spPr>
        <p:txBody>
          <a:bodyPr/>
          <a:lstStyle/>
          <a:p>
            <a:pPr eaLnBrk="1" hangingPunct="1">
              <a:lnSpc>
                <a:spcPct val="90000"/>
              </a:lnSpc>
              <a:buFont typeface="Wingdings 2" pitchFamily="18" charset="2"/>
              <a:buNone/>
            </a:pPr>
            <a:endParaRPr lang="en-US" altLang="en-US" b="1" smtClean="0"/>
          </a:p>
          <a:p>
            <a:pPr eaLnBrk="1" hangingPunct="1">
              <a:lnSpc>
                <a:spcPct val="90000"/>
              </a:lnSpc>
              <a:buFont typeface="Wingdings 2" pitchFamily="18" charset="2"/>
              <a:buNone/>
            </a:pPr>
            <a:endParaRPr lang="en-US" altLang="en-US" b="1" smtClean="0"/>
          </a:p>
          <a:p>
            <a:pPr eaLnBrk="1" hangingPunct="1">
              <a:lnSpc>
                <a:spcPct val="90000"/>
              </a:lnSpc>
              <a:buFont typeface="Wingdings 2" pitchFamily="18" charset="2"/>
              <a:buNone/>
            </a:pPr>
            <a:r>
              <a:rPr lang="en-US" altLang="en-US" b="1" smtClean="0"/>
              <a:t>Step two:</a:t>
            </a:r>
          </a:p>
          <a:p>
            <a:pPr algn="just" eaLnBrk="1" hangingPunct="1">
              <a:lnSpc>
                <a:spcPct val="90000"/>
              </a:lnSpc>
            </a:pPr>
            <a:r>
              <a:rPr lang="en-US" altLang="en-US" smtClean="0"/>
              <a:t>The basic structure of this step is the same as that of the 1</a:t>
            </a:r>
            <a:r>
              <a:rPr lang="en-US" altLang="en-US" baseline="30000" smtClean="0"/>
              <a:t>st</a:t>
            </a:r>
            <a:r>
              <a:rPr lang="en-US" altLang="en-US" smtClean="0"/>
              <a:t> step but the prohibition against touching the breasts and the genitalia is lifted. </a:t>
            </a:r>
          </a:p>
          <a:p>
            <a:pPr algn="just" eaLnBrk="1" hangingPunct="1">
              <a:lnSpc>
                <a:spcPct val="90000"/>
              </a:lnSpc>
            </a:pPr>
            <a:r>
              <a:rPr lang="en-US" altLang="en-US" smtClean="0"/>
              <a:t>Sexual intercourse is still prohibited.</a:t>
            </a:r>
          </a:p>
          <a:p>
            <a:pPr algn="just" eaLnBrk="1" hangingPunct="1">
              <a:lnSpc>
                <a:spcPct val="90000"/>
              </a:lnSpc>
              <a:buFont typeface="Wingdings 2" pitchFamily="18" charset="2"/>
              <a:buNone/>
            </a:pPr>
            <a:endParaRPr lang="en-US" altLang="en-US" sz="100" smtClean="0"/>
          </a:p>
          <a:p>
            <a:pPr algn="just" eaLnBrk="1" hangingPunct="1">
              <a:lnSpc>
                <a:spcPct val="90000"/>
              </a:lnSpc>
            </a:pPr>
            <a:r>
              <a:rPr lang="en-US" altLang="en-US" smtClean="0"/>
              <a:t>An exercise called </a:t>
            </a:r>
            <a:r>
              <a:rPr lang="en-US" altLang="en-US" i="1" smtClean="0"/>
              <a:t>hand riding</a:t>
            </a:r>
            <a:r>
              <a:rPr lang="en-US" altLang="en-US" smtClean="0"/>
              <a:t> is assigned where the receiving partner places a hand on the other’s hand and guides the pleasuring partner.</a:t>
            </a:r>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1216911170"/>
      </p:ext>
    </p:extLst>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76200"/>
            <a:ext cx="8686800" cy="990600"/>
          </a:xfrm>
        </p:spPr>
        <p:txBody>
          <a:bodyPr>
            <a:normAutofit/>
          </a:bodyPr>
          <a:lstStyle/>
          <a:p>
            <a:r>
              <a:rPr lang="en-US" sz="3200" dirty="0">
                <a:latin typeface="Times New Roman" pitchFamily="18" charset="0"/>
                <a:cs typeface="Times New Roman" pitchFamily="18" charset="0"/>
              </a:rPr>
              <a:t>Dissociative disorder…</a:t>
            </a:r>
            <a:endParaRPr lang="en-US" sz="3200" dirty="0"/>
          </a:p>
        </p:txBody>
      </p:sp>
      <p:sp>
        <p:nvSpPr>
          <p:cNvPr id="4" name="Date Placeholder 3"/>
          <p:cNvSpPr>
            <a:spLocks noGrp="1"/>
          </p:cNvSpPr>
          <p:nvPr>
            <p:ph type="dt" sz="half" idx="10"/>
          </p:nvPr>
        </p:nvSpPr>
        <p:spPr/>
        <p:txBody>
          <a:bodyPr/>
          <a:lstStyle/>
          <a:p>
            <a:pPr>
              <a:defRPr/>
            </a:pPr>
            <a:fld id="{07F8A98C-367B-4D8C-B886-1738B8046277}"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D4289DC9-32CE-4F39-A3B3-81804EF2C9AA}" type="slidenum">
              <a:rPr lang="en-US" smtClean="0"/>
              <a:pPr>
                <a:defRPr/>
              </a:pPr>
              <a:t>11</a:t>
            </a:fld>
            <a:endParaRPr lang="en-US" dirty="0"/>
          </a:p>
        </p:txBody>
      </p:sp>
      <p:sp>
        <p:nvSpPr>
          <p:cNvPr id="8" name="Content Placeholder 7"/>
          <p:cNvSpPr>
            <a:spLocks noGrp="1"/>
          </p:cNvSpPr>
          <p:nvPr>
            <p:ph sz="quarter" idx="1"/>
          </p:nvPr>
        </p:nvSpPr>
        <p:spPr>
          <a:xfrm>
            <a:off x="152400" y="914400"/>
            <a:ext cx="8839200" cy="5334000"/>
          </a:xfrm>
        </p:spPr>
        <p:txBody>
          <a:bodyPr>
            <a:normAutofit fontScale="55000" lnSpcReduction="20000"/>
          </a:bodyPr>
          <a:lstStyle/>
          <a:p>
            <a:pPr>
              <a:lnSpc>
                <a:spcPct val="150000"/>
              </a:lnSpc>
              <a:buFont typeface="Wingdings" pitchFamily="2" charset="2"/>
              <a:buChar char="v"/>
            </a:pPr>
            <a:r>
              <a:rPr lang="en-US" sz="5100" dirty="0" smtClean="0">
                <a:latin typeface="Times New Roman" pitchFamily="18" charset="0"/>
                <a:cs typeface="Times New Roman" pitchFamily="18" charset="0"/>
              </a:rPr>
              <a:t>Diagnostic </a:t>
            </a:r>
            <a:r>
              <a:rPr lang="en-US" sz="5100" dirty="0">
                <a:latin typeface="Times New Roman" pitchFamily="18" charset="0"/>
                <a:cs typeface="Times New Roman" pitchFamily="18" charset="0"/>
              </a:rPr>
              <a:t>criteria </a:t>
            </a:r>
            <a:endParaRPr lang="en-US" sz="5100" dirty="0" smtClean="0">
              <a:latin typeface="Times New Roman" pitchFamily="18" charset="0"/>
              <a:cs typeface="Times New Roman" pitchFamily="18" charset="0"/>
            </a:endParaRPr>
          </a:p>
          <a:p>
            <a:pPr>
              <a:lnSpc>
                <a:spcPct val="150000"/>
              </a:lnSpc>
              <a:buFont typeface="Courier New" pitchFamily="49" charset="0"/>
              <a:buChar char="o"/>
            </a:pPr>
            <a:r>
              <a:rPr lang="en-US" sz="5100" dirty="0">
                <a:latin typeface="Times New Roman" pitchFamily="18" charset="0"/>
                <a:cs typeface="Times New Roman" pitchFamily="18" charset="0"/>
              </a:rPr>
              <a:t>The predominant disturbance is sudden, unexpected travel away from home or one's customary place of work, with inability to recall one's past. </a:t>
            </a:r>
          </a:p>
          <a:p>
            <a:pPr>
              <a:lnSpc>
                <a:spcPct val="150000"/>
              </a:lnSpc>
              <a:buFont typeface="Courier New" pitchFamily="49" charset="0"/>
              <a:buChar char="o"/>
            </a:pPr>
            <a:r>
              <a:rPr lang="en-US" sz="5100" dirty="0">
                <a:latin typeface="Times New Roman" pitchFamily="18" charset="0"/>
                <a:cs typeface="Times New Roman" pitchFamily="18" charset="0"/>
              </a:rPr>
              <a:t>Confusion about personal identity or assumption of a new identity (partial or complete). </a:t>
            </a:r>
          </a:p>
          <a:p>
            <a:pPr>
              <a:lnSpc>
                <a:spcPct val="150000"/>
              </a:lnSpc>
              <a:buFont typeface="Courier New" pitchFamily="49" charset="0"/>
              <a:buChar char="o"/>
            </a:pPr>
            <a:r>
              <a:rPr lang="en-US" sz="5100" dirty="0" smtClean="0">
                <a:latin typeface="Times New Roman" pitchFamily="18" charset="0"/>
                <a:cs typeface="Times New Roman" pitchFamily="18" charset="0"/>
              </a:rPr>
              <a:t>Exclusion of substance/GMC/another dissociative disorder</a:t>
            </a:r>
          </a:p>
          <a:p>
            <a:pPr>
              <a:lnSpc>
                <a:spcPct val="150000"/>
              </a:lnSpc>
              <a:buFont typeface="Courier New" pitchFamily="49" charset="0"/>
              <a:buChar char="o"/>
            </a:pPr>
            <a:r>
              <a:rPr lang="en-US" sz="5100" dirty="0" smtClean="0">
                <a:latin typeface="Times New Roman" pitchFamily="18" charset="0"/>
                <a:cs typeface="Times New Roman" pitchFamily="18" charset="0"/>
              </a:rPr>
              <a:t>Cause significant impairment in functioning</a:t>
            </a:r>
            <a:r>
              <a:rPr lang="en-US" sz="5100" dirty="0">
                <a:latin typeface="Times New Roman" pitchFamily="18" charset="0"/>
                <a:cs typeface="Times New Roman" pitchFamily="18" charset="0"/>
              </a:rPr>
              <a:t>.</a:t>
            </a:r>
          </a:p>
          <a:p>
            <a:pPr marL="0" indent="0">
              <a:buNone/>
            </a:pPr>
            <a:endParaRPr lang="en-US" sz="5100" dirty="0">
              <a:latin typeface="Times New Roman" pitchFamily="18" charset="0"/>
              <a:cs typeface="Times New Roman" pitchFamily="18" charset="0"/>
            </a:endParaRPr>
          </a:p>
          <a:p>
            <a:pPr marL="0" indent="0">
              <a:buNone/>
            </a:pPr>
            <a:endParaRPr lang="en-US" sz="2800" dirty="0">
              <a:latin typeface="Times New Roman" pitchFamily="18" charset="0"/>
              <a:cs typeface="Times New Roman" pitchFamily="18" charset="0"/>
            </a:endParaRPr>
          </a:p>
          <a:p>
            <a:endParaRPr lang="en-US" dirty="0"/>
          </a:p>
        </p:txBody>
      </p:sp>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41635306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Content Placeholder 2"/>
          <p:cNvSpPr>
            <a:spLocks noGrp="1"/>
          </p:cNvSpPr>
          <p:nvPr>
            <p:ph idx="1"/>
          </p:nvPr>
        </p:nvSpPr>
        <p:spPr>
          <a:xfrm>
            <a:off x="228600" y="2017713"/>
            <a:ext cx="8726488" cy="4114800"/>
          </a:xfrm>
        </p:spPr>
        <p:txBody>
          <a:bodyPr/>
          <a:lstStyle/>
          <a:p>
            <a:r>
              <a:rPr lang="en-US" smtClean="0"/>
              <a:t>Step three:</a:t>
            </a:r>
          </a:p>
          <a:p>
            <a:r>
              <a:rPr lang="en-US" smtClean="0"/>
              <a:t>The couple can have  genital sexual contact in combination with the previous two steps.</a:t>
            </a:r>
          </a:p>
          <a:p>
            <a:endParaRPr lang="en-US" smtClean="0"/>
          </a:p>
          <a:p>
            <a:endParaRPr lang="en-US" smtClean="0"/>
          </a:p>
        </p:txBody>
      </p:sp>
      <p:sp>
        <p:nvSpPr>
          <p:cNvPr id="377859"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76DE683-2D82-4AAC-A664-22804D1B38E1}" type="datetime1">
              <a:rPr lang="en-US" smtClean="0">
                <a:solidFill>
                  <a:srgbClr val="000000"/>
                </a:solidFill>
              </a:rPr>
              <a:pPr eaLnBrk="1" hangingPunct="1"/>
              <a:t>26-Apr-20</a:t>
            </a:fld>
            <a:endParaRPr lang="en-US" smtClean="0">
              <a:solidFill>
                <a:srgbClr val="000000"/>
              </a:solidFill>
            </a:endParaRPr>
          </a:p>
        </p:txBody>
      </p:sp>
      <p:sp>
        <p:nvSpPr>
          <p:cNvPr id="37786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B6879D24-4C4D-41A0-91AA-0AF148AB7EC9}" type="slidenum">
              <a:rPr lang="en-US" smtClean="0">
                <a:solidFill>
                  <a:srgbClr val="000000"/>
                </a:solidFill>
              </a:rPr>
              <a:pPr eaLnBrk="1" hangingPunct="1"/>
              <a:t>110</a:t>
            </a:fld>
            <a:endParaRPr lang="en-US" smtClean="0">
              <a:solidFill>
                <a:srgbClr val="000000"/>
              </a:solidFill>
            </a:endParaRPr>
          </a:p>
        </p:txBody>
      </p:sp>
      <p:sp>
        <p:nvSpPr>
          <p:cNvPr id="6" name="Rectangle 2"/>
          <p:cNvSpPr>
            <a:spLocks noGrp="1" noChangeArrowheads="1"/>
          </p:cNvSpPr>
          <p:nvPr>
            <p:ph type="title"/>
          </p:nvPr>
        </p:nvSpPr>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267518139"/>
      </p:ext>
    </p:extLst>
  </p:cSld>
  <p:clrMapOvr>
    <a:masterClrMapping/>
  </p:clrMapOvr>
  <p:transition>
    <p:random/>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3"/>
          <p:cNvSpPr>
            <a:spLocks noGrp="1" noChangeArrowheads="1"/>
          </p:cNvSpPr>
          <p:nvPr>
            <p:ph idx="1"/>
          </p:nvPr>
        </p:nvSpPr>
        <p:spPr>
          <a:xfrm>
            <a:off x="228600" y="2017713"/>
            <a:ext cx="8726488" cy="4535487"/>
          </a:xfrm>
        </p:spPr>
        <p:txBody>
          <a:bodyPr/>
          <a:lstStyle/>
          <a:p>
            <a:pPr algn="just" eaLnBrk="1" hangingPunct="1"/>
            <a:r>
              <a:rPr lang="en-US" b="1" smtClean="0"/>
              <a:t>Specific Dysfunctions</a:t>
            </a:r>
          </a:p>
          <a:p>
            <a:pPr algn="just" eaLnBrk="1" hangingPunct="1"/>
            <a:r>
              <a:rPr lang="en-US" altLang="en-US" smtClean="0"/>
              <a:t>In case of PE, an exercise called squeeze technique is used to raise the threshold of penile excitability</a:t>
            </a:r>
          </a:p>
          <a:p>
            <a:pPr algn="just" eaLnBrk="1" hangingPunct="1"/>
            <a:r>
              <a:rPr lang="en-US" altLang="en-US" smtClean="0"/>
              <a:t>The second variant is the start stop technique where the female partner on top trains the male partner vaginal containment exercise guided by the male.</a:t>
            </a:r>
          </a:p>
          <a:p>
            <a:pPr algn="just" eaLnBrk="1" hangingPunct="1">
              <a:buFont typeface="Wingdings" pitchFamily="2" charset="2"/>
              <a:buNone/>
            </a:pPr>
            <a:endParaRPr lang="en-US" altLang="en-US" smtClean="0"/>
          </a:p>
        </p:txBody>
      </p:sp>
      <p:sp>
        <p:nvSpPr>
          <p:cNvPr id="4"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3150999236"/>
      </p:ext>
    </p:extLst>
  </p:cSld>
  <p:clrMapOvr>
    <a:masterClrMapping/>
  </p:clrMapOvr>
  <p:transition>
    <p:rand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3"/>
          <p:cNvSpPr>
            <a:spLocks noGrp="1" noChangeArrowheads="1"/>
          </p:cNvSpPr>
          <p:nvPr>
            <p:ph idx="1"/>
          </p:nvPr>
        </p:nvSpPr>
        <p:spPr>
          <a:xfrm>
            <a:off x="152399" y="685800"/>
            <a:ext cx="8922327" cy="5943600"/>
          </a:xfrm>
        </p:spPr>
        <p:txBody>
          <a:bodyPr/>
          <a:lstStyle/>
          <a:p>
            <a:pPr eaLnBrk="1" hangingPunct="1">
              <a:lnSpc>
                <a:spcPct val="90000"/>
              </a:lnSpc>
              <a:buFont typeface="Wingdings 2" pitchFamily="18" charset="2"/>
              <a:buNone/>
            </a:pPr>
            <a:endParaRPr lang="en-US" altLang="en-US" b="1" dirty="0" smtClean="0"/>
          </a:p>
          <a:p>
            <a:pPr eaLnBrk="1" hangingPunct="1">
              <a:lnSpc>
                <a:spcPct val="90000"/>
              </a:lnSpc>
              <a:buFont typeface="Wingdings 2" pitchFamily="18" charset="2"/>
              <a:buNone/>
            </a:pPr>
            <a:endParaRPr lang="en-US" altLang="en-US" b="1" dirty="0" smtClean="0"/>
          </a:p>
          <a:p>
            <a:pPr eaLnBrk="1" hangingPunct="1">
              <a:lnSpc>
                <a:spcPct val="90000"/>
              </a:lnSpc>
              <a:buFont typeface="Wingdings 2" pitchFamily="18" charset="2"/>
              <a:buNone/>
            </a:pPr>
            <a:endParaRPr lang="en-US" altLang="en-US" b="1" dirty="0" smtClean="0"/>
          </a:p>
          <a:p>
            <a:pPr eaLnBrk="1" hangingPunct="1">
              <a:lnSpc>
                <a:spcPct val="150000"/>
              </a:lnSpc>
              <a:buFont typeface="Wingdings 2" pitchFamily="18" charset="2"/>
              <a:buNone/>
            </a:pPr>
            <a:r>
              <a:rPr lang="en-US" altLang="en-US" sz="3600" b="1" dirty="0" smtClean="0"/>
              <a:t>Behavior therapy:</a:t>
            </a:r>
            <a:endParaRPr lang="en-US" altLang="en-US" sz="2800" dirty="0" smtClean="0"/>
          </a:p>
          <a:p>
            <a:pPr eaLnBrk="1" hangingPunct="1">
              <a:lnSpc>
                <a:spcPct val="150000"/>
              </a:lnSpc>
            </a:pPr>
            <a:r>
              <a:rPr lang="en-US" altLang="en-US" sz="2800" dirty="0" smtClean="0"/>
              <a:t>A hierarchy of anxiety provoking situations ranging from least threatening/e.g.. thought of kissing/to most threatening/thought of penile penetration/ the therapist systematically desensitizes the patient.</a:t>
            </a:r>
          </a:p>
          <a:p>
            <a:pPr eaLnBrk="1" hangingPunct="1">
              <a:lnSpc>
                <a:spcPct val="150000"/>
              </a:lnSpc>
            </a:pPr>
            <a:endParaRPr lang="en-US" altLang="en-US" sz="2800" dirty="0" smtClean="0"/>
          </a:p>
          <a:p>
            <a:pPr eaLnBrk="1" hangingPunct="1">
              <a:lnSpc>
                <a:spcPct val="150000"/>
              </a:lnSpc>
            </a:pPr>
            <a:endParaRPr lang="en-US" altLang="en-US" sz="3600" dirty="0" smtClean="0"/>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1399645679"/>
      </p:ext>
    </p:extLst>
  </p:cSld>
  <p:clrMapOvr>
    <a:masterClrMapping/>
  </p:clrMapOvr>
  <p:transition>
    <p:rand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1"/>
            <a:ext cx="8229600" cy="1295400"/>
          </a:xfrm>
        </p:spPr>
        <p:txBody>
          <a:bodyPr/>
          <a:lstStyle/>
          <a:p>
            <a:r>
              <a:rPr lang="en-US" kern="1200" dirty="0">
                <a:solidFill>
                  <a:srgbClr val="333399"/>
                </a:solidFill>
                <a:ea typeface="Arial Unicode MS" pitchFamily="34" charset="-128"/>
                <a:cs typeface="Arial Unicode MS" pitchFamily="34" charset="-128"/>
              </a:rPr>
              <a:t>Sexual Dysfunction</a:t>
            </a:r>
            <a:endParaRPr lang="en-US" dirty="0"/>
          </a:p>
        </p:txBody>
      </p:sp>
      <p:sp>
        <p:nvSpPr>
          <p:cNvPr id="3" name="Content Placeholder 2"/>
          <p:cNvSpPr>
            <a:spLocks noGrp="1"/>
          </p:cNvSpPr>
          <p:nvPr>
            <p:ph idx="1"/>
          </p:nvPr>
        </p:nvSpPr>
        <p:spPr>
          <a:xfrm>
            <a:off x="152400" y="2017712"/>
            <a:ext cx="8915400" cy="4383087"/>
          </a:xfrm>
        </p:spPr>
        <p:txBody>
          <a:bodyPr/>
          <a:lstStyle/>
          <a:p>
            <a:pPr eaLnBrk="1" hangingPunct="1">
              <a:buFont typeface="Wingdings 2" pitchFamily="18" charset="2"/>
              <a:buNone/>
            </a:pPr>
            <a:r>
              <a:rPr lang="en-US" altLang="en-US" b="1" dirty="0"/>
              <a:t>Group therapy</a:t>
            </a:r>
            <a:r>
              <a:rPr lang="en-US" altLang="en-US" sz="4400" b="1" dirty="0"/>
              <a:t>:</a:t>
            </a:r>
            <a:r>
              <a:rPr lang="en-US" altLang="en-US" dirty="0"/>
              <a:t> </a:t>
            </a:r>
          </a:p>
          <a:p>
            <a:pPr eaLnBrk="1" hangingPunct="1"/>
            <a:r>
              <a:rPr lang="en-US" altLang="en-US" dirty="0"/>
              <a:t>Used to solve intra- psychic and interpersonal problems.</a:t>
            </a:r>
          </a:p>
          <a:p>
            <a:pPr eaLnBrk="1" hangingPunct="1"/>
            <a:r>
              <a:rPr lang="en-US" altLang="en-US" dirty="0"/>
              <a:t>Helps to overcome fear, shame, guilt and anxiety.</a:t>
            </a:r>
          </a:p>
          <a:p>
            <a:pPr eaLnBrk="1" hangingPunct="1"/>
            <a:r>
              <a:rPr lang="en-US" altLang="en-US" dirty="0"/>
              <a:t>Useful to counteract the sexual myths, provide information about sexual anatomy and physiology.</a:t>
            </a:r>
          </a:p>
          <a:p>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113</a:t>
            </a:fld>
            <a:endParaRPr lang="en-US" dirty="0">
              <a:solidFill>
                <a:srgbClr val="000000"/>
              </a:solidFill>
            </a:endParaRPr>
          </a:p>
        </p:txBody>
      </p:sp>
    </p:spTree>
    <p:extLst>
      <p:ext uri="{BB962C8B-B14F-4D97-AF65-F5344CB8AC3E}">
        <p14:creationId xmlns:p14="http://schemas.microsoft.com/office/powerpoint/2010/main" val="1737344838"/>
      </p:ext>
    </p:extLst>
  </p:cSld>
  <p:clrMapOvr>
    <a:masterClrMapping/>
  </p:clrMapOvr>
  <p:transition>
    <p:random/>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3"/>
          <p:cNvSpPr>
            <a:spLocks noGrp="1" noChangeArrowheads="1"/>
          </p:cNvSpPr>
          <p:nvPr>
            <p:ph idx="1"/>
          </p:nvPr>
        </p:nvSpPr>
        <p:spPr>
          <a:xfrm>
            <a:off x="152400" y="762000"/>
            <a:ext cx="8839200" cy="5694363"/>
          </a:xfrm>
        </p:spPr>
        <p:txBody>
          <a:bodyPr/>
          <a:lstStyle/>
          <a:p>
            <a:pPr eaLnBrk="1" hangingPunct="1"/>
            <a:endParaRPr lang="en-US" altLang="en-US" sz="4000" smtClean="0"/>
          </a:p>
          <a:p>
            <a:pPr eaLnBrk="1" hangingPunct="1"/>
            <a:endParaRPr lang="en-US" altLang="en-US" sz="4000" smtClean="0"/>
          </a:p>
          <a:p>
            <a:pPr eaLnBrk="1" hangingPunct="1"/>
            <a:r>
              <a:rPr lang="en-US" altLang="en-US" sz="4000" smtClean="0"/>
              <a:t>Biological therapy</a:t>
            </a:r>
            <a:r>
              <a:rPr lang="en-US" altLang="en-US" smtClean="0"/>
              <a:t>: Include pharmacotherapy, surgery and mechanical devices.</a:t>
            </a:r>
          </a:p>
          <a:p>
            <a:pPr eaLnBrk="1" hangingPunct="1"/>
            <a:r>
              <a:rPr lang="en-US" altLang="en-US" sz="4000" smtClean="0"/>
              <a:t>Pharmacotherapy</a:t>
            </a:r>
            <a:r>
              <a:rPr lang="en-US" altLang="en-US" sz="4000" b="1" smtClean="0"/>
              <a:t>:</a:t>
            </a:r>
            <a:r>
              <a:rPr lang="en-US" altLang="en-US" smtClean="0"/>
              <a:t> Sildenafil/viagra/ and its cogeners phentolamines/Vasomax/ alprostadil /caverject/ an inject able prostaglandin and transurethral used to treat erectile dysfunction.</a:t>
            </a:r>
          </a:p>
          <a:p>
            <a:pPr eaLnBrk="1" hangingPunct="1">
              <a:buFont typeface="Wingdings" pitchFamily="2" charset="2"/>
              <a:buNone/>
            </a:pPr>
            <a:endParaRPr lang="en-US" altLang="en-US" smtClean="0"/>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1576860278"/>
      </p:ext>
    </p:extLst>
  </p:cSld>
  <p:clrMapOvr>
    <a:masterClrMapping/>
  </p:clrMapOvr>
  <p:transition>
    <p:rand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idx="1"/>
          </p:nvPr>
        </p:nvSpPr>
        <p:spPr>
          <a:xfrm>
            <a:off x="152400" y="2057400"/>
            <a:ext cx="8763000" cy="4648200"/>
          </a:xfrm>
        </p:spPr>
        <p:txBody>
          <a:bodyPr/>
          <a:lstStyle/>
          <a:p>
            <a:pPr eaLnBrk="1" hangingPunct="1">
              <a:defRPr/>
            </a:pPr>
            <a:r>
              <a:rPr lang="en-US" altLang="en-US" sz="2400" dirty="0" smtClean="0"/>
              <a:t>Sildenafil/</a:t>
            </a:r>
            <a:r>
              <a:rPr lang="en-US" altLang="en-US" sz="2400" dirty="0" err="1" smtClean="0"/>
              <a:t>viagra</a:t>
            </a:r>
            <a:r>
              <a:rPr lang="en-US" altLang="en-US" sz="2400" dirty="0" smtClean="0"/>
              <a:t>/ is a nitric oxide enhancer that facilitates the inflow of blood to the penis takes effect 1 hour after ingestion and lasts about 4 hours.</a:t>
            </a:r>
          </a:p>
          <a:p>
            <a:pPr eaLnBrk="1" hangingPunct="1">
              <a:defRPr/>
            </a:pPr>
            <a:r>
              <a:rPr lang="en-US" altLang="en-US" sz="2400" dirty="0" smtClean="0">
                <a:solidFill>
                  <a:schemeClr val="accent3"/>
                </a:solidFill>
              </a:rPr>
              <a:t>S</a:t>
            </a:r>
            <a:r>
              <a:rPr lang="en-US" altLang="en-US" sz="2400" dirty="0" smtClean="0"/>
              <a:t>can be used to treat premature ejaculation</a:t>
            </a:r>
          </a:p>
          <a:p>
            <a:pPr eaLnBrk="1" hangingPunct="1">
              <a:defRPr/>
            </a:pPr>
            <a:r>
              <a:rPr lang="en-US" altLang="en-US" b="1" dirty="0" smtClean="0"/>
              <a:t>Hormone therapy:</a:t>
            </a:r>
            <a:r>
              <a:rPr lang="en-US" altLang="en-US" sz="2400" dirty="0" smtClean="0"/>
              <a:t> Androgen increases sex drive in both sexes with low testosterone concentration.</a:t>
            </a:r>
          </a:p>
          <a:p>
            <a:pPr eaLnBrk="1" hangingPunct="1">
              <a:defRPr/>
            </a:pPr>
            <a:r>
              <a:rPr lang="en-US" altLang="en-US" sz="2400" dirty="0" smtClean="0"/>
              <a:t>Women using estrogen for contraception are reported to have increased libido.</a:t>
            </a:r>
          </a:p>
          <a:p>
            <a:pPr eaLnBrk="1" hangingPunct="1">
              <a:defRPr/>
            </a:pPr>
            <a:r>
              <a:rPr lang="en-US" altLang="en-US" sz="2400" dirty="0" smtClean="0"/>
              <a:t>Estrogen and progesterone are used to treat compulsive sexual behavior in men – usually sex offenders.</a:t>
            </a:r>
          </a:p>
          <a:p>
            <a:pPr eaLnBrk="1" hangingPunct="1">
              <a:defRPr/>
            </a:pPr>
            <a:endParaRPr lang="en-US" altLang="en-US" sz="2400" dirty="0" smtClean="0"/>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2065025841"/>
      </p:ext>
    </p:extLst>
  </p:cSld>
  <p:clrMapOvr>
    <a:masterClrMapping/>
  </p:clrMapOvr>
  <p:transition>
    <p:rand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3"/>
          <p:cNvSpPr>
            <a:spLocks noGrp="1" noChangeArrowheads="1"/>
          </p:cNvSpPr>
          <p:nvPr>
            <p:ph idx="1"/>
          </p:nvPr>
        </p:nvSpPr>
        <p:spPr>
          <a:xfrm>
            <a:off x="304800" y="2017713"/>
            <a:ext cx="8650288" cy="4114800"/>
          </a:xfrm>
        </p:spPr>
        <p:txBody>
          <a:bodyPr/>
          <a:lstStyle/>
          <a:p>
            <a:pPr eaLnBrk="1" hangingPunct="1"/>
            <a:r>
              <a:rPr lang="en-US" smtClean="0"/>
              <a:t>Mechanical treatment</a:t>
            </a:r>
            <a:br>
              <a:rPr lang="en-US" smtClean="0"/>
            </a:br>
            <a:endParaRPr lang="en-US" smtClean="0"/>
          </a:p>
          <a:p>
            <a:pPr eaLnBrk="1" hangingPunct="1"/>
            <a:r>
              <a:rPr lang="en-US" altLang="en-US" smtClean="0"/>
              <a:t>Vacuum Pump</a:t>
            </a:r>
            <a:r>
              <a:rPr lang="en-US" altLang="en-US" sz="2800" smtClean="0"/>
              <a:t>: Can be used by men without vascular disease for erection. Penis filled with blood and the ring is left at the base.</a:t>
            </a:r>
          </a:p>
          <a:p>
            <a:pPr eaLnBrk="1" hangingPunct="1"/>
            <a:r>
              <a:rPr lang="en-US" altLang="en-US" smtClean="0"/>
              <a:t>Surgical</a:t>
            </a:r>
            <a:r>
              <a:rPr lang="en-US" altLang="en-US" sz="3600" b="1" smtClean="0"/>
              <a:t>:</a:t>
            </a:r>
            <a:r>
              <a:rPr lang="en-US" altLang="en-US" sz="2800" smtClean="0"/>
              <a:t> Penile prosthetic device is available for surgical implantation</a:t>
            </a:r>
            <a:r>
              <a:rPr lang="en-US" altLang="en-US" smtClean="0"/>
              <a:t>.</a:t>
            </a:r>
          </a:p>
        </p:txBody>
      </p:sp>
      <p:sp>
        <p:nvSpPr>
          <p:cNvPr id="4"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a:t>
            </a:r>
            <a:r>
              <a:rPr lang="en-US" sz="3600" kern="1200" dirty="0">
                <a:solidFill>
                  <a:srgbClr val="333399"/>
                </a:solidFill>
                <a:ea typeface="Arial Unicode MS" pitchFamily="34" charset="-128"/>
                <a:cs typeface="Arial Unicode MS" pitchFamily="34" charset="-128"/>
              </a:rPr>
              <a:t>Dysfunction</a:t>
            </a:r>
            <a:endParaRPr lang="en-US" dirty="0" smtClean="0"/>
          </a:p>
        </p:txBody>
      </p:sp>
    </p:spTree>
    <p:extLst>
      <p:ext uri="{BB962C8B-B14F-4D97-AF65-F5344CB8AC3E}">
        <p14:creationId xmlns:p14="http://schemas.microsoft.com/office/powerpoint/2010/main" val="3175662818"/>
      </p:ext>
    </p:extLst>
  </p:cSld>
  <p:clrMapOvr>
    <a:masterClrMapping/>
  </p:clrMapOvr>
  <p:transition>
    <p:random/>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3"/>
          <p:cNvSpPr>
            <a:spLocks noGrp="1" noChangeArrowheads="1"/>
          </p:cNvSpPr>
          <p:nvPr>
            <p:ph idx="1"/>
          </p:nvPr>
        </p:nvSpPr>
        <p:spPr>
          <a:xfrm>
            <a:off x="152400" y="1676400"/>
            <a:ext cx="8763000" cy="4953000"/>
          </a:xfrm>
        </p:spPr>
        <p:txBody>
          <a:bodyPr/>
          <a:lstStyle/>
          <a:p>
            <a:pPr eaLnBrk="1" hangingPunct="1"/>
            <a:endParaRPr lang="en-US" altLang="en-US" sz="2800" dirty="0" smtClean="0"/>
          </a:p>
          <a:p>
            <a:pPr eaLnBrk="1" hangingPunct="1"/>
            <a:r>
              <a:rPr lang="en-US" sz="2800" b="1" dirty="0" smtClean="0"/>
              <a:t>PARAPHILIAS</a:t>
            </a:r>
          </a:p>
          <a:p>
            <a:pPr eaLnBrk="1" hangingPunct="1"/>
            <a:r>
              <a:rPr lang="en-US" altLang="en-US" sz="2400" dirty="0" smtClean="0"/>
              <a:t>Are abnormal expression of sexuality.</a:t>
            </a:r>
          </a:p>
          <a:p>
            <a:pPr eaLnBrk="1" hangingPunct="1"/>
            <a:r>
              <a:rPr lang="en-US" altLang="en-US" sz="2400" dirty="0" smtClean="0"/>
              <a:t>Range from nearly normal to destructive behavior.</a:t>
            </a:r>
          </a:p>
          <a:p>
            <a:pPr eaLnBrk="1" hangingPunct="1"/>
            <a:r>
              <a:rPr lang="en-US" altLang="en-US" sz="2800" dirty="0" smtClean="0"/>
              <a:t>Exhibitionism</a:t>
            </a:r>
            <a:r>
              <a:rPr lang="en-US" altLang="en-US" sz="3600" b="1" dirty="0" smtClean="0"/>
              <a:t>:</a:t>
            </a:r>
            <a:r>
              <a:rPr lang="en-US" altLang="en-US" sz="2400" dirty="0" smtClean="0"/>
              <a:t> Recurrent urge to expose the genitals to a stranger or to unsuspecting person. </a:t>
            </a:r>
          </a:p>
          <a:p>
            <a:pPr eaLnBrk="1" hangingPunct="1"/>
            <a:r>
              <a:rPr lang="en-US" altLang="en-US" sz="2400" dirty="0" smtClean="0"/>
              <a:t>Sexual excitement occurs in anticipation of exposure and orgasm is brought about by masturbation during or after the event</a:t>
            </a:r>
          </a:p>
          <a:p>
            <a:pPr eaLnBrk="1" hangingPunct="1"/>
            <a:r>
              <a:rPr lang="en-US" altLang="en-US" sz="2400" dirty="0" smtClean="0"/>
              <a:t>All of the cases are men exposing themselves </a:t>
            </a:r>
            <a:r>
              <a:rPr lang="en-US" altLang="en-US" sz="2800" dirty="0" smtClean="0"/>
              <a:t>to women.</a:t>
            </a:r>
          </a:p>
          <a:p>
            <a:pPr eaLnBrk="1" hangingPunct="1"/>
            <a:endParaRPr lang="en-US" altLang="en-US" sz="2800" dirty="0" smtClean="0"/>
          </a:p>
        </p:txBody>
      </p:sp>
      <p:sp>
        <p:nvSpPr>
          <p:cNvPr id="4" name="Rectangle 2"/>
          <p:cNvSpPr>
            <a:spLocks noGrp="1" noChangeArrowheads="1"/>
          </p:cNvSpPr>
          <p:nvPr>
            <p:ph type="title"/>
          </p:nvPr>
        </p:nvSpPr>
        <p:spPr>
          <a:xfrm>
            <a:off x="457200" y="152400"/>
            <a:ext cx="7239000" cy="1524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Sexual Dysfunction NOS</a:t>
            </a:r>
            <a:endParaRPr lang="en-US" dirty="0" smtClean="0"/>
          </a:p>
        </p:txBody>
      </p:sp>
    </p:spTree>
    <p:extLst>
      <p:ext uri="{BB962C8B-B14F-4D97-AF65-F5344CB8AC3E}">
        <p14:creationId xmlns:p14="http://schemas.microsoft.com/office/powerpoint/2010/main" val="2490630130"/>
      </p:ext>
    </p:extLst>
  </p:cSld>
  <p:clrMapOvr>
    <a:masterClrMapping/>
  </p:clrMapOvr>
  <p:transition>
    <p:random/>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3"/>
          <p:cNvSpPr>
            <a:spLocks noGrp="1" noChangeArrowheads="1"/>
          </p:cNvSpPr>
          <p:nvPr>
            <p:ph idx="1"/>
          </p:nvPr>
        </p:nvSpPr>
        <p:spPr>
          <a:xfrm>
            <a:off x="457200" y="325438"/>
            <a:ext cx="7543800" cy="6075362"/>
          </a:xfrm>
        </p:spPr>
        <p:txBody>
          <a:bodyPr/>
          <a:lstStyle/>
          <a:p>
            <a:pPr eaLnBrk="1" hangingPunct="1"/>
            <a:endParaRPr lang="en-US" altLang="en-US" sz="3600" smtClean="0"/>
          </a:p>
          <a:p>
            <a:pPr eaLnBrk="1" hangingPunct="1"/>
            <a:endParaRPr lang="en-US" altLang="en-US" sz="3600" smtClean="0"/>
          </a:p>
          <a:p>
            <a:pPr eaLnBrk="1" hangingPunct="1"/>
            <a:r>
              <a:rPr lang="en-US" altLang="en-US" sz="3600" smtClean="0"/>
              <a:t>Fetishism</a:t>
            </a:r>
            <a:r>
              <a:rPr lang="en-US" altLang="en-US" sz="4400" b="1" smtClean="0"/>
              <a:t> </a:t>
            </a:r>
            <a:r>
              <a:rPr lang="en-US" altLang="en-US" smtClean="0"/>
              <a:t>Sexual focus is on objects like shoes, gloves, panties, stockings.</a:t>
            </a:r>
          </a:p>
          <a:p>
            <a:pPr eaLnBrk="1" hangingPunct="1"/>
            <a:r>
              <a:rPr lang="en-US" altLang="en-US" smtClean="0"/>
              <a:t>Sexual activity may be directed toward the fetish/e.g... masturbation with or into shoes./ Disorder is almost exclusively found in men.</a:t>
            </a:r>
          </a:p>
          <a:p>
            <a:pPr eaLnBrk="1" hangingPunct="1"/>
            <a:endParaRPr lang="en-US" altLang="en-US" smtClean="0"/>
          </a:p>
          <a:p>
            <a:pPr eaLnBrk="1" hangingPunct="1"/>
            <a:endParaRPr lang="en-US" altLang="en-US" smtClean="0"/>
          </a:p>
          <a:p>
            <a:pPr eaLnBrk="1" hangingPunct="1"/>
            <a:endParaRPr lang="en-US" altLang="en-US" smtClean="0"/>
          </a:p>
        </p:txBody>
      </p:sp>
      <p:sp>
        <p:nvSpPr>
          <p:cNvPr id="3" name="Rectangle 2"/>
          <p:cNvSpPr>
            <a:spLocks noGrp="1" noChangeArrowheads="1"/>
          </p:cNvSpPr>
          <p:nvPr>
            <p:ph type="title"/>
          </p:nvPr>
        </p:nvSpPr>
        <p:spPr>
          <a:xfrm>
            <a:off x="457200" y="320675"/>
            <a:ext cx="7239000" cy="1143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a:t>
            </a:r>
            <a:r>
              <a:rPr lang="en-US" sz="3600" kern="1200" dirty="0">
                <a:solidFill>
                  <a:srgbClr val="333399"/>
                </a:solidFill>
                <a:ea typeface="Arial Unicode MS" pitchFamily="34" charset="-128"/>
                <a:cs typeface="Arial Unicode MS" pitchFamily="34" charset="-128"/>
              </a:rPr>
              <a:t>Sexual Dysfunction NOS</a:t>
            </a:r>
            <a:endParaRPr lang="en-US" dirty="0" smtClean="0"/>
          </a:p>
        </p:txBody>
      </p:sp>
    </p:spTree>
    <p:extLst>
      <p:ext uri="{BB962C8B-B14F-4D97-AF65-F5344CB8AC3E}">
        <p14:creationId xmlns:p14="http://schemas.microsoft.com/office/powerpoint/2010/main" val="3100893637"/>
      </p:ext>
    </p:extLst>
  </p:cSld>
  <p:clrMapOvr>
    <a:masterClrMapping/>
  </p:clrMapOvr>
  <p:transition>
    <p:rand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17713"/>
            <a:ext cx="8497888" cy="4114800"/>
          </a:xfrm>
        </p:spPr>
        <p:txBody>
          <a:bodyPr>
            <a:normAutofit lnSpcReduction="10000"/>
          </a:bodyPr>
          <a:lstStyle/>
          <a:p>
            <a:pPr marL="274320" indent="-274320" algn="just" eaLnBrk="1" fontAlgn="auto" hangingPunct="1">
              <a:spcAft>
                <a:spcPts val="0"/>
              </a:spcAft>
              <a:buFont typeface="Wingdings 2"/>
              <a:buChar char=""/>
              <a:defRPr/>
            </a:pPr>
            <a:r>
              <a:rPr lang="en-US" sz="3600" dirty="0" smtClean="0"/>
              <a:t>Froteurism</a:t>
            </a:r>
            <a:r>
              <a:rPr lang="en-US" sz="4400" b="1" dirty="0" smtClean="0"/>
              <a:t>:</a:t>
            </a:r>
            <a:r>
              <a:rPr lang="en-US" dirty="0" smtClean="0"/>
              <a:t> Characterized by a man’s rubbing his penis against a body part of a woman to achieve orgasm in places like crowded buses.</a:t>
            </a:r>
          </a:p>
          <a:p>
            <a:pPr marL="274320" indent="-274320" algn="just" eaLnBrk="1" fontAlgn="auto" hangingPunct="1">
              <a:spcAft>
                <a:spcPts val="0"/>
              </a:spcAft>
              <a:buFont typeface="Wingdings 2"/>
              <a:buChar char=""/>
              <a:defRPr/>
            </a:pPr>
            <a:r>
              <a:rPr lang="en-US" sz="3600" dirty="0" smtClean="0"/>
              <a:t>Voyeurism-</a:t>
            </a:r>
            <a:r>
              <a:rPr lang="en-US" dirty="0" smtClean="0"/>
              <a:t> </a:t>
            </a:r>
            <a:r>
              <a:rPr lang="en-US" i="1" dirty="0" smtClean="0"/>
              <a:t> </a:t>
            </a:r>
            <a:r>
              <a:rPr lang="en-US" dirty="0" smtClean="0"/>
              <a:t>Recurrent preoccupation with fantasies and acts that involve in observing persons who are naked or engaged in grooming or sexual activity</a:t>
            </a:r>
          </a:p>
          <a:p>
            <a:pPr marL="0" indent="0" eaLnBrk="1" fontAlgn="auto" hangingPunct="1">
              <a:spcAft>
                <a:spcPts val="0"/>
              </a:spcAft>
              <a:buFont typeface="Wingdings 2" pitchFamily="18" charset="2"/>
              <a:buNone/>
              <a:defRPr/>
            </a:pPr>
            <a:endParaRPr lang="en-GB" dirty="0"/>
          </a:p>
        </p:txBody>
      </p:sp>
      <p:sp>
        <p:nvSpPr>
          <p:cNvPr id="4" name="Rectangle 2"/>
          <p:cNvSpPr>
            <a:spLocks noGrp="1" noChangeArrowheads="1"/>
          </p:cNvSpPr>
          <p:nvPr>
            <p:ph type="title"/>
          </p:nvPr>
        </p:nvSpPr>
        <p:spPr>
          <a:xfrm>
            <a:off x="457200" y="152400"/>
            <a:ext cx="8610600" cy="1524000"/>
          </a:xfrm>
        </p:spPr>
        <p:txBody>
          <a:bodyPr/>
          <a:lstStyle/>
          <a:p>
            <a:pPr eaLnBrk="1" hangingPunct="1">
              <a:defRPr/>
            </a:pPr>
            <a:r>
              <a:rPr lang="en-US" sz="3600" kern="1200" dirty="0" smtClean="0">
                <a:solidFill>
                  <a:srgbClr val="333399"/>
                </a:solidFill>
                <a:ea typeface="Arial Unicode MS" pitchFamily="34" charset="-128"/>
                <a:cs typeface="Arial Unicode MS" pitchFamily="34" charset="-128"/>
              </a:rPr>
              <a:t>    </a:t>
            </a:r>
            <a:r>
              <a:rPr lang="en-US" sz="3600" kern="1200" dirty="0">
                <a:solidFill>
                  <a:srgbClr val="333399"/>
                </a:solidFill>
                <a:ea typeface="Arial Unicode MS" pitchFamily="34" charset="-128"/>
                <a:cs typeface="Arial Unicode MS" pitchFamily="34" charset="-128"/>
              </a:rPr>
              <a:t>Sexual Dysfunction NOS</a:t>
            </a:r>
            <a:endParaRPr lang="en-US" dirty="0" smtClean="0"/>
          </a:p>
        </p:txBody>
      </p:sp>
    </p:spTree>
    <p:extLst>
      <p:ext uri="{BB962C8B-B14F-4D97-AF65-F5344CB8AC3E}">
        <p14:creationId xmlns:p14="http://schemas.microsoft.com/office/powerpoint/2010/main" val="4206501647"/>
      </p:ext>
    </p:extLst>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52400" y="152400"/>
            <a:ext cx="8839200" cy="838200"/>
          </a:xfrm>
        </p:spPr>
        <p:txBody>
          <a:bodyPr>
            <a:normAutofit/>
          </a:bodyPr>
          <a:lstStyle/>
          <a:p>
            <a:r>
              <a:rPr lang="en-US" sz="3600" dirty="0">
                <a:latin typeface="Times New Roman" pitchFamily="18" charset="0"/>
                <a:cs typeface="Times New Roman" pitchFamily="18" charset="0"/>
              </a:rPr>
              <a:t>Dissociative disorder…</a:t>
            </a:r>
            <a:endParaRPr lang="en-US" sz="3600" dirty="0"/>
          </a:p>
        </p:txBody>
      </p:sp>
      <p:sp>
        <p:nvSpPr>
          <p:cNvPr id="4" name="Date Placeholder 3"/>
          <p:cNvSpPr>
            <a:spLocks noGrp="1"/>
          </p:cNvSpPr>
          <p:nvPr>
            <p:ph type="dt" sz="half" idx="10"/>
          </p:nvPr>
        </p:nvSpPr>
        <p:spPr/>
        <p:txBody>
          <a:bodyPr/>
          <a:lstStyle/>
          <a:p>
            <a:pPr>
              <a:defRPr/>
            </a:pPr>
            <a:fld id="{02206EA9-E9E9-4065-8DBE-7F0FBADCA3DC}"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D4289DC9-32CE-4F39-A3B3-81804EF2C9AA}" type="slidenum">
              <a:rPr lang="en-US" smtClean="0"/>
              <a:pPr>
                <a:defRPr/>
              </a:pPr>
              <a:t>12</a:t>
            </a:fld>
            <a:endParaRPr lang="en-US" dirty="0"/>
          </a:p>
        </p:txBody>
      </p:sp>
      <p:sp>
        <p:nvSpPr>
          <p:cNvPr id="8" name="Content Placeholder 7"/>
          <p:cNvSpPr>
            <a:spLocks noGrp="1"/>
          </p:cNvSpPr>
          <p:nvPr>
            <p:ph sz="quarter" idx="1"/>
          </p:nvPr>
        </p:nvSpPr>
        <p:spPr>
          <a:xfrm>
            <a:off x="152400" y="1295400"/>
            <a:ext cx="8839200" cy="4876800"/>
          </a:xfrm>
        </p:spPr>
        <p:txBody>
          <a:bodyPr>
            <a:normAutofit/>
          </a:bodyPr>
          <a:lstStyle/>
          <a:p>
            <a:pPr>
              <a:lnSpc>
                <a:spcPct val="150000"/>
              </a:lnSpc>
              <a:buFont typeface="Wingdings" pitchFamily="2" charset="2"/>
              <a:buChar char="v"/>
            </a:pPr>
            <a:r>
              <a:rPr lang="en-US" sz="28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Treatment  </a:t>
            </a:r>
            <a:endParaRPr lang="en-US" sz="3200" b="1" dirty="0">
              <a:latin typeface="Times New Roman" pitchFamily="18" charset="0"/>
              <a:cs typeface="Times New Roman" pitchFamily="18" charset="0"/>
            </a:endParaRPr>
          </a:p>
          <a:p>
            <a:pPr>
              <a:lnSpc>
                <a:spcPct val="150000"/>
              </a:lnSpc>
              <a:buFont typeface="Courier New" pitchFamily="49" charset="0"/>
              <a:buChar char="o"/>
            </a:pPr>
            <a:r>
              <a:rPr lang="en-US" sz="3200" dirty="0" smtClean="0">
                <a:latin typeface="Times New Roman" pitchFamily="18" charset="0"/>
                <a:cs typeface="Times New Roman" pitchFamily="18" charset="0"/>
              </a:rPr>
              <a:t>Hypnosis</a:t>
            </a:r>
          </a:p>
          <a:p>
            <a:pPr>
              <a:lnSpc>
                <a:spcPct val="150000"/>
              </a:lnSpc>
              <a:buFont typeface="Courier New" pitchFamily="49" charset="0"/>
              <a:buChar char="o"/>
            </a:pPr>
            <a:r>
              <a:rPr lang="en-US" sz="3200" dirty="0" smtClean="0">
                <a:latin typeface="Times New Roman" pitchFamily="18" charset="0"/>
                <a:cs typeface="Times New Roman" pitchFamily="18" charset="0"/>
              </a:rPr>
              <a:t>Drug assisted interviews </a:t>
            </a:r>
          </a:p>
          <a:p>
            <a:pPr>
              <a:lnSpc>
                <a:spcPct val="150000"/>
              </a:lnSpc>
              <a:buFont typeface="Courier New" pitchFamily="49" charset="0"/>
              <a:buChar char="o"/>
            </a:pPr>
            <a:r>
              <a:rPr lang="en-US" sz="3200" dirty="0" smtClean="0">
                <a:latin typeface="Times New Roman" pitchFamily="18" charset="0"/>
                <a:cs typeface="Times New Roman" pitchFamily="18" charset="0"/>
              </a:rPr>
              <a:t>Psychotherapy (expressive supportive psychodynamic therapy for healthy adjustment to stressor)</a:t>
            </a:r>
          </a:p>
          <a:p>
            <a:pPr>
              <a:lnSpc>
                <a:spcPct val="150000"/>
              </a:lnSpc>
            </a:pPr>
            <a:endParaRPr lang="en-US" sz="2800" dirty="0"/>
          </a:p>
        </p:txBody>
      </p:sp>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42657380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3"/>
          <p:cNvSpPr>
            <a:spLocks noGrp="1" noChangeArrowheads="1"/>
          </p:cNvSpPr>
          <p:nvPr>
            <p:ph idx="1"/>
          </p:nvPr>
        </p:nvSpPr>
        <p:spPr>
          <a:xfrm>
            <a:off x="228600" y="1524000"/>
            <a:ext cx="8763000" cy="5105400"/>
          </a:xfrm>
          <a:solidFill>
            <a:srgbClr val="92D050"/>
          </a:solidFill>
        </p:spPr>
        <p:txBody>
          <a:bodyPr/>
          <a:lstStyle/>
          <a:p>
            <a:pPr eaLnBrk="1" hangingPunct="1">
              <a:lnSpc>
                <a:spcPct val="90000"/>
              </a:lnSpc>
              <a:buFont typeface="Wingdings 2" pitchFamily="18" charset="2"/>
              <a:buNone/>
            </a:pPr>
            <a:r>
              <a:rPr lang="en-US" altLang="en-US" sz="4000" smtClean="0">
                <a:solidFill>
                  <a:srgbClr val="FFFF00"/>
                </a:solidFill>
              </a:rPr>
              <a:t>Sexual</a:t>
            </a:r>
            <a:r>
              <a:rPr lang="en-US" altLang="en-US" sz="4000" smtClean="0"/>
              <a:t> </a:t>
            </a:r>
            <a:r>
              <a:rPr lang="en-US" altLang="en-US" sz="4000" smtClean="0">
                <a:solidFill>
                  <a:srgbClr val="FFFF00"/>
                </a:solidFill>
              </a:rPr>
              <a:t>Sadism</a:t>
            </a:r>
            <a:endParaRPr lang="en-US" altLang="en-US" sz="2400" smtClean="0">
              <a:solidFill>
                <a:srgbClr val="FFFF00"/>
              </a:solidFill>
            </a:endParaRPr>
          </a:p>
          <a:p>
            <a:pPr algn="just" eaLnBrk="1" hangingPunct="1">
              <a:lnSpc>
                <a:spcPct val="90000"/>
              </a:lnSpc>
            </a:pPr>
            <a:r>
              <a:rPr lang="en-US" altLang="en-US" smtClean="0"/>
              <a:t>Recurrent ,intense sexually-arousing fantasies, sexual urges or behaviors involving acts in which the psychological or physical suffering of  the victim is sexually-exciting to the person acting on non-consenting person. </a:t>
            </a:r>
          </a:p>
          <a:p>
            <a:pPr algn="just" eaLnBrk="1" hangingPunct="1">
              <a:lnSpc>
                <a:spcPct val="90000"/>
              </a:lnSpc>
            </a:pPr>
            <a:r>
              <a:rPr lang="en-US" altLang="en-US" smtClean="0"/>
              <a:t>Onset usually before age 18 years</a:t>
            </a:r>
          </a:p>
          <a:p>
            <a:pPr algn="just" eaLnBrk="1" hangingPunct="1">
              <a:lnSpc>
                <a:spcPct val="90000"/>
              </a:lnSpc>
            </a:pPr>
            <a:r>
              <a:rPr lang="en-US" altLang="en-US" smtClean="0"/>
              <a:t>Most are male</a:t>
            </a:r>
          </a:p>
          <a:p>
            <a:pPr eaLnBrk="1" hangingPunct="1">
              <a:lnSpc>
                <a:spcPct val="90000"/>
              </a:lnSpc>
              <a:buFont typeface="Wingdings 2" pitchFamily="18" charset="2"/>
              <a:buNone/>
            </a:pPr>
            <a:endParaRPr lang="en-US" altLang="en-US" sz="2400" smtClean="0"/>
          </a:p>
          <a:p>
            <a:pPr eaLnBrk="1" hangingPunct="1">
              <a:lnSpc>
                <a:spcPct val="90000"/>
              </a:lnSpc>
            </a:pPr>
            <a:endParaRPr lang="en-US" altLang="en-US" sz="3600" smtClean="0"/>
          </a:p>
        </p:txBody>
      </p:sp>
      <p:sp>
        <p:nvSpPr>
          <p:cNvPr id="389123" name="Rectangle 1"/>
          <p:cNvSpPr>
            <a:spLocks noChangeArrowheads="1"/>
          </p:cNvSpPr>
          <p:nvPr/>
        </p:nvSpPr>
        <p:spPr bwMode="auto">
          <a:xfrm>
            <a:off x="1752600" y="609600"/>
            <a:ext cx="6934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sz="3600" smtClean="0">
                <a:solidFill>
                  <a:srgbClr val="333399"/>
                </a:solidFill>
                <a:ea typeface="Arial Unicode MS" pitchFamily="34" charset="-128"/>
                <a:cs typeface="Arial Unicode MS" pitchFamily="34" charset="-128"/>
              </a:rPr>
              <a:t>Sexual Dysfunction NOS</a:t>
            </a:r>
            <a:endParaRPr lang="en-US" sz="4000" b="1" smtClea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2090845813"/>
      </p:ext>
    </p:extLst>
  </p:cSld>
  <p:clrMapOvr>
    <a:masterClrMapping/>
  </p:clrMapOvr>
  <p:transition>
    <p:rand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Title 1"/>
          <p:cNvSpPr>
            <a:spLocks noGrp="1"/>
          </p:cNvSpPr>
          <p:nvPr>
            <p:ph type="title"/>
          </p:nvPr>
        </p:nvSpPr>
        <p:spPr>
          <a:xfrm>
            <a:off x="76200" y="0"/>
            <a:ext cx="9067800" cy="1524000"/>
          </a:xfrm>
        </p:spPr>
        <p:txBody>
          <a:bodyPr/>
          <a:lstStyle/>
          <a:p>
            <a:pPr eaLnBrk="1" hangingPunct="1">
              <a:defRPr/>
            </a:pPr>
            <a:r>
              <a:rPr lang="en-US" b="1" dirty="0" smtClean="0"/>
              <a:t/>
            </a:r>
            <a:br>
              <a:rPr lang="en-US" b="1" dirty="0" smtClean="0"/>
            </a:br>
            <a:r>
              <a:rPr lang="en-US" b="1" dirty="0" smtClean="0"/>
              <a:t/>
            </a:r>
            <a:br>
              <a:rPr lang="en-US" b="1" dirty="0" smtClean="0"/>
            </a:br>
            <a:r>
              <a:rPr lang="en-US" sz="3200" b="1" dirty="0" smtClean="0"/>
              <a:t> </a:t>
            </a:r>
            <a:r>
              <a:rPr lang="en-US" sz="3600" kern="1200" dirty="0">
                <a:solidFill>
                  <a:srgbClr val="333399"/>
                </a:solidFill>
                <a:ea typeface="Arial Unicode MS" pitchFamily="34" charset="-128"/>
                <a:cs typeface="Arial Unicode MS" pitchFamily="34" charset="-128"/>
              </a:rPr>
              <a:t>Sexual Dysfunction NOS</a:t>
            </a:r>
            <a:r>
              <a:rPr lang="en-US" sz="3200" b="1" dirty="0" smtClean="0"/>
              <a:t/>
            </a:r>
            <a:br>
              <a:rPr lang="en-US" sz="3200" b="1" dirty="0" smtClean="0"/>
            </a:br>
            <a:endParaRPr lang="en-GB" dirty="0" smtClean="0"/>
          </a:p>
        </p:txBody>
      </p:sp>
      <p:sp>
        <p:nvSpPr>
          <p:cNvPr id="3" name="Content Placeholder 2"/>
          <p:cNvSpPr>
            <a:spLocks noGrp="1"/>
          </p:cNvSpPr>
          <p:nvPr>
            <p:ph idx="1"/>
          </p:nvPr>
        </p:nvSpPr>
        <p:spPr>
          <a:xfrm>
            <a:off x="152400" y="1524000"/>
            <a:ext cx="8915400" cy="4932363"/>
          </a:xfrm>
          <a:solidFill>
            <a:srgbClr val="92D050"/>
          </a:solidFill>
        </p:spPr>
        <p:txBody>
          <a:bodyPr>
            <a:normAutofit/>
          </a:bodyPr>
          <a:lstStyle/>
          <a:p>
            <a:pPr marL="274320" indent="-274320" eaLnBrk="1" fontAlgn="auto" hangingPunct="1">
              <a:lnSpc>
                <a:spcPct val="90000"/>
              </a:lnSpc>
              <a:spcAft>
                <a:spcPts val="0"/>
              </a:spcAft>
              <a:buFont typeface="Wingdings 2" pitchFamily="18" charset="2"/>
              <a:buNone/>
              <a:defRPr/>
            </a:pPr>
            <a:r>
              <a:rPr lang="en-US" sz="3600" dirty="0" smtClean="0">
                <a:solidFill>
                  <a:srgbClr val="C00000"/>
                </a:solidFill>
              </a:rPr>
              <a:t>Transvestism</a:t>
            </a:r>
            <a:r>
              <a:rPr lang="en-US" dirty="0" smtClean="0"/>
              <a:t> </a:t>
            </a:r>
          </a:p>
          <a:p>
            <a:pPr marL="274320" indent="-274320" eaLnBrk="1" fontAlgn="auto" hangingPunct="1">
              <a:lnSpc>
                <a:spcPct val="90000"/>
              </a:lnSpc>
              <a:spcAft>
                <a:spcPts val="0"/>
              </a:spcAft>
              <a:buFont typeface="Wingdings 2"/>
              <a:buChar char=""/>
              <a:defRPr/>
            </a:pPr>
            <a:r>
              <a:rPr lang="en-US" dirty="0" smtClean="0"/>
              <a:t>Fantasies and sexual urges to dress in opposite gender clothing as a means of arousal and as an adjunct to masturbation or coitus.</a:t>
            </a:r>
          </a:p>
          <a:p>
            <a:pPr marL="0" indent="0" eaLnBrk="1" fontAlgn="auto" hangingPunct="1">
              <a:spcAft>
                <a:spcPts val="0"/>
              </a:spcAft>
              <a:buFont typeface="Wingdings 2" pitchFamily="18" charset="2"/>
              <a:buNone/>
              <a:defRPr/>
            </a:pPr>
            <a:r>
              <a:rPr lang="en-GB" b="1" dirty="0" smtClean="0"/>
              <a:t>Transsexuality – gender identity</a:t>
            </a:r>
          </a:p>
          <a:p>
            <a:pPr marL="0" indent="0" eaLnBrk="1" fontAlgn="auto" hangingPunct="1">
              <a:spcAft>
                <a:spcPts val="0"/>
              </a:spcAft>
              <a:buFont typeface="Wingdings 2" pitchFamily="18" charset="2"/>
              <a:buNone/>
              <a:defRPr/>
            </a:pPr>
            <a:endParaRPr lang="en-GB" b="1" dirty="0" smtClean="0"/>
          </a:p>
          <a:p>
            <a:pPr marL="0" indent="0" eaLnBrk="1" fontAlgn="auto" hangingPunct="1">
              <a:spcAft>
                <a:spcPts val="0"/>
              </a:spcAft>
              <a:buFont typeface="Wingdings 2" pitchFamily="18" charset="2"/>
              <a:buNone/>
              <a:defRPr/>
            </a:pPr>
            <a:r>
              <a:rPr lang="en-GB" b="1" dirty="0" smtClean="0"/>
              <a:t>Homosexuality – sexual orientation</a:t>
            </a:r>
            <a:endParaRPr lang="en-GB" b="1" dirty="0"/>
          </a:p>
        </p:txBody>
      </p:sp>
    </p:spTree>
    <p:extLst>
      <p:ext uri="{BB962C8B-B14F-4D97-AF65-F5344CB8AC3E}">
        <p14:creationId xmlns:p14="http://schemas.microsoft.com/office/powerpoint/2010/main" val="3273611646"/>
      </p:ext>
    </p:extLst>
  </p:cSld>
  <p:clrMapOvr>
    <a:masterClrMapping/>
  </p:clrMapOvr>
  <p:transition>
    <p:random/>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0000"/>
                </a:solidFill>
                <a:latin typeface="FrutigerLTStd-Bold"/>
              </a:rPr>
              <a:t>Self-Assessment </a:t>
            </a:r>
            <a:r>
              <a:rPr lang="en-US" b="1" dirty="0" smtClean="0">
                <a:solidFill>
                  <a:srgbClr val="000000"/>
                </a:solidFill>
                <a:latin typeface="FrutigerLTStd-Bold"/>
              </a:rPr>
              <a:t>Assignment part-1</a:t>
            </a:r>
            <a:endParaRPr lang="en-US" dirty="0"/>
          </a:p>
        </p:txBody>
      </p:sp>
      <p:sp>
        <p:nvSpPr>
          <p:cNvPr id="3" name="Content Placeholder 2"/>
          <p:cNvSpPr>
            <a:spLocks noGrp="1"/>
          </p:cNvSpPr>
          <p:nvPr>
            <p:ph idx="1"/>
          </p:nvPr>
        </p:nvSpPr>
        <p:spPr>
          <a:xfrm>
            <a:off x="304800" y="2017713"/>
            <a:ext cx="8650288" cy="4114800"/>
          </a:xfrm>
        </p:spPr>
        <p:txBody>
          <a:bodyPr/>
          <a:lstStyle/>
          <a:p>
            <a:pPr marL="0" indent="0">
              <a:lnSpc>
                <a:spcPct val="150000"/>
              </a:lnSpc>
              <a:buNone/>
            </a:pPr>
            <a:r>
              <a:rPr lang="en-US" dirty="0" smtClean="0">
                <a:solidFill>
                  <a:srgbClr val="000000"/>
                </a:solidFill>
                <a:latin typeface="Palatino-Roman"/>
              </a:rPr>
              <a:t>1. </a:t>
            </a:r>
            <a:r>
              <a:rPr lang="en-US" dirty="0" smtClean="0">
                <a:solidFill>
                  <a:srgbClr val="000000"/>
                </a:solidFill>
                <a:latin typeface="+mj-lt"/>
              </a:rPr>
              <a:t>Describe </a:t>
            </a:r>
            <a:r>
              <a:rPr lang="en-US" dirty="0">
                <a:solidFill>
                  <a:srgbClr val="000000"/>
                </a:solidFill>
                <a:latin typeface="+mj-lt"/>
              </a:rPr>
              <a:t>the dissociative </a:t>
            </a:r>
            <a:r>
              <a:rPr lang="en-US" dirty="0" smtClean="0">
                <a:solidFill>
                  <a:srgbClr val="000000"/>
                </a:solidFill>
                <a:latin typeface="+mj-lt"/>
              </a:rPr>
              <a:t>disorders? </a:t>
            </a:r>
          </a:p>
          <a:p>
            <a:pPr marL="0" indent="0">
              <a:lnSpc>
                <a:spcPct val="150000"/>
              </a:lnSpc>
              <a:buNone/>
            </a:pPr>
            <a:r>
              <a:rPr lang="en-US" dirty="0" smtClean="0">
                <a:solidFill>
                  <a:srgbClr val="000000"/>
                </a:solidFill>
                <a:latin typeface="+mj-lt"/>
              </a:rPr>
              <a:t>2.What </a:t>
            </a:r>
            <a:r>
              <a:rPr lang="en-US" dirty="0">
                <a:solidFill>
                  <a:srgbClr val="000000"/>
                </a:solidFill>
                <a:latin typeface="+mj-lt"/>
              </a:rPr>
              <a:t>is the differential diagnosis for the dissociative disorders? </a:t>
            </a:r>
            <a:endParaRPr lang="en-US" dirty="0" smtClean="0">
              <a:solidFill>
                <a:srgbClr val="000000"/>
              </a:solidFill>
              <a:latin typeface="+mj-lt"/>
            </a:endParaRPr>
          </a:p>
          <a:p>
            <a:pPr marL="0" indent="0">
              <a:lnSpc>
                <a:spcPct val="150000"/>
              </a:lnSpc>
              <a:buNone/>
            </a:pPr>
            <a:r>
              <a:rPr lang="en-US" dirty="0" smtClean="0">
                <a:solidFill>
                  <a:srgbClr val="000000"/>
                </a:solidFill>
                <a:latin typeface="+mj-lt"/>
              </a:rPr>
              <a:t>3. What </a:t>
            </a:r>
            <a:r>
              <a:rPr lang="en-US" dirty="0">
                <a:solidFill>
                  <a:srgbClr val="000000"/>
                </a:solidFill>
                <a:latin typeface="+mj-lt"/>
              </a:rPr>
              <a:t>is a dissociative </a:t>
            </a:r>
            <a:r>
              <a:rPr lang="en-US" dirty="0" smtClean="0">
                <a:solidFill>
                  <a:srgbClr val="000000"/>
                </a:solidFill>
                <a:latin typeface="+mj-lt"/>
              </a:rPr>
              <a:t>fugue ?</a:t>
            </a:r>
            <a:r>
              <a:rPr lang="en-US" dirty="0">
                <a:solidFill>
                  <a:srgbClr val="000000"/>
                </a:solidFill>
                <a:latin typeface="+mj-lt"/>
              </a:rPr>
              <a:t/>
            </a:r>
            <a:br>
              <a:rPr lang="en-US" dirty="0">
                <a:solidFill>
                  <a:srgbClr val="000000"/>
                </a:solidFill>
                <a:latin typeface="+mj-lt"/>
              </a:rPr>
            </a:br>
            <a:endParaRPr lang="en-US" dirty="0">
              <a:latin typeface="+mj-lt"/>
            </a:endParaRPr>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122</a:t>
            </a:fld>
            <a:endParaRPr lang="en-US" dirty="0">
              <a:solidFill>
                <a:srgbClr val="000000"/>
              </a:solidFill>
            </a:endParaRPr>
          </a:p>
        </p:txBody>
      </p:sp>
    </p:spTree>
    <p:extLst>
      <p:ext uri="{BB962C8B-B14F-4D97-AF65-F5344CB8AC3E}">
        <p14:creationId xmlns:p14="http://schemas.microsoft.com/office/powerpoint/2010/main" val="3723883545"/>
      </p:ext>
    </p:extLst>
  </p:cSld>
  <p:clrMapOvr>
    <a:masterClrMapping/>
  </p:clrMapOvr>
  <p:transition>
    <p:random/>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0000"/>
                </a:solidFill>
                <a:latin typeface="FrutigerLTStd-Bold"/>
              </a:rPr>
              <a:t>Self-Assessment </a:t>
            </a:r>
            <a:r>
              <a:rPr lang="en-US" b="1" dirty="0" smtClean="0">
                <a:solidFill>
                  <a:srgbClr val="000000"/>
                </a:solidFill>
                <a:latin typeface="FrutigerLTStd-Bold"/>
              </a:rPr>
              <a:t>Assignment part-2</a:t>
            </a:r>
            <a:endParaRPr lang="en-US" dirty="0"/>
          </a:p>
        </p:txBody>
      </p:sp>
      <p:sp>
        <p:nvSpPr>
          <p:cNvPr id="3" name="Content Placeholder 2"/>
          <p:cNvSpPr>
            <a:spLocks noGrp="1"/>
          </p:cNvSpPr>
          <p:nvPr>
            <p:ph idx="1"/>
          </p:nvPr>
        </p:nvSpPr>
        <p:spPr>
          <a:xfrm>
            <a:off x="228600" y="2017713"/>
            <a:ext cx="8726488" cy="4114800"/>
          </a:xfrm>
        </p:spPr>
        <p:txBody>
          <a:bodyPr/>
          <a:lstStyle/>
          <a:p>
            <a:pPr marL="0" indent="0">
              <a:buNone/>
            </a:pPr>
            <a:r>
              <a:rPr lang="en-US" dirty="0" smtClean="0"/>
              <a:t>1.How </a:t>
            </a:r>
            <a:r>
              <a:rPr lang="en-US" dirty="0"/>
              <a:t>common are adjustment disorders, and what are their </a:t>
            </a:r>
            <a:r>
              <a:rPr lang="en-US" dirty="0" smtClean="0"/>
              <a:t>typical precipitants </a:t>
            </a:r>
            <a:r>
              <a:rPr lang="en-US" dirty="0"/>
              <a:t>and manifestations? </a:t>
            </a:r>
            <a:endParaRPr lang="en-US" dirty="0" smtClean="0"/>
          </a:p>
          <a:p>
            <a:pPr marL="0" indent="0">
              <a:buNone/>
            </a:pPr>
            <a:r>
              <a:rPr lang="en-US" dirty="0" smtClean="0"/>
              <a:t>2.What </a:t>
            </a:r>
            <a:r>
              <a:rPr lang="en-US" dirty="0"/>
              <a:t>is the differential </a:t>
            </a:r>
            <a:r>
              <a:rPr lang="en-US" dirty="0" smtClean="0"/>
              <a:t>diagnosis of </a:t>
            </a:r>
            <a:r>
              <a:rPr lang="en-US" dirty="0"/>
              <a:t>the adjustment disorders?</a:t>
            </a:r>
          </a:p>
          <a:p>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123</a:t>
            </a:fld>
            <a:endParaRPr lang="en-US" dirty="0">
              <a:solidFill>
                <a:srgbClr val="000000"/>
              </a:solidFill>
            </a:endParaRPr>
          </a:p>
        </p:txBody>
      </p:sp>
    </p:spTree>
    <p:extLst>
      <p:ext uri="{BB962C8B-B14F-4D97-AF65-F5344CB8AC3E}">
        <p14:creationId xmlns:p14="http://schemas.microsoft.com/office/powerpoint/2010/main" val="3312368434"/>
      </p:ext>
    </p:extLst>
  </p:cSld>
  <p:clrMapOvr>
    <a:masterClrMapping/>
  </p:clrMapOvr>
  <p:transition>
    <p:random/>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0000"/>
                </a:solidFill>
                <a:latin typeface="FrutigerLTStd-Bold"/>
              </a:rPr>
              <a:t>Self-Assessment Assignment part-2</a:t>
            </a:r>
            <a:endParaRPr lang="en-US" dirty="0"/>
          </a:p>
        </p:txBody>
      </p:sp>
      <p:sp>
        <p:nvSpPr>
          <p:cNvPr id="3" name="Content Placeholder 2"/>
          <p:cNvSpPr>
            <a:spLocks noGrp="1"/>
          </p:cNvSpPr>
          <p:nvPr>
            <p:ph idx="1"/>
          </p:nvPr>
        </p:nvSpPr>
        <p:spPr>
          <a:xfrm>
            <a:off x="228600" y="2017713"/>
            <a:ext cx="8726488" cy="4114800"/>
          </a:xfrm>
        </p:spPr>
        <p:txBody>
          <a:bodyPr/>
          <a:lstStyle/>
          <a:p>
            <a:pPr marL="0" lvl="0" indent="0">
              <a:buClr>
                <a:srgbClr val="3333CC"/>
              </a:buClr>
              <a:buNone/>
            </a:pPr>
            <a:r>
              <a:rPr lang="en-US" dirty="0" smtClean="0">
                <a:solidFill>
                  <a:srgbClr val="000000"/>
                </a:solidFill>
              </a:rPr>
              <a:t>3. </a:t>
            </a:r>
            <a:r>
              <a:rPr lang="en-US" dirty="0">
                <a:solidFill>
                  <a:srgbClr val="000000"/>
                </a:solidFill>
              </a:rPr>
              <a:t>What is the “cause” of adjustment disorders? Why do some persons develop adjustment disorders and others do not? </a:t>
            </a:r>
            <a:endParaRPr lang="en-US" dirty="0" smtClean="0">
              <a:solidFill>
                <a:srgbClr val="000000"/>
              </a:solidFill>
            </a:endParaRPr>
          </a:p>
          <a:p>
            <a:pPr marL="0" lvl="0" indent="0">
              <a:buClr>
                <a:srgbClr val="3333CC"/>
              </a:buClr>
              <a:buNone/>
            </a:pPr>
            <a:r>
              <a:rPr lang="en-US" dirty="0" smtClean="0">
                <a:solidFill>
                  <a:srgbClr val="000000"/>
                </a:solidFill>
              </a:rPr>
              <a:t>4.How </a:t>
            </a:r>
            <a:r>
              <a:rPr lang="en-US" dirty="0">
                <a:solidFill>
                  <a:srgbClr val="000000"/>
                </a:solidFill>
              </a:rPr>
              <a:t>do </a:t>
            </a:r>
            <a:r>
              <a:rPr lang="en-US" dirty="0" smtClean="0">
                <a:solidFill>
                  <a:srgbClr val="000000"/>
                </a:solidFill>
              </a:rPr>
              <a:t>the stressors </a:t>
            </a:r>
            <a:r>
              <a:rPr lang="en-US" dirty="0">
                <a:solidFill>
                  <a:srgbClr val="000000"/>
                </a:solidFill>
              </a:rPr>
              <a:t>differ between adolescents and adults?</a:t>
            </a:r>
          </a:p>
          <a:p>
            <a:pPr marL="0" lvl="0" indent="0">
              <a:buClr>
                <a:srgbClr val="3333CC"/>
              </a:buClr>
              <a:buNone/>
            </a:pPr>
            <a:r>
              <a:rPr lang="en-US" dirty="0" smtClean="0">
                <a:solidFill>
                  <a:srgbClr val="000000"/>
                </a:solidFill>
              </a:rPr>
              <a:t>5. Describe </a:t>
            </a:r>
            <a:r>
              <a:rPr lang="en-US" dirty="0">
                <a:solidFill>
                  <a:srgbClr val="000000"/>
                </a:solidFill>
              </a:rPr>
              <a:t>the clinical management of the adjustment </a:t>
            </a:r>
            <a:r>
              <a:rPr lang="en-US" dirty="0" smtClean="0">
                <a:solidFill>
                  <a:srgbClr val="000000"/>
                </a:solidFill>
              </a:rPr>
              <a:t>disorders?</a:t>
            </a:r>
            <a:endParaRPr lang="en-US" dirty="0">
              <a:solidFill>
                <a:srgbClr val="000000"/>
              </a:solidFill>
            </a:endParaRPr>
          </a:p>
          <a:p>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124</a:t>
            </a:fld>
            <a:endParaRPr lang="en-US" dirty="0">
              <a:solidFill>
                <a:srgbClr val="000000"/>
              </a:solidFill>
            </a:endParaRPr>
          </a:p>
        </p:txBody>
      </p:sp>
    </p:spTree>
    <p:extLst>
      <p:ext uri="{BB962C8B-B14F-4D97-AF65-F5344CB8AC3E}">
        <p14:creationId xmlns:p14="http://schemas.microsoft.com/office/powerpoint/2010/main" val="3665781471"/>
      </p:ext>
    </p:extLst>
  </p:cSld>
  <p:clrMapOvr>
    <a:masterClrMapping/>
  </p:clrMapOvr>
  <p:transition>
    <p:random/>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1"/>
            <a:ext cx="8382000" cy="1524000"/>
          </a:xfrm>
        </p:spPr>
        <p:txBody>
          <a:bodyPr/>
          <a:lstStyle/>
          <a:p>
            <a:r>
              <a:rPr lang="en-US" b="1" dirty="0">
                <a:solidFill>
                  <a:srgbClr val="000000"/>
                </a:solidFill>
                <a:latin typeface="FrutigerLTStd-Bold"/>
              </a:rPr>
              <a:t>Self-Assessment </a:t>
            </a:r>
            <a:r>
              <a:rPr lang="en-US" b="1" dirty="0" smtClean="0">
                <a:solidFill>
                  <a:srgbClr val="000000"/>
                </a:solidFill>
                <a:latin typeface="FrutigerLTStd-Bold"/>
              </a:rPr>
              <a:t>Assignment part-3</a:t>
            </a:r>
            <a:endParaRPr lang="en-US" dirty="0"/>
          </a:p>
        </p:txBody>
      </p:sp>
      <p:sp>
        <p:nvSpPr>
          <p:cNvPr id="3" name="Content Placeholder 2"/>
          <p:cNvSpPr>
            <a:spLocks noGrp="1"/>
          </p:cNvSpPr>
          <p:nvPr>
            <p:ph idx="1"/>
          </p:nvPr>
        </p:nvSpPr>
        <p:spPr>
          <a:xfrm>
            <a:off x="152400" y="2017712"/>
            <a:ext cx="8839200" cy="4535487"/>
          </a:xfrm>
        </p:spPr>
        <p:txBody>
          <a:bodyPr/>
          <a:lstStyle/>
          <a:p>
            <a:pPr marL="0" indent="0">
              <a:buNone/>
            </a:pPr>
            <a:r>
              <a:rPr lang="en-US" dirty="0" smtClean="0">
                <a:solidFill>
                  <a:srgbClr val="000000"/>
                </a:solidFill>
                <a:latin typeface="Palatino-Roman"/>
              </a:rPr>
              <a:t>1</a:t>
            </a:r>
            <a:r>
              <a:rPr lang="en-US" dirty="0">
                <a:solidFill>
                  <a:srgbClr val="000000"/>
                </a:solidFill>
                <a:latin typeface="Palatino-Roman"/>
              </a:rPr>
              <a:t>. What are the </a:t>
            </a:r>
            <a:r>
              <a:rPr lang="en-US" dirty="0" smtClean="0">
                <a:solidFill>
                  <a:srgbClr val="000000"/>
                </a:solidFill>
                <a:latin typeface="Palatino-Roman"/>
              </a:rPr>
              <a:t>major </a:t>
            </a:r>
            <a:r>
              <a:rPr lang="en-US" dirty="0">
                <a:solidFill>
                  <a:srgbClr val="000000"/>
                </a:solidFill>
                <a:latin typeface="Palatino-Roman"/>
              </a:rPr>
              <a:t>types of sexual </a:t>
            </a:r>
            <a:r>
              <a:rPr lang="en-US" dirty="0" smtClean="0">
                <a:solidFill>
                  <a:srgbClr val="000000"/>
                </a:solidFill>
                <a:latin typeface="Palatino-Roman"/>
              </a:rPr>
              <a:t>disorders? List  and discuses them?</a:t>
            </a:r>
            <a:r>
              <a:rPr lang="en-US" dirty="0">
                <a:solidFill>
                  <a:srgbClr val="000000"/>
                </a:solidFill>
                <a:latin typeface="Palatino-Roman"/>
              </a:rPr>
              <a:t/>
            </a:r>
            <a:br>
              <a:rPr lang="en-US" dirty="0">
                <a:solidFill>
                  <a:srgbClr val="000000"/>
                </a:solidFill>
                <a:latin typeface="Palatino-Roman"/>
              </a:rPr>
            </a:br>
            <a:r>
              <a:rPr lang="en-US" dirty="0">
                <a:solidFill>
                  <a:srgbClr val="000000"/>
                </a:solidFill>
                <a:latin typeface="Palatino-Roman"/>
              </a:rPr>
              <a:t>2. Describe the four stages of Masters and Johnson’s sexual </a:t>
            </a:r>
            <a:r>
              <a:rPr lang="en-US" dirty="0" smtClean="0">
                <a:solidFill>
                  <a:srgbClr val="000000"/>
                </a:solidFill>
                <a:latin typeface="Palatino-Roman"/>
              </a:rPr>
              <a:t>response cycle</a:t>
            </a:r>
            <a:r>
              <a:rPr lang="en-US" dirty="0">
                <a:solidFill>
                  <a:srgbClr val="000000"/>
                </a:solidFill>
                <a:latin typeface="Palatino-Roman"/>
              </a:rPr>
              <a:t>.</a:t>
            </a:r>
            <a:br>
              <a:rPr lang="en-US" dirty="0">
                <a:solidFill>
                  <a:srgbClr val="000000"/>
                </a:solidFill>
                <a:latin typeface="Palatino-Roman"/>
              </a:rPr>
            </a:br>
            <a:r>
              <a:rPr lang="en-US" dirty="0">
                <a:solidFill>
                  <a:srgbClr val="000000"/>
                </a:solidFill>
                <a:latin typeface="Palatino-Roman"/>
              </a:rPr>
              <a:t>3. What are the medical causes of erectile disorder (impotence)?</a:t>
            </a:r>
            <a:br>
              <a:rPr lang="en-US" dirty="0">
                <a:solidFill>
                  <a:srgbClr val="000000"/>
                </a:solidFill>
                <a:latin typeface="Palatino-Roman"/>
              </a:rPr>
            </a:br>
            <a:r>
              <a:rPr lang="en-US" dirty="0">
                <a:solidFill>
                  <a:srgbClr val="000000"/>
                </a:solidFill>
                <a:latin typeface="Palatino-Roman"/>
              </a:rPr>
              <a:t>4. Describe “dual” sex therapy. What are “sensate focus” exercises?</a:t>
            </a:r>
            <a:br>
              <a:rPr lang="en-US" dirty="0">
                <a:solidFill>
                  <a:srgbClr val="000000"/>
                </a:solidFill>
                <a:latin typeface="Palatino-Roman"/>
              </a:rPr>
            </a:br>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125</a:t>
            </a:fld>
            <a:endParaRPr lang="en-US" dirty="0">
              <a:solidFill>
                <a:srgbClr val="000000"/>
              </a:solidFill>
            </a:endParaRPr>
          </a:p>
        </p:txBody>
      </p:sp>
    </p:spTree>
    <p:extLst>
      <p:ext uri="{BB962C8B-B14F-4D97-AF65-F5344CB8AC3E}">
        <p14:creationId xmlns:p14="http://schemas.microsoft.com/office/powerpoint/2010/main" val="1974444694"/>
      </p:ext>
    </p:extLst>
  </p:cSld>
  <p:clrMapOvr>
    <a:masterClrMapping/>
  </p:clrMapOvr>
  <p:transition>
    <p:random/>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8001000" cy="1462087"/>
          </a:xfrm>
        </p:spPr>
        <p:txBody>
          <a:bodyPr/>
          <a:lstStyle/>
          <a:p>
            <a:r>
              <a:rPr lang="en-US" b="1">
                <a:solidFill>
                  <a:srgbClr val="000000"/>
                </a:solidFill>
                <a:latin typeface="FrutigerLTStd-Bold"/>
              </a:rPr>
              <a:t>Self-Assessment </a:t>
            </a:r>
            <a:r>
              <a:rPr lang="en-US" b="1" smtClean="0">
                <a:solidFill>
                  <a:srgbClr val="000000"/>
                </a:solidFill>
                <a:latin typeface="FrutigerLTStd-Bold"/>
              </a:rPr>
              <a:t> assignment-3</a:t>
            </a:r>
            <a:endParaRPr lang="en-US" dirty="0"/>
          </a:p>
        </p:txBody>
      </p:sp>
      <p:sp>
        <p:nvSpPr>
          <p:cNvPr id="3" name="Content Placeholder 2"/>
          <p:cNvSpPr>
            <a:spLocks noGrp="1"/>
          </p:cNvSpPr>
          <p:nvPr>
            <p:ph idx="1"/>
          </p:nvPr>
        </p:nvSpPr>
        <p:spPr>
          <a:xfrm>
            <a:off x="228600" y="2017713"/>
            <a:ext cx="8726488" cy="4114800"/>
          </a:xfrm>
        </p:spPr>
        <p:txBody>
          <a:bodyPr/>
          <a:lstStyle/>
          <a:p>
            <a:pPr marL="0" indent="0">
              <a:buNone/>
            </a:pPr>
            <a:r>
              <a:rPr lang="en-US" dirty="0" smtClean="0">
                <a:solidFill>
                  <a:srgbClr val="000000"/>
                </a:solidFill>
                <a:latin typeface="Palatino-Roman"/>
              </a:rPr>
              <a:t>5. What </a:t>
            </a:r>
            <a:r>
              <a:rPr lang="en-US" dirty="0">
                <a:solidFill>
                  <a:srgbClr val="000000"/>
                </a:solidFill>
                <a:latin typeface="Palatino-Roman"/>
              </a:rPr>
              <a:t>medications are used to treat erectile disorder</a:t>
            </a:r>
            <a:r>
              <a:rPr lang="en-US" dirty="0" smtClean="0">
                <a:solidFill>
                  <a:srgbClr val="000000"/>
                </a:solidFill>
                <a:latin typeface="Palatino-Roman"/>
              </a:rPr>
              <a:t>?</a:t>
            </a:r>
          </a:p>
          <a:p>
            <a:pPr marL="0" indent="0">
              <a:buNone/>
            </a:pPr>
            <a:r>
              <a:rPr lang="en-US" dirty="0" smtClean="0">
                <a:solidFill>
                  <a:srgbClr val="000000"/>
                </a:solidFill>
                <a:latin typeface="Palatino-Roman"/>
              </a:rPr>
              <a:t>6.</a:t>
            </a:r>
            <a:r>
              <a:rPr lang="en-US" dirty="0">
                <a:solidFill>
                  <a:srgbClr val="000000"/>
                </a:solidFill>
                <a:latin typeface="Palatino-Roman"/>
              </a:rPr>
              <a:t> </a:t>
            </a:r>
            <a:r>
              <a:rPr lang="en-US" dirty="0" smtClean="0">
                <a:solidFill>
                  <a:srgbClr val="000000"/>
                </a:solidFill>
                <a:latin typeface="Palatino-Roman"/>
              </a:rPr>
              <a:t>How </a:t>
            </a:r>
            <a:r>
              <a:rPr lang="en-US" dirty="0">
                <a:solidFill>
                  <a:srgbClr val="000000"/>
                </a:solidFill>
                <a:latin typeface="Palatino-Roman"/>
              </a:rPr>
              <a:t>are the </a:t>
            </a:r>
            <a:r>
              <a:rPr lang="en-US" dirty="0" err="1">
                <a:solidFill>
                  <a:srgbClr val="000000"/>
                </a:solidFill>
                <a:latin typeface="Palatino-Roman"/>
              </a:rPr>
              <a:t>paraphilic</a:t>
            </a:r>
            <a:r>
              <a:rPr lang="en-US" dirty="0">
                <a:solidFill>
                  <a:srgbClr val="000000"/>
                </a:solidFill>
                <a:latin typeface="Palatino-Roman"/>
              </a:rPr>
              <a:t> disorders treated? Describe </a:t>
            </a:r>
            <a:r>
              <a:rPr lang="en-US" dirty="0" err="1">
                <a:solidFill>
                  <a:srgbClr val="000000"/>
                </a:solidFill>
                <a:latin typeface="Palatino-Roman"/>
              </a:rPr>
              <a:t>cognitivebehavioral</a:t>
            </a:r>
            <a:r>
              <a:rPr lang="en-US" dirty="0">
                <a:solidFill>
                  <a:srgbClr val="000000"/>
                </a:solidFill>
                <a:latin typeface="Palatino-Roman"/>
              </a:rPr>
              <a:t> therapy for a person with a </a:t>
            </a:r>
            <a:r>
              <a:rPr lang="en-US" dirty="0" err="1">
                <a:solidFill>
                  <a:srgbClr val="000000"/>
                </a:solidFill>
                <a:latin typeface="Palatino-Roman"/>
              </a:rPr>
              <a:t>paraphilic</a:t>
            </a:r>
            <a:r>
              <a:rPr lang="en-US" dirty="0">
                <a:solidFill>
                  <a:srgbClr val="000000"/>
                </a:solidFill>
                <a:latin typeface="Palatino-Roman"/>
              </a:rPr>
              <a:t> disorder. What</a:t>
            </a:r>
            <a:br>
              <a:rPr lang="en-US" dirty="0">
                <a:solidFill>
                  <a:srgbClr val="000000"/>
                </a:solidFill>
                <a:latin typeface="Palatino-Roman"/>
              </a:rPr>
            </a:br>
            <a:r>
              <a:rPr lang="en-US" dirty="0">
                <a:solidFill>
                  <a:srgbClr val="000000"/>
                </a:solidFill>
                <a:latin typeface="Palatino-Roman"/>
              </a:rPr>
              <a:t>medications can be used to curb unwanted sexual behaviors?</a:t>
            </a:r>
            <a:r>
              <a:rPr lang="en-US" sz="6000" dirty="0">
                <a:solidFill>
                  <a:srgbClr val="000000"/>
                </a:solidFill>
                <a:latin typeface="FrutigerLTStd-Bold"/>
              </a:rPr>
              <a:t/>
            </a:r>
            <a:br>
              <a:rPr lang="en-US" sz="6000" dirty="0">
                <a:solidFill>
                  <a:srgbClr val="000000"/>
                </a:solidFill>
                <a:latin typeface="FrutigerLTStd-Bold"/>
              </a:rPr>
            </a:br>
            <a:endParaRPr lang="en-US" dirty="0"/>
          </a:p>
          <a:p>
            <a:pPr marL="0" indent="0">
              <a:buNone/>
            </a:pPr>
            <a:r>
              <a:rPr lang="en-US" dirty="0">
                <a:solidFill>
                  <a:srgbClr val="000000"/>
                </a:solidFill>
                <a:latin typeface="Palatino-Roman"/>
              </a:rPr>
              <a:t/>
            </a:r>
            <a:br>
              <a:rPr lang="en-US" dirty="0">
                <a:solidFill>
                  <a:srgbClr val="000000"/>
                </a:solidFill>
                <a:latin typeface="Palatino-Roman"/>
              </a:rPr>
            </a:br>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126</a:t>
            </a:fld>
            <a:endParaRPr lang="en-US" dirty="0">
              <a:solidFill>
                <a:srgbClr val="000000"/>
              </a:solidFill>
            </a:endParaRPr>
          </a:p>
        </p:txBody>
      </p:sp>
    </p:spTree>
    <p:extLst>
      <p:ext uri="{BB962C8B-B14F-4D97-AF65-F5344CB8AC3E}">
        <p14:creationId xmlns:p14="http://schemas.microsoft.com/office/powerpoint/2010/main" val="62293886"/>
      </p:ext>
    </p:extLst>
  </p:cSld>
  <p:clrMapOvr>
    <a:masterClrMapping/>
  </p:clrMapOvr>
  <p:transition>
    <p:random/>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pPr>
              <a:buFont typeface="Wingdings" pitchFamily="2" charset="2"/>
              <a:buChar char="v"/>
            </a:pPr>
            <a:r>
              <a:rPr lang="en-US" dirty="0" smtClean="0"/>
              <a:t>Kaplan </a:t>
            </a:r>
            <a:r>
              <a:rPr lang="en-US" dirty="0"/>
              <a:t>&amp; </a:t>
            </a:r>
            <a:r>
              <a:rPr lang="en-US" dirty="0" err="1"/>
              <a:t>Sadock's</a:t>
            </a:r>
            <a:r>
              <a:rPr lang="en-US" dirty="0"/>
              <a:t> Synopsis of Psychiatry: </a:t>
            </a:r>
            <a:r>
              <a:rPr lang="en-US" dirty="0" smtClean="0"/>
              <a:t>11th </a:t>
            </a:r>
            <a:r>
              <a:rPr lang="en-US" dirty="0" smtClean="0"/>
              <a:t>Edition</a:t>
            </a:r>
          </a:p>
          <a:p>
            <a:pPr>
              <a:buFont typeface="Wingdings" pitchFamily="2" charset="2"/>
              <a:buChar char="v"/>
            </a:pPr>
            <a:r>
              <a:rPr lang="en-US" u="sng" dirty="0" smtClean="0">
                <a:hlinkClick r:id="rId3"/>
              </a:rPr>
              <a:t>DSM_V</a:t>
            </a:r>
            <a:endParaRPr lang="en-US" u="sng" dirty="0" smtClean="0">
              <a:hlinkClick r:id="rId3"/>
            </a:endParaRPr>
          </a:p>
          <a:p>
            <a:pPr>
              <a:buFont typeface="Wingdings" pitchFamily="2" charset="2"/>
              <a:buChar char="v"/>
            </a:pPr>
            <a:r>
              <a:rPr lang="en-US" dirty="0">
                <a:hlinkClick r:id="rId3"/>
              </a:rPr>
              <a:t>	</a:t>
            </a:r>
            <a:r>
              <a:rPr lang="en-US" dirty="0" smtClean="0">
                <a:hlinkClick r:id="rId3"/>
              </a:rPr>
              <a:t>http://www.youtube.com/watch?v=f-8gnXuX-VQ&amp;feature=related</a:t>
            </a:r>
            <a:r>
              <a:rPr lang="en-US" dirty="0" smtClean="0"/>
              <a:t> accessed on April 25th /2013(</a:t>
            </a:r>
            <a:r>
              <a:rPr lang="en-US" b="1" dirty="0" smtClean="0"/>
              <a:t>What is Adjustment Disorder?)</a:t>
            </a:r>
          </a:p>
          <a:p>
            <a:pPr>
              <a:buNone/>
            </a:pPr>
            <a:endParaRPr lang="en-US" dirty="0"/>
          </a:p>
        </p:txBody>
      </p:sp>
      <p:sp>
        <p:nvSpPr>
          <p:cNvPr id="4" name="Slide Number Placeholder 3"/>
          <p:cNvSpPr>
            <a:spLocks noGrp="1"/>
          </p:cNvSpPr>
          <p:nvPr>
            <p:ph type="sldNum" sz="quarter" idx="12"/>
          </p:nvPr>
        </p:nvSpPr>
        <p:spPr/>
        <p:txBody>
          <a:bodyPr/>
          <a:lstStyle/>
          <a:p>
            <a:fld id="{CEFEFD19-EAD0-4732-AAD9-DD2A719B3B61}" type="slidenum">
              <a:rPr lang="en-US" smtClean="0"/>
              <a:pPr/>
              <a:t>127</a:t>
            </a:fld>
            <a:endParaRPr lang="en-US"/>
          </a:p>
        </p:txBody>
      </p:sp>
      <p:sp>
        <p:nvSpPr>
          <p:cNvPr id="5" name="Footer Placeholder 4"/>
          <p:cNvSpPr>
            <a:spLocks noGrp="1"/>
          </p:cNvSpPr>
          <p:nvPr>
            <p:ph type="ftr" sz="quarter" idx="11"/>
          </p:nvPr>
        </p:nvSpPr>
        <p:spPr>
          <a:xfrm>
            <a:off x="914400" y="6172200"/>
            <a:ext cx="6553200" cy="457200"/>
          </a:xfrm>
        </p:spPr>
        <p:txBody>
          <a:bodyPr/>
          <a:lstStyle/>
          <a:p>
            <a:r>
              <a:rPr lang="en-US" dirty="0" err="1">
                <a:solidFill>
                  <a:srgbClr val="696464"/>
                </a:solidFill>
              </a:rPr>
              <a:t>Mengesha.B</a:t>
            </a:r>
            <a:r>
              <a:rPr lang="en-US" dirty="0">
                <a:solidFill>
                  <a:srgbClr val="696464"/>
                </a:solidFill>
              </a:rPr>
              <a:t> (Assistant Professor, Mental health Specialist)</a:t>
            </a:r>
          </a:p>
        </p:txBody>
      </p:sp>
      <p:sp>
        <p:nvSpPr>
          <p:cNvPr id="6" name="Date Placeholder 5"/>
          <p:cNvSpPr>
            <a:spLocks noGrp="1"/>
          </p:cNvSpPr>
          <p:nvPr>
            <p:ph type="dt" sz="half" idx="10"/>
          </p:nvPr>
        </p:nvSpPr>
        <p:spPr/>
        <p:txBody>
          <a:bodyPr/>
          <a:lstStyle/>
          <a:p>
            <a:fld id="{9D4C59A0-3DA1-4036-91A3-DE8A163770EF}" type="datetime1">
              <a:rPr lang="en-US" smtClean="0">
                <a:solidFill>
                  <a:srgbClr val="696464"/>
                </a:solidFill>
              </a:rPr>
              <a:pPr/>
              <a:t>26-Apr-20</a:t>
            </a:fld>
            <a:endParaRPr lang="en-US">
              <a:solidFill>
                <a:srgbClr val="696464"/>
              </a:solidFill>
            </a:endParaRPr>
          </a:p>
        </p:txBody>
      </p:sp>
    </p:spTree>
    <p:extLst>
      <p:ext uri="{BB962C8B-B14F-4D97-AF65-F5344CB8AC3E}">
        <p14:creationId xmlns:p14="http://schemas.microsoft.com/office/powerpoint/2010/main" val="42124488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User\Desktop\FLOWER9jpg.jpg"/>
          <p:cNvPicPr>
            <a:picLocks noGrp="1" noChangeAspect="1" noChangeArrowheads="1" noCrop="1"/>
          </p:cNvPicPr>
          <p:nvPr>
            <p:ph idx="1"/>
          </p:nvPr>
        </p:nvPicPr>
        <p:blipFill>
          <a:blip r:embed="rId3" cstate="print"/>
          <a:srcRect/>
          <a:stretch>
            <a:fillRect/>
          </a:stretch>
        </p:blipFill>
        <p:spPr bwMode="auto">
          <a:xfrm>
            <a:off x="533400" y="1143000"/>
            <a:ext cx="8229600" cy="5257800"/>
          </a:xfrm>
          <a:prstGeom prst="rect">
            <a:avLst/>
          </a:prstGeom>
          <a:noFill/>
        </p:spPr>
      </p:pic>
      <p:sp>
        <p:nvSpPr>
          <p:cNvPr id="5" name="Slide Number Placeholder 4"/>
          <p:cNvSpPr>
            <a:spLocks noGrp="1"/>
          </p:cNvSpPr>
          <p:nvPr>
            <p:ph type="sldNum" sz="quarter" idx="12"/>
          </p:nvPr>
        </p:nvSpPr>
        <p:spPr/>
        <p:txBody>
          <a:bodyPr/>
          <a:lstStyle/>
          <a:p>
            <a:fld id="{CEFEFD19-EAD0-4732-AAD9-DD2A719B3B61}" type="slidenum">
              <a:rPr lang="en-US" smtClean="0"/>
              <a:pPr/>
              <a:t>128</a:t>
            </a:fld>
            <a:endParaRPr lang="en-US"/>
          </a:p>
        </p:txBody>
      </p:sp>
      <p:sp>
        <p:nvSpPr>
          <p:cNvPr id="6" name="Footer Placeholder 5"/>
          <p:cNvSpPr>
            <a:spLocks noGrp="1"/>
          </p:cNvSpPr>
          <p:nvPr>
            <p:ph type="ftr" sz="quarter" idx="11"/>
          </p:nvPr>
        </p:nvSpPr>
        <p:spPr>
          <a:xfrm>
            <a:off x="914400" y="6172200"/>
            <a:ext cx="6858000" cy="457200"/>
          </a:xfrm>
        </p:spPr>
        <p:txBody>
          <a:bodyPr/>
          <a:lstStyle/>
          <a:p>
            <a:r>
              <a:rPr lang="en-US" smtClean="0">
                <a:solidFill>
                  <a:srgbClr val="696464"/>
                </a:solidFill>
              </a:rPr>
              <a:t>Mengesha.B (Assistant Professor, Mental health Specialist)</a:t>
            </a:r>
            <a:endParaRPr lang="en-US" dirty="0">
              <a:solidFill>
                <a:srgbClr val="696464"/>
              </a:solidFill>
            </a:endParaRPr>
          </a:p>
        </p:txBody>
      </p:sp>
      <p:sp>
        <p:nvSpPr>
          <p:cNvPr id="7" name="Date Placeholder 6"/>
          <p:cNvSpPr>
            <a:spLocks noGrp="1"/>
          </p:cNvSpPr>
          <p:nvPr>
            <p:ph type="dt" sz="half" idx="10"/>
          </p:nvPr>
        </p:nvSpPr>
        <p:spPr/>
        <p:txBody>
          <a:bodyPr/>
          <a:lstStyle/>
          <a:p>
            <a:fld id="{68A87362-CE5D-4F6F-9FDA-9DE7B4D7BE54}" type="datetime1">
              <a:rPr lang="en-US" smtClean="0">
                <a:solidFill>
                  <a:srgbClr val="696464"/>
                </a:solidFill>
              </a:rPr>
              <a:pPr/>
              <a:t>26-Apr-20</a:t>
            </a:fld>
            <a:endParaRPr lang="en-US">
              <a:solidFill>
                <a:srgbClr val="696464"/>
              </a:solidFill>
            </a:endParaRPr>
          </a:p>
        </p:txBody>
      </p:sp>
    </p:spTree>
    <p:extLst>
      <p:ext uri="{BB962C8B-B14F-4D97-AF65-F5344CB8AC3E}">
        <p14:creationId xmlns:p14="http://schemas.microsoft.com/office/powerpoint/2010/main" val="394616490"/>
      </p:ext>
    </p:extLst>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52400" y="685800"/>
            <a:ext cx="8839200" cy="5562600"/>
          </a:xfrm>
        </p:spPr>
        <p:txBody>
          <a:bodyPr/>
          <a:lstStyle/>
          <a:p>
            <a:pPr marL="0" indent="0" algn="ctr">
              <a:lnSpc>
                <a:spcPct val="150000"/>
              </a:lnSpc>
              <a:buNone/>
            </a:pPr>
            <a:r>
              <a:rPr lang="en-US" sz="3200" dirty="0">
                <a:latin typeface="Times New Roman" pitchFamily="18" charset="0"/>
                <a:cs typeface="Times New Roman" pitchFamily="18" charset="0"/>
              </a:rPr>
              <a:t>Learning objectives</a:t>
            </a:r>
          </a:p>
          <a:p>
            <a:pPr marL="0" indent="0">
              <a:lnSpc>
                <a:spcPct val="150000"/>
              </a:lnSpc>
              <a:buNone/>
            </a:pPr>
            <a:r>
              <a:rPr lang="en-US" sz="3200" dirty="0" smtClean="0">
                <a:latin typeface="Times New Roman" pitchFamily="18" charset="0"/>
                <a:cs typeface="Times New Roman" pitchFamily="18" charset="0"/>
              </a:rPr>
              <a:t>Upon accomplishing this </a:t>
            </a:r>
            <a:r>
              <a:rPr lang="en-US" sz="3200" dirty="0">
                <a:latin typeface="Times New Roman" pitchFamily="18" charset="0"/>
                <a:cs typeface="Times New Roman" pitchFamily="18" charset="0"/>
              </a:rPr>
              <a:t>session the students will be able to</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a:p>
            <a:pPr>
              <a:lnSpc>
                <a:spcPct val="150000"/>
              </a:lnSpc>
              <a:buFont typeface="Wingdings" pitchFamily="2" charset="2"/>
              <a:buChar char="§"/>
            </a:pPr>
            <a:r>
              <a:rPr lang="en-US" sz="2800" dirty="0">
                <a:latin typeface="Times New Roman" pitchFamily="18" charset="0"/>
                <a:cs typeface="Times New Roman" pitchFamily="18" charset="0"/>
              </a:rPr>
              <a:t>Define Depersonalization </a:t>
            </a:r>
            <a:r>
              <a:rPr lang="en-US" sz="2800" dirty="0" smtClean="0">
                <a:latin typeface="Times New Roman" pitchFamily="18" charset="0"/>
                <a:cs typeface="Times New Roman" pitchFamily="18" charset="0"/>
              </a:rPr>
              <a:t>Disorder</a:t>
            </a:r>
            <a:endParaRPr lang="en-US" sz="2800" dirty="0">
              <a:latin typeface="Times New Roman" pitchFamily="18" charset="0"/>
              <a:cs typeface="Times New Roman" pitchFamily="18" charset="0"/>
            </a:endParaRPr>
          </a:p>
          <a:p>
            <a:pPr>
              <a:lnSpc>
                <a:spcPct val="150000"/>
              </a:lnSpc>
              <a:buFont typeface="Wingdings" pitchFamily="2" charset="2"/>
              <a:buChar char="§"/>
            </a:pPr>
            <a:r>
              <a:rPr lang="en-US" sz="2800" dirty="0">
                <a:latin typeface="Times New Roman" pitchFamily="18" charset="0"/>
                <a:cs typeface="Times New Roman" pitchFamily="18" charset="0"/>
              </a:rPr>
              <a:t>Identify the epidemiology of Depersonalization </a:t>
            </a:r>
            <a:r>
              <a:rPr lang="en-US" sz="2800" dirty="0" smtClean="0">
                <a:latin typeface="Times New Roman" pitchFamily="18" charset="0"/>
                <a:cs typeface="Times New Roman" pitchFamily="18" charset="0"/>
              </a:rPr>
              <a:t>d/o</a:t>
            </a:r>
            <a:endParaRPr lang="en-US" sz="2800" dirty="0">
              <a:latin typeface="Times New Roman" pitchFamily="18" charset="0"/>
              <a:cs typeface="Times New Roman" pitchFamily="18" charset="0"/>
            </a:endParaRPr>
          </a:p>
          <a:p>
            <a:pPr>
              <a:lnSpc>
                <a:spcPct val="150000"/>
              </a:lnSpc>
              <a:buFont typeface="Wingdings" pitchFamily="2" charset="2"/>
              <a:buChar char="§"/>
            </a:pPr>
            <a:r>
              <a:rPr lang="en-US" sz="2800" dirty="0">
                <a:latin typeface="Times New Roman" pitchFamily="18" charset="0"/>
                <a:cs typeface="Times New Roman" pitchFamily="18" charset="0"/>
              </a:rPr>
              <a:t>List the Diagnostic criteria of Depersonalization </a:t>
            </a:r>
            <a:r>
              <a:rPr lang="en-US" sz="2800" dirty="0" smtClean="0">
                <a:latin typeface="Times New Roman" pitchFamily="18" charset="0"/>
                <a:cs typeface="Times New Roman" pitchFamily="18" charset="0"/>
              </a:rPr>
              <a:t>d/o</a:t>
            </a:r>
            <a:endParaRPr lang="en-US" sz="2800" dirty="0">
              <a:latin typeface="Times New Roman" pitchFamily="18" charset="0"/>
              <a:cs typeface="Times New Roman" pitchFamily="18" charset="0"/>
            </a:endParaRPr>
          </a:p>
          <a:p>
            <a:pPr>
              <a:lnSpc>
                <a:spcPct val="150000"/>
              </a:lnSpc>
              <a:buFont typeface="Wingdings" pitchFamily="2" charset="2"/>
              <a:buChar char="§"/>
            </a:pPr>
            <a:r>
              <a:rPr lang="en-US" sz="2800" dirty="0" smtClean="0">
                <a:latin typeface="Times New Roman" pitchFamily="18" charset="0"/>
                <a:cs typeface="Times New Roman" pitchFamily="18" charset="0"/>
              </a:rPr>
              <a:t>Describe </a:t>
            </a:r>
            <a:r>
              <a:rPr lang="en-US" sz="2800" dirty="0">
                <a:latin typeface="Times New Roman" pitchFamily="18" charset="0"/>
                <a:cs typeface="Times New Roman" pitchFamily="18" charset="0"/>
              </a:rPr>
              <a:t>the treatment of Depersonalization </a:t>
            </a:r>
            <a:r>
              <a:rPr lang="en-US" sz="2800" dirty="0" smtClean="0">
                <a:latin typeface="Times New Roman" pitchFamily="18" charset="0"/>
                <a:cs typeface="Times New Roman" pitchFamily="18" charset="0"/>
              </a:rPr>
              <a:t>d/o</a:t>
            </a:r>
            <a:endParaRPr lang="en-US" sz="2800"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2E66B8AC-967B-4E1C-928C-DC1C5ED8DFBE}"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13</a:t>
            </a:fld>
            <a:endParaRPr lang="en-US" dirty="0"/>
          </a:p>
        </p:txBody>
      </p:sp>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39561501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152400" y="1143000"/>
            <a:ext cx="8763000" cy="5029200"/>
          </a:xfrm>
        </p:spPr>
        <p:txBody>
          <a:bodyPr/>
          <a:lstStyle/>
          <a:p>
            <a:pPr>
              <a:buFont typeface="Wingdings" pitchFamily="2" charset="2"/>
              <a:buChar char="q"/>
            </a:pPr>
            <a:r>
              <a:rPr lang="en-US" sz="2800" dirty="0">
                <a:latin typeface="Times New Roman" pitchFamily="18" charset="0"/>
                <a:cs typeface="Times New Roman" pitchFamily="18" charset="0"/>
              </a:rPr>
              <a:t>Depersonalization </a:t>
            </a:r>
            <a:r>
              <a:rPr lang="en-US" sz="2800" dirty="0" smtClean="0">
                <a:latin typeface="Times New Roman" pitchFamily="18" charset="0"/>
                <a:cs typeface="Times New Roman" pitchFamily="18" charset="0"/>
              </a:rPr>
              <a:t>Disorder</a:t>
            </a:r>
          </a:p>
          <a:p>
            <a:pPr>
              <a:buFont typeface="Wingdings" pitchFamily="2" charset="2"/>
              <a:buChar char="v"/>
            </a:pPr>
            <a:r>
              <a:rPr lang="en-US" sz="2800" dirty="0" smtClean="0">
                <a:latin typeface="Times New Roman" pitchFamily="18" charset="0"/>
                <a:cs typeface="Times New Roman" pitchFamily="18" charset="0"/>
              </a:rPr>
              <a:t>Definition</a:t>
            </a:r>
          </a:p>
          <a:p>
            <a:pPr>
              <a:buFont typeface="Wingdings" pitchFamily="2" charset="2"/>
              <a:buChar char="§"/>
            </a:pPr>
            <a:r>
              <a:rPr lang="en-US" sz="2800" dirty="0" smtClean="0">
                <a:latin typeface="Times New Roman" pitchFamily="18" charset="0"/>
                <a:cs typeface="Times New Roman" pitchFamily="18" charset="0"/>
              </a:rPr>
              <a:t>It is the </a:t>
            </a:r>
            <a:r>
              <a:rPr lang="en-US" sz="2800" dirty="0">
                <a:latin typeface="Times New Roman" pitchFamily="18" charset="0"/>
                <a:cs typeface="Times New Roman" pitchFamily="18" charset="0"/>
              </a:rPr>
              <a:t>persistent or recurrent feeling of detachment or estrangement from one's self.</a:t>
            </a:r>
            <a:endParaRPr lang="en-US" sz="2800" dirty="0" smtClean="0">
              <a:latin typeface="Times New Roman" pitchFamily="18" charset="0"/>
              <a:cs typeface="Times New Roman" pitchFamily="18" charset="0"/>
            </a:endParaRPr>
          </a:p>
          <a:p>
            <a:pPr>
              <a:buFont typeface="Wingdings" pitchFamily="2" charset="2"/>
              <a:buChar char="v"/>
            </a:pPr>
            <a:r>
              <a:rPr lang="en-US" sz="2800" dirty="0" smtClean="0">
                <a:latin typeface="Times New Roman" pitchFamily="18" charset="0"/>
                <a:cs typeface="Times New Roman" pitchFamily="18" charset="0"/>
              </a:rPr>
              <a:t>Epidemiology</a:t>
            </a:r>
          </a:p>
          <a:p>
            <a:pPr>
              <a:buFont typeface="Wingdings" pitchFamily="2" charset="2"/>
              <a:buChar char="§"/>
            </a:pPr>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third most commonly reported psychiatric symptoms, after depression and anxiety. </a:t>
            </a:r>
            <a:endParaRPr lang="en-US" sz="2800" dirty="0" smtClean="0">
              <a:latin typeface="Times New Roman" pitchFamily="18" charset="0"/>
              <a:cs typeface="Times New Roman" pitchFamily="18" charset="0"/>
            </a:endParaRPr>
          </a:p>
          <a:p>
            <a:pPr>
              <a:buFont typeface="Wingdings" pitchFamily="2" charset="2"/>
              <a:buChar char="§"/>
            </a:pPr>
            <a:r>
              <a:rPr lang="en-US" sz="2800" dirty="0">
                <a:latin typeface="Times New Roman" pitchFamily="18" charset="0"/>
                <a:cs typeface="Times New Roman" pitchFamily="18" charset="0"/>
              </a:rPr>
              <a:t>A</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1-year prevalence of 19 percent in the general population. </a:t>
            </a:r>
            <a:endParaRPr lang="en-US" sz="2800" dirty="0" smtClean="0">
              <a:latin typeface="Times New Roman" pitchFamily="18" charset="0"/>
              <a:cs typeface="Times New Roman" pitchFamily="18" charset="0"/>
            </a:endParaRPr>
          </a:p>
          <a:p>
            <a:pPr>
              <a:buFont typeface="Wingdings" pitchFamily="2" charset="2"/>
              <a:buChar char="§"/>
            </a:pPr>
            <a:r>
              <a:rPr lang="en-US" sz="2800" dirty="0">
                <a:latin typeface="Times New Roman" pitchFamily="18" charset="0"/>
                <a:cs typeface="Times New Roman" pitchFamily="18" charset="0"/>
              </a:rPr>
              <a:t>2</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to 4</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times more in women than in men.</a:t>
            </a:r>
            <a:endParaRPr lang="en-US" sz="2800" dirty="0" smtClean="0">
              <a:latin typeface="Times New Roman" pitchFamily="18" charset="0"/>
              <a:cs typeface="Times New Roman" pitchFamily="18" charset="0"/>
            </a:endParaRPr>
          </a:p>
          <a:p>
            <a:pPr>
              <a:buFont typeface="Wingdings" pitchFamily="2" charset="2"/>
              <a:buChar char="§"/>
            </a:pPr>
            <a:endParaRPr lang="en-US" sz="2800"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D4D194E4-D4C5-43D7-8DBC-8746A7C62564}"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14</a:t>
            </a:fld>
            <a:endParaRPr lang="en-US" dirty="0"/>
          </a:p>
        </p:txBody>
      </p:sp>
      <p:pic>
        <p:nvPicPr>
          <p:cNvPr id="6" name="Picture 6" descr="C:\My Documents\My Pictures\Out of Body Journeys.jpg"/>
          <p:cNvPicPr>
            <a:picLocks noChangeAspect="1" noChangeArrowheads="1"/>
          </p:cNvPicPr>
          <p:nvPr/>
        </p:nvPicPr>
        <p:blipFill>
          <a:blip r:embed="rId2">
            <a:extLst>
              <a:ext uri="{28A0092B-C50C-407E-A947-70E740481C1C}">
                <a14:useLocalDpi xmlns:a14="http://schemas.microsoft.com/office/drawing/2010/main" val="0"/>
              </a:ext>
            </a:extLst>
          </a:blip>
          <a:srcRect r="3226" b="2388"/>
          <a:stretch>
            <a:fillRect/>
          </a:stretch>
        </p:blipFill>
        <p:spPr bwMode="auto">
          <a:xfrm>
            <a:off x="5396345" y="0"/>
            <a:ext cx="3733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p:cNvPicPr>
            <a:picLocks noChangeAspect="1" noChangeArrowheads="1"/>
          </p:cNvPicPr>
          <p:nvPr/>
        </p:nvPicPr>
        <p:blipFill>
          <a:blip r:embed="rId3"/>
          <a:srcRect/>
          <a:stretch>
            <a:fillRect/>
          </a:stretch>
        </p:blipFill>
        <p:spPr bwMode="auto">
          <a:xfrm>
            <a:off x="7086600" y="5029200"/>
            <a:ext cx="2057400" cy="1828800"/>
          </a:xfrm>
          <a:prstGeom prst="rect">
            <a:avLst/>
          </a:prstGeom>
          <a:noFill/>
          <a:ln w="9525">
            <a:noFill/>
            <a:miter lim="800000"/>
            <a:headEnd/>
            <a:tailEnd/>
          </a:ln>
          <a:effectLst/>
        </p:spPr>
      </p:pic>
      <p:sp>
        <p:nvSpPr>
          <p:cNvPr id="8" name="Footer Placeholder 7"/>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12668702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458200" cy="1265238"/>
          </a:xfrm>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609600" y="1447800"/>
            <a:ext cx="8305800" cy="4572000"/>
          </a:xfrm>
        </p:spPr>
        <p:txBody>
          <a:bodyPr/>
          <a:lstStyle/>
          <a:p>
            <a:pPr>
              <a:buFont typeface="Wingdings" pitchFamily="2" charset="2"/>
              <a:buChar char="v"/>
            </a:pPr>
            <a:r>
              <a:rPr lang="en-US" sz="2800" dirty="0">
                <a:latin typeface="Times New Roman" pitchFamily="18" charset="0"/>
                <a:cs typeface="Times New Roman" pitchFamily="18" charset="0"/>
              </a:rPr>
              <a:t>Clinical features </a:t>
            </a:r>
          </a:p>
          <a:p>
            <a:pPr>
              <a:buFont typeface="Wingdings" pitchFamily="2" charset="2"/>
              <a:buChar char="Ø"/>
            </a:pPr>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essential feature of depersonalization </a:t>
            </a:r>
            <a:r>
              <a:rPr lang="en-US" sz="2800" dirty="0" smtClean="0">
                <a:latin typeface="Times New Roman" pitchFamily="18" charset="0"/>
                <a:cs typeface="Times New Roman" pitchFamily="18" charset="0"/>
              </a:rPr>
              <a:t> are:</a:t>
            </a:r>
          </a:p>
          <a:p>
            <a:pPr>
              <a:buFont typeface="Courier New" pitchFamily="49" charset="0"/>
              <a:buChar char="o"/>
            </a:pPr>
            <a:r>
              <a:rPr lang="en-US" sz="2800" dirty="0" smtClean="0">
                <a:latin typeface="Times New Roman" pitchFamily="18" charset="0"/>
                <a:cs typeface="Times New Roman" pitchFamily="18" charset="0"/>
              </a:rPr>
              <a:t>A </a:t>
            </a:r>
            <a:r>
              <a:rPr lang="en-US" sz="2800" dirty="0">
                <a:latin typeface="Times New Roman" pitchFamily="18" charset="0"/>
                <a:cs typeface="Times New Roman" pitchFamily="18" charset="0"/>
              </a:rPr>
              <a:t>sense of :</a:t>
            </a:r>
            <a:r>
              <a:rPr lang="en-US" sz="2800" dirty="0" smtClean="0">
                <a:latin typeface="Times New Roman" pitchFamily="18" charset="0"/>
                <a:cs typeface="Times New Roman" pitchFamily="18" charset="0"/>
              </a:rPr>
              <a:t>1) bodily changes</a:t>
            </a:r>
          </a:p>
          <a:p>
            <a:pPr marL="0" indent="0">
              <a:buNone/>
            </a:pPr>
            <a:r>
              <a:rPr lang="en-US" sz="2800" dirty="0" smtClean="0">
                <a:latin typeface="Times New Roman" pitchFamily="18" charset="0"/>
                <a:cs typeface="Times New Roman" pitchFamily="18" charset="0"/>
              </a:rPr>
              <a:t>                      2</a:t>
            </a:r>
            <a:r>
              <a:rPr lang="en-US" sz="2800" dirty="0">
                <a:latin typeface="Times New Roman" pitchFamily="18" charset="0"/>
                <a:cs typeface="Times New Roman" pitchFamily="18" charset="0"/>
              </a:rPr>
              <a:t>) duality of self as observer and </a:t>
            </a:r>
            <a:r>
              <a:rPr lang="en-US" sz="2800" dirty="0" smtClean="0">
                <a:latin typeface="Times New Roman" pitchFamily="18" charset="0"/>
                <a:cs typeface="Times New Roman" pitchFamily="18" charset="0"/>
              </a:rPr>
              <a:t>actor</a:t>
            </a:r>
          </a:p>
          <a:p>
            <a:pPr marL="0" indent="0">
              <a:buNone/>
            </a:pPr>
            <a:r>
              <a:rPr lang="en-US" sz="2800" dirty="0" smtClean="0">
                <a:latin typeface="Times New Roman" pitchFamily="18" charset="0"/>
                <a:cs typeface="Times New Roman" pitchFamily="18" charset="0"/>
              </a:rPr>
              <a:t>                      3</a:t>
            </a:r>
            <a:r>
              <a:rPr lang="en-US" sz="2800" dirty="0">
                <a:latin typeface="Times New Roman" pitchFamily="18" charset="0"/>
                <a:cs typeface="Times New Roman" pitchFamily="18" charset="0"/>
              </a:rPr>
              <a:t>) being cut off from </a:t>
            </a:r>
            <a:r>
              <a:rPr lang="en-US" sz="2800" dirty="0" smtClean="0">
                <a:latin typeface="Times New Roman" pitchFamily="18" charset="0"/>
                <a:cs typeface="Times New Roman" pitchFamily="18" charset="0"/>
              </a:rPr>
              <a:t>others</a:t>
            </a:r>
          </a:p>
          <a:p>
            <a:pPr marL="0" indent="0">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4</a:t>
            </a:r>
            <a:r>
              <a:rPr lang="en-US" sz="2800" dirty="0">
                <a:latin typeface="Times New Roman" pitchFamily="18" charset="0"/>
                <a:cs typeface="Times New Roman" pitchFamily="18" charset="0"/>
              </a:rPr>
              <a:t>) being cut off from one's own emotions.</a:t>
            </a:r>
          </a:p>
          <a:p>
            <a:pPr>
              <a:buFont typeface="Courier New" pitchFamily="49" charset="0"/>
              <a:buChar char="o"/>
            </a:pPr>
            <a:r>
              <a:rPr lang="en-US" sz="2800" dirty="0" smtClean="0">
                <a:latin typeface="Times New Roman" pitchFamily="18" charset="0"/>
                <a:cs typeface="Times New Roman" pitchFamily="18" charset="0"/>
              </a:rPr>
              <a:t>Trying </a:t>
            </a:r>
            <a:r>
              <a:rPr lang="en-US" sz="2800" dirty="0">
                <a:latin typeface="Times New Roman" pitchFamily="18" charset="0"/>
                <a:cs typeface="Times New Roman" pitchFamily="18" charset="0"/>
              </a:rPr>
              <a:t>to express their subjective suffering with banal phrases, such </a:t>
            </a:r>
            <a:r>
              <a:rPr lang="en-US" sz="2800" dirty="0" smtClean="0">
                <a:latin typeface="Times New Roman" pitchFamily="18" charset="0"/>
                <a:cs typeface="Times New Roman" pitchFamily="18" charset="0"/>
              </a:rPr>
              <a:t>as I </a:t>
            </a:r>
            <a:r>
              <a:rPr lang="en-US" sz="2800" dirty="0">
                <a:latin typeface="Times New Roman" pitchFamily="18" charset="0"/>
                <a:cs typeface="Times New Roman" pitchFamily="18" charset="0"/>
              </a:rPr>
              <a:t>feel </a:t>
            </a:r>
            <a:r>
              <a:rPr lang="en-US" sz="2800" dirty="0" smtClean="0">
                <a:latin typeface="Times New Roman" pitchFamily="18" charset="0"/>
                <a:cs typeface="Times New Roman" pitchFamily="18" charset="0"/>
              </a:rPr>
              <a:t>dead, nothing </a:t>
            </a:r>
            <a:r>
              <a:rPr lang="en-US" sz="2800" dirty="0">
                <a:latin typeface="Times New Roman" pitchFamily="18" charset="0"/>
                <a:cs typeface="Times New Roman" pitchFamily="18" charset="0"/>
              </a:rPr>
              <a:t>seems </a:t>
            </a:r>
            <a:r>
              <a:rPr lang="en-US" sz="2800" dirty="0" smtClean="0">
                <a:latin typeface="Times New Roman" pitchFamily="18" charset="0"/>
                <a:cs typeface="Times New Roman" pitchFamily="18" charset="0"/>
              </a:rPr>
              <a:t>real, or I'm </a:t>
            </a:r>
            <a:r>
              <a:rPr lang="en-US" sz="2800" dirty="0">
                <a:latin typeface="Times New Roman" pitchFamily="18" charset="0"/>
                <a:cs typeface="Times New Roman" pitchFamily="18" charset="0"/>
              </a:rPr>
              <a:t>standing outside of </a:t>
            </a:r>
            <a:r>
              <a:rPr lang="en-US" sz="2800" dirty="0" smtClean="0">
                <a:latin typeface="Times New Roman" pitchFamily="18" charset="0"/>
                <a:cs typeface="Times New Roman" pitchFamily="18" charset="0"/>
              </a:rPr>
              <a:t>myself</a:t>
            </a:r>
            <a:endParaRPr lang="en-US" sz="2800"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F290A6D4-7C3B-4442-9192-281C175F75E9}"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15</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34223365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152400" y="1447800"/>
            <a:ext cx="8915400" cy="4572000"/>
          </a:xfrm>
        </p:spPr>
        <p:txBody>
          <a:bodyPr>
            <a:normAutofit lnSpcReduction="10000"/>
          </a:bodyPr>
          <a:lstStyle/>
          <a:p>
            <a:pPr>
              <a:lnSpc>
                <a:spcPct val="150000"/>
              </a:lnSpc>
              <a:buFont typeface="Wingdings" pitchFamily="2" charset="2"/>
              <a:buChar char="v"/>
            </a:pPr>
            <a:r>
              <a:rPr lang="en-US" sz="2800" dirty="0">
                <a:latin typeface="Times New Roman" pitchFamily="18" charset="0"/>
                <a:cs typeface="Times New Roman" pitchFamily="18" charset="0"/>
              </a:rPr>
              <a:t>Diagnostic </a:t>
            </a:r>
            <a:r>
              <a:rPr lang="en-US" sz="2800" dirty="0" smtClean="0">
                <a:latin typeface="Times New Roman" pitchFamily="18" charset="0"/>
                <a:cs typeface="Times New Roman" pitchFamily="18" charset="0"/>
              </a:rPr>
              <a:t>criteria</a:t>
            </a:r>
          </a:p>
          <a:p>
            <a:pPr>
              <a:lnSpc>
                <a:spcPct val="150000"/>
              </a:lnSpc>
            </a:pPr>
            <a:r>
              <a:rPr lang="en-US" sz="2800" dirty="0">
                <a:latin typeface="Times New Roman" pitchFamily="18" charset="0"/>
                <a:cs typeface="Times New Roman" pitchFamily="18" charset="0"/>
              </a:rPr>
              <a:t>Persistent or recurrent experiences of feeling detached from, and as if one is an outside observer of, one's mental processes or body (e.g., feeling like one is in a dream). </a:t>
            </a:r>
          </a:p>
          <a:p>
            <a:pPr>
              <a:lnSpc>
                <a:spcPct val="150000"/>
              </a:lnSpc>
            </a:pPr>
            <a:r>
              <a:rPr lang="en-US" sz="2800" dirty="0">
                <a:latin typeface="Times New Roman" pitchFamily="18" charset="0"/>
                <a:cs typeface="Times New Roman" pitchFamily="18" charset="0"/>
              </a:rPr>
              <a:t>C</a:t>
            </a:r>
            <a:r>
              <a:rPr lang="en-US" sz="2800" dirty="0" smtClean="0">
                <a:latin typeface="Times New Roman" pitchFamily="18" charset="0"/>
                <a:cs typeface="Times New Roman" pitchFamily="18" charset="0"/>
              </a:rPr>
              <a:t>auses impairment in functioning</a:t>
            </a:r>
            <a:endParaRPr lang="en-US" sz="2800" dirty="0">
              <a:latin typeface="Times New Roman" pitchFamily="18" charset="0"/>
              <a:cs typeface="Times New Roman" pitchFamily="18" charset="0"/>
            </a:endParaRPr>
          </a:p>
          <a:p>
            <a:pPr>
              <a:lnSpc>
                <a:spcPct val="150000"/>
              </a:lnSpc>
            </a:pPr>
            <a:r>
              <a:rPr lang="en-US" sz="2800" dirty="0">
                <a:latin typeface="Times New Roman" pitchFamily="18" charset="0"/>
                <a:cs typeface="Times New Roman" pitchFamily="18" charset="0"/>
              </a:rPr>
              <a:t>Exclusion of another </a:t>
            </a:r>
            <a:r>
              <a:rPr lang="en-US" sz="2800" dirty="0" smtClean="0">
                <a:latin typeface="Times New Roman" pitchFamily="18" charset="0"/>
                <a:cs typeface="Times New Roman" pitchFamily="18" charset="0"/>
              </a:rPr>
              <a:t>dissociative and mental </a:t>
            </a:r>
            <a:r>
              <a:rPr lang="en-US" sz="2800" dirty="0">
                <a:latin typeface="Times New Roman" pitchFamily="18" charset="0"/>
                <a:cs typeface="Times New Roman" pitchFamily="18" charset="0"/>
              </a:rPr>
              <a:t>disorder, GMC and Substance</a:t>
            </a:r>
          </a:p>
          <a:p>
            <a:endParaRPr lang="en-US" sz="2800" dirty="0" smtClean="0"/>
          </a:p>
          <a:p>
            <a:endParaRPr lang="en-US" sz="2800" dirty="0">
              <a:latin typeface="Times New Roman" pitchFamily="18" charset="0"/>
              <a:cs typeface="Times New Roman" pitchFamily="18" charset="0"/>
            </a:endParaRPr>
          </a:p>
          <a:p>
            <a:endParaRPr lang="en-US" dirty="0"/>
          </a:p>
        </p:txBody>
      </p:sp>
      <p:sp>
        <p:nvSpPr>
          <p:cNvPr id="4" name="Date Placeholder 3"/>
          <p:cNvSpPr>
            <a:spLocks noGrp="1"/>
          </p:cNvSpPr>
          <p:nvPr>
            <p:ph type="dt" sz="half" idx="10"/>
          </p:nvPr>
        </p:nvSpPr>
        <p:spPr/>
        <p:txBody>
          <a:bodyPr/>
          <a:lstStyle/>
          <a:p>
            <a:pPr>
              <a:defRPr/>
            </a:pPr>
            <a:fld id="{6B88F63E-F3C3-4EF9-8612-B62C9C243349}"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16</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3003295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265238"/>
          </a:xfrm>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228600" y="1447800"/>
            <a:ext cx="8686800" cy="4572000"/>
          </a:xfrm>
        </p:spPr>
        <p:txBody>
          <a:bodyPr/>
          <a:lstStyle/>
          <a:p>
            <a:pPr>
              <a:lnSpc>
                <a:spcPct val="150000"/>
              </a:lnSpc>
              <a:buFont typeface="Wingdings" pitchFamily="2" charset="2"/>
              <a:buChar char="v"/>
            </a:pPr>
            <a:r>
              <a:rPr lang="en-US" sz="2800" dirty="0" smtClean="0">
                <a:latin typeface="Times New Roman" pitchFamily="18" charset="0"/>
                <a:cs typeface="Times New Roman" pitchFamily="18" charset="0"/>
              </a:rPr>
              <a:t>Treatment</a:t>
            </a:r>
          </a:p>
          <a:p>
            <a:pPr>
              <a:lnSpc>
                <a:spcPct val="150000"/>
              </a:lnSpc>
              <a:buFont typeface="Wingdings" pitchFamily="2" charset="2"/>
              <a:buChar char="Ø"/>
            </a:pPr>
            <a:r>
              <a:rPr lang="en-US" sz="2800" dirty="0" smtClean="0">
                <a:latin typeface="Times New Roman" pitchFamily="18" charset="0"/>
                <a:cs typeface="Times New Roman" pitchFamily="18" charset="0"/>
              </a:rPr>
              <a:t>Pharmacotherapy</a:t>
            </a:r>
          </a:p>
          <a:p>
            <a:pPr>
              <a:lnSpc>
                <a:spcPct val="150000"/>
              </a:lnSpc>
              <a:buFont typeface="Courier New" pitchFamily="49" charset="0"/>
              <a:buChar char="o"/>
            </a:pPr>
            <a:r>
              <a:rPr lang="en-US" sz="2800" dirty="0" smtClean="0">
                <a:latin typeface="Times New Roman" pitchFamily="18" charset="0"/>
                <a:cs typeface="Times New Roman" pitchFamily="18" charset="0"/>
              </a:rPr>
              <a:t>Antidepressants</a:t>
            </a:r>
            <a:r>
              <a:rPr lang="en-US" sz="2800" dirty="0">
                <a:latin typeface="Times New Roman" pitchFamily="18" charset="0"/>
                <a:cs typeface="Times New Roman" pitchFamily="18" charset="0"/>
              </a:rPr>
              <a:t>, mood stabilizers, typical and atypical neuroleptics, anticonvulsants</a:t>
            </a:r>
            <a:r>
              <a:rPr lang="en-US" sz="2800" dirty="0" smtClean="0">
                <a:latin typeface="Times New Roman" pitchFamily="18" charset="0"/>
                <a:cs typeface="Times New Roman" pitchFamily="18" charset="0"/>
              </a:rPr>
              <a:t> </a:t>
            </a:r>
          </a:p>
          <a:p>
            <a:pPr>
              <a:lnSpc>
                <a:spcPct val="150000"/>
              </a:lnSpc>
              <a:buFont typeface="Courier New" pitchFamily="49" charset="0"/>
              <a:buChar char="o"/>
            </a:pPr>
            <a:r>
              <a:rPr lang="en-US" sz="2800" dirty="0">
                <a:latin typeface="Times New Roman" pitchFamily="18" charset="0"/>
                <a:cs typeface="Times New Roman" pitchFamily="18" charset="0"/>
              </a:rPr>
              <a:t>Stress management strategies, distraction </a:t>
            </a:r>
            <a:r>
              <a:rPr lang="en-US" sz="2800" dirty="0" smtClean="0">
                <a:latin typeface="Times New Roman" pitchFamily="18" charset="0"/>
                <a:cs typeface="Times New Roman" pitchFamily="18" charset="0"/>
              </a:rPr>
              <a:t>techniques, relaxation training, and </a:t>
            </a:r>
            <a:r>
              <a:rPr lang="en-US" sz="2800" dirty="0">
                <a:latin typeface="Times New Roman" pitchFamily="18" charset="0"/>
                <a:cs typeface="Times New Roman" pitchFamily="18" charset="0"/>
              </a:rPr>
              <a:t>physical exercise </a:t>
            </a:r>
          </a:p>
          <a:p>
            <a:endParaRPr lang="en-US" dirty="0"/>
          </a:p>
        </p:txBody>
      </p:sp>
      <p:sp>
        <p:nvSpPr>
          <p:cNvPr id="4" name="Date Placeholder 3"/>
          <p:cNvSpPr>
            <a:spLocks noGrp="1"/>
          </p:cNvSpPr>
          <p:nvPr>
            <p:ph type="dt" sz="half" idx="10"/>
          </p:nvPr>
        </p:nvSpPr>
        <p:spPr/>
        <p:txBody>
          <a:bodyPr/>
          <a:lstStyle/>
          <a:p>
            <a:pPr>
              <a:defRPr/>
            </a:pPr>
            <a:fld id="{A7863C02-82C2-486F-AC29-9E5F18517BBD}"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17</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249874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latin typeface="Arial" pitchFamily="34" charset="0"/>
                <a:cs typeface="Arial" pitchFamily="34" charset="0"/>
              </a:rPr>
              <a:t>OUTLINE</a:t>
            </a: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1752600"/>
            <a:ext cx="8839200" cy="4495800"/>
          </a:xfrm>
        </p:spPr>
        <p:txBody>
          <a:bodyPr>
            <a:normAutofit/>
          </a:bodyPr>
          <a:lstStyle/>
          <a:p>
            <a:r>
              <a:rPr lang="en-US" sz="3200" dirty="0" smtClean="0">
                <a:latin typeface="Arial" pitchFamily="34" charset="0"/>
                <a:cs typeface="Arial" pitchFamily="34" charset="0"/>
              </a:rPr>
              <a:t>What is adjustment disorder and its subtypes</a:t>
            </a:r>
          </a:p>
          <a:p>
            <a:r>
              <a:rPr lang="en-US" sz="3200" dirty="0" smtClean="0">
                <a:latin typeface="Arial" pitchFamily="34" charset="0"/>
                <a:cs typeface="Arial" pitchFamily="34" charset="0"/>
              </a:rPr>
              <a:t>Epidemiology</a:t>
            </a:r>
          </a:p>
          <a:p>
            <a:r>
              <a:rPr lang="en-US" sz="3200" dirty="0" smtClean="0">
                <a:latin typeface="Arial" pitchFamily="34" charset="0"/>
                <a:cs typeface="Arial" pitchFamily="34" charset="0"/>
              </a:rPr>
              <a:t>Etiology</a:t>
            </a:r>
          </a:p>
          <a:p>
            <a:r>
              <a:rPr lang="en-US" sz="3200" dirty="0" smtClean="0">
                <a:latin typeface="Arial" pitchFamily="34" charset="0"/>
                <a:cs typeface="Arial" pitchFamily="34" charset="0"/>
              </a:rPr>
              <a:t>Diagnosis and Clinical Features</a:t>
            </a:r>
          </a:p>
          <a:p>
            <a:r>
              <a:rPr lang="en-US" sz="3200" dirty="0" smtClean="0">
                <a:latin typeface="Arial" pitchFamily="34" charset="0"/>
                <a:cs typeface="Arial" pitchFamily="34" charset="0"/>
              </a:rPr>
              <a:t>Differential Diagnosis</a:t>
            </a:r>
          </a:p>
          <a:p>
            <a:r>
              <a:rPr lang="en-US" sz="3200" dirty="0" smtClean="0">
                <a:latin typeface="Arial" pitchFamily="34" charset="0"/>
                <a:cs typeface="Arial" pitchFamily="34" charset="0"/>
              </a:rPr>
              <a:t>Course and Prognosis</a:t>
            </a:r>
          </a:p>
          <a:p>
            <a:r>
              <a:rPr lang="en-US" sz="3200" dirty="0" smtClean="0">
                <a:latin typeface="Arial" pitchFamily="34" charset="0"/>
                <a:cs typeface="Arial" pitchFamily="34" charset="0"/>
              </a:rPr>
              <a:t>Treatment</a:t>
            </a:r>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CEFEFD19-EAD0-4732-AAD9-DD2A719B3B61}" type="slidenum">
              <a:rPr lang="en-US" smtClean="0"/>
              <a:pPr/>
              <a:t>18</a:t>
            </a:fld>
            <a:endParaRPr lang="en-US"/>
          </a:p>
        </p:txBody>
      </p:sp>
      <p:sp>
        <p:nvSpPr>
          <p:cNvPr id="5" name="Footer Placeholder 4"/>
          <p:cNvSpPr>
            <a:spLocks noGrp="1"/>
          </p:cNvSpPr>
          <p:nvPr>
            <p:ph type="ftr" sz="quarter" idx="11"/>
          </p:nvPr>
        </p:nvSpPr>
        <p:spPr>
          <a:xfrm>
            <a:off x="914400" y="6172200"/>
            <a:ext cx="60960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4EE71937-BF66-4E82-AC30-4823F9BB8A09}" type="datetime1">
              <a:rPr lang="en-US" smtClean="0"/>
              <a:t>26-Apr-20</a:t>
            </a:fld>
            <a:endParaRPr lang="en-US"/>
          </a:p>
        </p:txBody>
      </p:sp>
    </p:spTree>
    <p:extLst>
      <p:ext uri="{BB962C8B-B14F-4D97-AF65-F5344CB8AC3E}">
        <p14:creationId xmlns:p14="http://schemas.microsoft.com/office/powerpoint/2010/main" val="37319991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endParaRPr lang="en-US" dirty="0" smtClean="0"/>
          </a:p>
          <a:p>
            <a:endParaRPr lang="en-US" dirty="0" smtClean="0"/>
          </a:p>
          <a:p>
            <a:pPr algn="ctr">
              <a:buNone/>
            </a:pPr>
            <a:r>
              <a:rPr lang="en-US" sz="3600" dirty="0" smtClean="0">
                <a:latin typeface="Agency FB" pitchFamily="34" charset="0"/>
              </a:rPr>
              <a:t>What is adjustment disorder ??</a:t>
            </a:r>
          </a:p>
          <a:p>
            <a:pPr algn="ctr">
              <a:buNone/>
            </a:pPr>
            <a:r>
              <a:rPr lang="en-US" sz="3600" dirty="0" smtClean="0">
                <a:latin typeface="Agency FB" pitchFamily="34" charset="0"/>
              </a:rPr>
              <a:t>And  type ?</a:t>
            </a:r>
            <a:endParaRPr lang="en-US" sz="3600" dirty="0">
              <a:latin typeface="Agency FB" pitchFamily="34" charset="0"/>
            </a:endParaRPr>
          </a:p>
        </p:txBody>
      </p:sp>
      <p:sp>
        <p:nvSpPr>
          <p:cNvPr id="4" name="Footer Placeholder 3"/>
          <p:cNvSpPr>
            <a:spLocks noGrp="1"/>
          </p:cNvSpPr>
          <p:nvPr>
            <p:ph type="ftr" sz="quarter" idx="11"/>
          </p:nvPr>
        </p:nvSpPr>
        <p:spPr/>
        <p:txBody>
          <a:bodyPr/>
          <a:lstStyle/>
          <a:p>
            <a:r>
              <a:rPr lang="en-US" smtClean="0"/>
              <a:t>Mengesha.B (Assistant Professor, Mental health Specialist)</a:t>
            </a:r>
            <a:endParaRPr lang="en-US" dirty="0"/>
          </a:p>
        </p:txBody>
      </p:sp>
      <p:sp>
        <p:nvSpPr>
          <p:cNvPr id="5" name="Slide Number Placeholder 4"/>
          <p:cNvSpPr>
            <a:spLocks noGrp="1"/>
          </p:cNvSpPr>
          <p:nvPr>
            <p:ph type="sldNum" sz="quarter" idx="12"/>
          </p:nvPr>
        </p:nvSpPr>
        <p:spPr/>
        <p:txBody>
          <a:bodyPr/>
          <a:lstStyle/>
          <a:p>
            <a:fld id="{CEFEFD19-EAD0-4732-AAD9-DD2A719B3B61}" type="slidenum">
              <a:rPr lang="en-US" smtClean="0"/>
              <a:pPr/>
              <a:t>19</a:t>
            </a:fld>
            <a:endParaRPr lang="en-US"/>
          </a:p>
        </p:txBody>
      </p:sp>
      <p:sp>
        <p:nvSpPr>
          <p:cNvPr id="6" name="Date Placeholder 5"/>
          <p:cNvSpPr>
            <a:spLocks noGrp="1"/>
          </p:cNvSpPr>
          <p:nvPr>
            <p:ph type="dt" sz="half" idx="10"/>
          </p:nvPr>
        </p:nvSpPr>
        <p:spPr/>
        <p:txBody>
          <a:bodyPr/>
          <a:lstStyle/>
          <a:p>
            <a:fld id="{CBF03F13-337D-4967-9FCA-DC9643FA47D6}" type="datetime1">
              <a:rPr lang="en-US" smtClean="0"/>
              <a:t>26-Apr-20</a:t>
            </a:fld>
            <a:endParaRPr lang="en-US"/>
          </a:p>
        </p:txBody>
      </p:sp>
    </p:spTree>
    <p:extLst>
      <p:ext uri="{BB962C8B-B14F-4D97-AF65-F5344CB8AC3E}">
        <p14:creationId xmlns:p14="http://schemas.microsoft.com/office/powerpoint/2010/main" val="1982147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914400"/>
            <a:ext cx="8458200" cy="5105400"/>
          </a:xfrm>
        </p:spPr>
        <p:txBody>
          <a:bodyPr/>
          <a:lstStyle/>
          <a:p>
            <a:pPr marL="0" indent="0" algn="ctr">
              <a:buNone/>
            </a:pPr>
            <a:r>
              <a:rPr lang="en-US" sz="3200" dirty="0">
                <a:latin typeface="Times New Roman" pitchFamily="18" charset="0"/>
                <a:cs typeface="Times New Roman" pitchFamily="18" charset="0"/>
              </a:rPr>
              <a:t>Learning objectives</a:t>
            </a:r>
          </a:p>
          <a:p>
            <a:pPr marL="0" indent="0">
              <a:buNone/>
            </a:pPr>
            <a:r>
              <a:rPr lang="en-US" sz="3200" dirty="0" smtClean="0">
                <a:latin typeface="Times New Roman" pitchFamily="18" charset="0"/>
                <a:cs typeface="Times New Roman" pitchFamily="18" charset="0"/>
              </a:rPr>
              <a:t>After completing the material in this session </a:t>
            </a:r>
            <a:r>
              <a:rPr lang="en-US" sz="3200" dirty="0">
                <a:latin typeface="Times New Roman" pitchFamily="18" charset="0"/>
                <a:cs typeface="Times New Roman" pitchFamily="18" charset="0"/>
              </a:rPr>
              <a:t>the students will be able to:</a:t>
            </a:r>
          </a:p>
          <a:p>
            <a:pPr>
              <a:buFont typeface="Wingdings" pitchFamily="2" charset="2"/>
              <a:buChar char="§"/>
            </a:pPr>
            <a:r>
              <a:rPr lang="en-US" sz="2800" dirty="0">
                <a:latin typeface="Times New Roman" pitchFamily="18" charset="0"/>
                <a:cs typeface="Times New Roman" pitchFamily="18" charset="0"/>
              </a:rPr>
              <a:t>List the </a:t>
            </a:r>
            <a:r>
              <a:rPr lang="en-US" sz="2800" dirty="0" smtClean="0">
                <a:latin typeface="Times New Roman" pitchFamily="18" charset="0"/>
                <a:cs typeface="Times New Roman" pitchFamily="18" charset="0"/>
              </a:rPr>
              <a:t>types of dissociative disorder</a:t>
            </a:r>
          </a:p>
          <a:p>
            <a:pPr>
              <a:buFont typeface="Wingdings" pitchFamily="2" charset="2"/>
              <a:buChar char="§"/>
            </a:pPr>
            <a:r>
              <a:rPr lang="en-US" sz="2800" dirty="0" smtClean="0">
                <a:latin typeface="Times New Roman" pitchFamily="18" charset="0"/>
                <a:cs typeface="Times New Roman" pitchFamily="18" charset="0"/>
              </a:rPr>
              <a:t>Define dissociative amnesia</a:t>
            </a:r>
            <a:endParaRPr lang="en-US" sz="2800" dirty="0">
              <a:latin typeface="Times New Roman" pitchFamily="18" charset="0"/>
              <a:cs typeface="Times New Roman" pitchFamily="18" charset="0"/>
            </a:endParaRPr>
          </a:p>
          <a:p>
            <a:pPr>
              <a:buFont typeface="Wingdings" pitchFamily="2" charset="2"/>
              <a:buChar char="§"/>
            </a:pPr>
            <a:r>
              <a:rPr lang="en-US" sz="2800" dirty="0">
                <a:latin typeface="Times New Roman" pitchFamily="18" charset="0"/>
                <a:cs typeface="Times New Roman" pitchFamily="18" charset="0"/>
              </a:rPr>
              <a:t>Identify the epidemiology of dissociative amnesia </a:t>
            </a:r>
            <a:endParaRPr lang="en-US" sz="2800" dirty="0" smtClean="0">
              <a:latin typeface="Times New Roman" pitchFamily="18" charset="0"/>
              <a:cs typeface="Times New Roman" pitchFamily="18" charset="0"/>
            </a:endParaRPr>
          </a:p>
          <a:p>
            <a:pPr>
              <a:buFont typeface="Wingdings" pitchFamily="2" charset="2"/>
              <a:buChar char="§"/>
            </a:pPr>
            <a:r>
              <a:rPr lang="en-US" sz="2800" dirty="0" smtClean="0">
                <a:latin typeface="Times New Roman" pitchFamily="18" charset="0"/>
                <a:cs typeface="Times New Roman" pitchFamily="18" charset="0"/>
              </a:rPr>
              <a:t>List </a:t>
            </a:r>
            <a:r>
              <a:rPr lang="en-US" sz="2800" dirty="0">
                <a:latin typeface="Times New Roman" pitchFamily="18" charset="0"/>
                <a:cs typeface="Times New Roman" pitchFamily="18" charset="0"/>
              </a:rPr>
              <a:t>the Diagnostic criteria of dissociative </a:t>
            </a:r>
            <a:r>
              <a:rPr lang="en-US" sz="2800" dirty="0" smtClean="0">
                <a:latin typeface="Times New Roman" pitchFamily="18" charset="0"/>
                <a:cs typeface="Times New Roman" pitchFamily="18" charset="0"/>
              </a:rPr>
              <a:t>amnesia</a:t>
            </a:r>
          </a:p>
          <a:p>
            <a:pPr>
              <a:buFont typeface="Wingdings" pitchFamily="2" charset="2"/>
              <a:buChar char="§"/>
            </a:pPr>
            <a:r>
              <a:rPr lang="en-US" sz="2800" dirty="0" smtClean="0">
                <a:latin typeface="Times New Roman" pitchFamily="18" charset="0"/>
                <a:cs typeface="Times New Roman" pitchFamily="18" charset="0"/>
              </a:rPr>
              <a:t>Describe </a:t>
            </a:r>
            <a:r>
              <a:rPr lang="en-US" sz="2800" dirty="0">
                <a:latin typeface="Times New Roman" pitchFamily="18" charset="0"/>
                <a:cs typeface="Times New Roman" pitchFamily="18" charset="0"/>
              </a:rPr>
              <a:t>the treatment of dissociative amnesia</a:t>
            </a:r>
            <a:endParaRPr lang="en-US" sz="2800" dirty="0"/>
          </a:p>
        </p:txBody>
      </p:sp>
      <p:sp>
        <p:nvSpPr>
          <p:cNvPr id="4" name="Date Placeholder 3"/>
          <p:cNvSpPr>
            <a:spLocks noGrp="1"/>
          </p:cNvSpPr>
          <p:nvPr>
            <p:ph type="dt" sz="half" idx="10"/>
          </p:nvPr>
        </p:nvSpPr>
        <p:spPr/>
        <p:txBody>
          <a:bodyPr/>
          <a:lstStyle/>
          <a:p>
            <a:pPr>
              <a:defRPr/>
            </a:pPr>
            <a:fld id="{34339206-4A29-4853-B48F-E94DCD9F349F}"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2</a:t>
            </a:fld>
            <a:endParaRPr lang="en-US" dirty="0"/>
          </a:p>
        </p:txBody>
      </p:sp>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0435630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915400" cy="1341438"/>
          </a:xfrm>
        </p:spPr>
        <p:txBody>
          <a:bodyPr>
            <a:normAutofit fontScale="90000"/>
          </a:bodyPr>
          <a:lstStyle/>
          <a:p>
            <a:r>
              <a:rPr lang="en-US" dirty="0" smtClean="0">
                <a:latin typeface="Arial" pitchFamily="34" charset="0"/>
                <a:cs typeface="Arial" pitchFamily="34" charset="0"/>
              </a:rPr>
              <a:t>What is adjustment disorder and its subtypes</a:t>
            </a:r>
          </a:p>
        </p:txBody>
      </p:sp>
      <p:sp>
        <p:nvSpPr>
          <p:cNvPr id="3" name="Content Placeholder 2"/>
          <p:cNvSpPr>
            <a:spLocks noGrp="1"/>
          </p:cNvSpPr>
          <p:nvPr>
            <p:ph idx="1"/>
          </p:nvPr>
        </p:nvSpPr>
        <p:spPr>
          <a:xfrm>
            <a:off x="76200" y="1600200"/>
            <a:ext cx="8915400" cy="4876800"/>
          </a:xfrm>
        </p:spPr>
        <p:txBody>
          <a:bodyPr>
            <a:normAutofit lnSpcReduction="10000"/>
          </a:bodyPr>
          <a:lstStyle/>
          <a:p>
            <a:pPr>
              <a:buFont typeface="Wingdings" pitchFamily="2" charset="2"/>
              <a:buChar char="q"/>
            </a:pPr>
            <a:r>
              <a:rPr lang="en-US" sz="2800" dirty="0" smtClean="0">
                <a:latin typeface="Arial" pitchFamily="34" charset="0"/>
                <a:cs typeface="Arial" pitchFamily="34" charset="0"/>
              </a:rPr>
              <a:t>The </a:t>
            </a:r>
            <a:r>
              <a:rPr lang="en-US" sz="2800" dirty="0">
                <a:latin typeface="Arial" pitchFamily="34" charset="0"/>
                <a:cs typeface="Arial" pitchFamily="34" charset="0"/>
              </a:rPr>
              <a:t>adjustment disorders are a diagnostic category characterized by an emotional response to a stressful event. </a:t>
            </a:r>
            <a:endParaRPr lang="en-US" sz="2800" dirty="0" smtClean="0">
              <a:latin typeface="Arial" pitchFamily="34" charset="0"/>
              <a:cs typeface="Arial" pitchFamily="34" charset="0"/>
            </a:endParaRPr>
          </a:p>
          <a:p>
            <a:pPr>
              <a:buFont typeface="Wingdings" pitchFamily="2" charset="2"/>
              <a:buChar char="v"/>
            </a:pPr>
            <a:r>
              <a:rPr lang="en-US" sz="2800" dirty="0" smtClean="0">
                <a:latin typeface="Arial" pitchFamily="34" charset="0"/>
                <a:cs typeface="Arial" pitchFamily="34" charset="0"/>
              </a:rPr>
              <a:t>Typically</a:t>
            </a:r>
            <a:r>
              <a:rPr lang="en-US" sz="2800" dirty="0">
                <a:latin typeface="Arial" pitchFamily="34" charset="0"/>
                <a:cs typeface="Arial" pitchFamily="34" charset="0"/>
              </a:rPr>
              <a:t>, the stressor involves </a:t>
            </a:r>
            <a:r>
              <a:rPr lang="en-US" sz="2800" dirty="0" smtClean="0">
                <a:latin typeface="Arial" pitchFamily="34" charset="0"/>
                <a:cs typeface="Arial" pitchFamily="34" charset="0"/>
              </a:rPr>
              <a:t>:</a:t>
            </a:r>
          </a:p>
          <a:p>
            <a:pPr lvl="1">
              <a:buFont typeface="Wingdings" pitchFamily="2" charset="2"/>
              <a:buChar char="§"/>
            </a:pPr>
            <a:r>
              <a:rPr lang="en-US" sz="2800" dirty="0" smtClean="0">
                <a:latin typeface="Arial" pitchFamily="34" charset="0"/>
                <a:cs typeface="Arial" pitchFamily="34" charset="0"/>
              </a:rPr>
              <a:t>financial issues</a:t>
            </a:r>
          </a:p>
          <a:p>
            <a:pPr lvl="1">
              <a:buFont typeface="Wingdings" pitchFamily="2" charset="2"/>
              <a:buChar char="§"/>
            </a:pPr>
            <a:r>
              <a:rPr lang="en-US" sz="2800" dirty="0" smtClean="0">
                <a:latin typeface="Arial" pitchFamily="34" charset="0"/>
                <a:cs typeface="Arial" pitchFamily="34" charset="0"/>
              </a:rPr>
              <a:t>a </a:t>
            </a:r>
            <a:r>
              <a:rPr lang="en-US" sz="2800" dirty="0">
                <a:latin typeface="Arial" pitchFamily="34" charset="0"/>
                <a:cs typeface="Arial" pitchFamily="34" charset="0"/>
              </a:rPr>
              <a:t>medical </a:t>
            </a:r>
            <a:r>
              <a:rPr lang="en-US" sz="2800" dirty="0" smtClean="0">
                <a:latin typeface="Arial" pitchFamily="34" charset="0"/>
                <a:cs typeface="Arial" pitchFamily="34" charset="0"/>
              </a:rPr>
              <a:t>illness</a:t>
            </a:r>
          </a:p>
          <a:p>
            <a:pPr lvl="1">
              <a:buFont typeface="Wingdings" pitchFamily="2" charset="2"/>
              <a:buChar char="§"/>
            </a:pPr>
            <a:r>
              <a:rPr lang="en-US" sz="2800" dirty="0" smtClean="0">
                <a:latin typeface="Arial" pitchFamily="34" charset="0"/>
                <a:cs typeface="Arial" pitchFamily="34" charset="0"/>
              </a:rPr>
              <a:t>a </a:t>
            </a:r>
            <a:r>
              <a:rPr lang="en-US" sz="2800" dirty="0">
                <a:latin typeface="Arial" pitchFamily="34" charset="0"/>
                <a:cs typeface="Arial" pitchFamily="34" charset="0"/>
              </a:rPr>
              <a:t>relationship </a:t>
            </a:r>
            <a:r>
              <a:rPr lang="en-US" sz="2800" dirty="0" smtClean="0">
                <a:latin typeface="Arial" pitchFamily="34" charset="0"/>
                <a:cs typeface="Arial" pitchFamily="34" charset="0"/>
              </a:rPr>
              <a:t>problem</a:t>
            </a:r>
          </a:p>
          <a:p>
            <a:pPr lvl="1">
              <a:buFont typeface="Wingdings" pitchFamily="2" charset="2"/>
              <a:buChar char="§"/>
            </a:pPr>
            <a:r>
              <a:rPr lang="en-US" sz="2800" dirty="0" smtClean="0">
                <a:latin typeface="Arial" pitchFamily="34" charset="0"/>
                <a:cs typeface="Arial" pitchFamily="34" charset="0"/>
              </a:rPr>
              <a:t>moving to a new environment</a:t>
            </a:r>
          </a:p>
          <a:p>
            <a:pPr lvl="1">
              <a:buFont typeface="Wingdings" pitchFamily="2" charset="2"/>
              <a:buChar char="§"/>
            </a:pPr>
            <a:r>
              <a:rPr lang="en-US" sz="2800" dirty="0" smtClean="0">
                <a:latin typeface="Arial" pitchFamily="34" charset="0"/>
                <a:cs typeface="Arial" pitchFamily="34" charset="0"/>
              </a:rPr>
              <a:t>Specific developmental stages, such as beginning school, leaving home, getting married, becoming a parent .</a:t>
            </a:r>
            <a:endParaRPr lang="en-US" sz="2800" dirty="0">
              <a:latin typeface="Arial" pitchFamily="34" charset="0"/>
              <a:cs typeface="Arial" pitchFamily="34" charset="0"/>
            </a:endParaRPr>
          </a:p>
          <a:p>
            <a:pPr>
              <a:buNone/>
            </a:pPr>
            <a:endParaRPr lang="en-US" dirty="0"/>
          </a:p>
        </p:txBody>
      </p:sp>
      <p:sp>
        <p:nvSpPr>
          <p:cNvPr id="4" name="Slide Number Placeholder 3"/>
          <p:cNvSpPr>
            <a:spLocks noGrp="1"/>
          </p:cNvSpPr>
          <p:nvPr>
            <p:ph type="sldNum" sz="quarter" idx="12"/>
          </p:nvPr>
        </p:nvSpPr>
        <p:spPr/>
        <p:txBody>
          <a:bodyPr/>
          <a:lstStyle/>
          <a:p>
            <a:fld id="{CEFEFD19-EAD0-4732-AAD9-DD2A719B3B61}" type="slidenum">
              <a:rPr lang="en-US" smtClean="0"/>
              <a:pPr/>
              <a:t>20</a:t>
            </a:fld>
            <a:endParaRPr lang="en-US"/>
          </a:p>
        </p:txBody>
      </p:sp>
      <p:sp>
        <p:nvSpPr>
          <p:cNvPr id="5" name="Footer Placeholder 4"/>
          <p:cNvSpPr>
            <a:spLocks noGrp="1"/>
          </p:cNvSpPr>
          <p:nvPr>
            <p:ph type="ftr" sz="quarter" idx="11"/>
          </p:nvPr>
        </p:nvSpPr>
        <p:spPr>
          <a:xfrm>
            <a:off x="914400" y="6172200"/>
            <a:ext cx="65532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C17D0108-5B26-421A-814B-2C5E10F1B6DB}" type="datetime1">
              <a:rPr lang="en-US" smtClean="0"/>
              <a:t>26-Apr-20</a:t>
            </a:fld>
            <a:endParaRPr lang="en-US"/>
          </a:p>
        </p:txBody>
      </p:sp>
    </p:spTree>
    <p:extLst>
      <p:ext uri="{BB962C8B-B14F-4D97-AF65-F5344CB8AC3E}">
        <p14:creationId xmlns:p14="http://schemas.microsoft.com/office/powerpoint/2010/main" val="1283882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143000"/>
          </a:xfrm>
        </p:spPr>
        <p:txBody>
          <a:bodyPr>
            <a:normAutofit fontScale="90000"/>
          </a:bodyPr>
          <a:lstStyle/>
          <a:p>
            <a:r>
              <a:rPr lang="en-US" dirty="0" smtClean="0">
                <a:latin typeface="Arial" pitchFamily="34" charset="0"/>
                <a:cs typeface="Arial" pitchFamily="34" charset="0"/>
              </a:rPr>
              <a:t>What is adjustment disorder and its subtypes…</a:t>
            </a:r>
            <a:endParaRPr lang="en-US" dirty="0">
              <a:latin typeface="Arial" pitchFamily="34" charset="0"/>
              <a:cs typeface="Arial" pitchFamily="34" charset="0"/>
            </a:endParaRPr>
          </a:p>
        </p:txBody>
      </p:sp>
      <p:sp>
        <p:nvSpPr>
          <p:cNvPr id="3" name="Content Placeholder 2"/>
          <p:cNvSpPr>
            <a:spLocks noGrp="1"/>
          </p:cNvSpPr>
          <p:nvPr>
            <p:ph idx="1"/>
          </p:nvPr>
        </p:nvSpPr>
        <p:spPr>
          <a:xfrm>
            <a:off x="76200" y="1447800"/>
            <a:ext cx="9067800" cy="4572000"/>
          </a:xfrm>
        </p:spPr>
        <p:txBody>
          <a:bodyPr>
            <a:noAutofit/>
          </a:bodyPr>
          <a:lstStyle/>
          <a:p>
            <a:pPr lvl="1"/>
            <a:r>
              <a:rPr lang="en-US" sz="3200" dirty="0" smtClean="0">
                <a:latin typeface="Arial" pitchFamily="34" charset="0"/>
                <a:cs typeface="Arial" pitchFamily="34" charset="0"/>
              </a:rPr>
              <a:t>The symptom complex that develops may involve anxious or depressive affect or may present with a disturbance of conduct. </a:t>
            </a:r>
          </a:p>
          <a:p>
            <a:pPr lvl="1"/>
            <a:r>
              <a:rPr lang="en-US" sz="3200" dirty="0" smtClean="0">
                <a:latin typeface="Arial" pitchFamily="34" charset="0"/>
                <a:cs typeface="Arial" pitchFamily="34" charset="0"/>
              </a:rPr>
              <a:t>The symptoms must begin within 3 months of the stressor </a:t>
            </a:r>
          </a:p>
          <a:p>
            <a:pPr lvl="1">
              <a:buNone/>
            </a:pPr>
            <a:r>
              <a:rPr lang="en-US" sz="3200" dirty="0" smtClean="0">
                <a:latin typeface="Arial" pitchFamily="34" charset="0"/>
                <a:cs typeface="Arial" pitchFamily="34" charset="0"/>
              </a:rPr>
              <a:t>                              and </a:t>
            </a:r>
          </a:p>
          <a:p>
            <a:pPr lvl="1"/>
            <a:r>
              <a:rPr lang="en-US" sz="3200" dirty="0" smtClean="0">
                <a:latin typeface="Arial" pitchFamily="34" charset="0"/>
                <a:cs typeface="Arial" pitchFamily="34" charset="0"/>
              </a:rPr>
              <a:t>Must  remit within 6 months of removal of the stressor. </a:t>
            </a:r>
          </a:p>
          <a:p>
            <a:endParaRPr lang="en-US" sz="32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CEFEFD19-EAD0-4732-AAD9-DD2A719B3B61}" type="slidenum">
              <a:rPr lang="en-US" smtClean="0"/>
              <a:pPr/>
              <a:t>21</a:t>
            </a:fld>
            <a:endParaRPr lang="en-US"/>
          </a:p>
        </p:txBody>
      </p:sp>
      <p:sp>
        <p:nvSpPr>
          <p:cNvPr id="5" name="Footer Placeholder 4"/>
          <p:cNvSpPr>
            <a:spLocks noGrp="1"/>
          </p:cNvSpPr>
          <p:nvPr>
            <p:ph type="ftr" sz="quarter" idx="11"/>
          </p:nvPr>
        </p:nvSpPr>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48318420-4644-45FC-B402-998FA44A1404}" type="datetime1">
              <a:rPr lang="en-US" smtClean="0"/>
              <a:t>26-Apr-20</a:t>
            </a:fld>
            <a:endParaRPr lang="en-US"/>
          </a:p>
        </p:txBody>
      </p:sp>
    </p:spTree>
    <p:extLst>
      <p:ext uri="{BB962C8B-B14F-4D97-AF65-F5344CB8AC3E}">
        <p14:creationId xmlns:p14="http://schemas.microsoft.com/office/powerpoint/2010/main" val="31831868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15400" cy="1341438"/>
          </a:xfrm>
        </p:spPr>
        <p:txBody>
          <a:bodyPr>
            <a:normAutofit fontScale="90000"/>
          </a:bodyPr>
          <a:lstStyle/>
          <a:p>
            <a:r>
              <a:rPr lang="en-US" dirty="0" smtClean="0">
                <a:latin typeface="Arial" pitchFamily="34" charset="0"/>
                <a:cs typeface="Arial" pitchFamily="34" charset="0"/>
              </a:rPr>
              <a:t>What is adjustment disorder and its subtypes…</a:t>
            </a: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1447800"/>
            <a:ext cx="8839200" cy="4800600"/>
          </a:xfrm>
        </p:spPr>
        <p:txBody>
          <a:bodyPr/>
          <a:lstStyle/>
          <a:p>
            <a:pPr marL="342900" lvl="1" indent="-342900">
              <a:buFont typeface="Arial" pitchFamily="34" charset="0"/>
              <a:buChar char="•"/>
            </a:pPr>
            <a:r>
              <a:rPr lang="en-US" sz="3200" b="1" dirty="0">
                <a:latin typeface="Arial" pitchFamily="34" charset="0"/>
                <a:cs typeface="Arial" pitchFamily="34" charset="0"/>
              </a:rPr>
              <a:t>S</a:t>
            </a:r>
            <a:r>
              <a:rPr lang="en-US" sz="3200" b="1" dirty="0" smtClean="0">
                <a:latin typeface="Arial" pitchFamily="34" charset="0"/>
                <a:cs typeface="Arial" pitchFamily="34" charset="0"/>
              </a:rPr>
              <a:t>ubtypes includes:</a:t>
            </a:r>
          </a:p>
          <a:p>
            <a:pPr marL="742950" lvl="2" indent="-342900">
              <a:buFont typeface="Wingdings" pitchFamily="2" charset="2"/>
              <a:buChar char="v"/>
            </a:pPr>
            <a:r>
              <a:rPr lang="en-US" sz="2800" dirty="0" smtClean="0">
                <a:latin typeface="Arial" pitchFamily="34" charset="0"/>
                <a:cs typeface="Arial" pitchFamily="34" charset="0"/>
              </a:rPr>
              <a:t>Adjustment Disorder With</a:t>
            </a:r>
          </a:p>
          <a:p>
            <a:pPr marL="742950" lvl="2" indent="-342900">
              <a:buFont typeface="Wingdings" pitchFamily="2" charset="2"/>
              <a:buChar char="ü"/>
            </a:pPr>
            <a:r>
              <a:rPr lang="en-US" sz="2800" dirty="0" smtClean="0">
                <a:latin typeface="Arial" pitchFamily="34" charset="0"/>
                <a:cs typeface="Arial" pitchFamily="34" charset="0"/>
              </a:rPr>
              <a:t> Depressed Mood</a:t>
            </a:r>
          </a:p>
          <a:p>
            <a:pPr marL="742950" lvl="2" indent="-342900">
              <a:buFont typeface="Wingdings" pitchFamily="2" charset="2"/>
              <a:buChar char="ü"/>
            </a:pPr>
            <a:r>
              <a:rPr lang="en-US" sz="2800" dirty="0" smtClean="0">
                <a:latin typeface="Arial" pitchFamily="34" charset="0"/>
                <a:cs typeface="Arial" pitchFamily="34" charset="0"/>
              </a:rPr>
              <a:t>Anxious Mood</a:t>
            </a:r>
          </a:p>
          <a:p>
            <a:pPr marL="742950" lvl="2" indent="-342900">
              <a:buFont typeface="Wingdings" pitchFamily="2" charset="2"/>
              <a:buChar char="ü"/>
            </a:pPr>
            <a:r>
              <a:rPr lang="en-US" sz="2800" dirty="0" smtClean="0">
                <a:latin typeface="Arial" pitchFamily="34" charset="0"/>
                <a:cs typeface="Arial" pitchFamily="34" charset="0"/>
              </a:rPr>
              <a:t>Mixed Anxiety And Depressed Mood</a:t>
            </a:r>
          </a:p>
          <a:p>
            <a:pPr marL="742950" lvl="2" indent="-342900">
              <a:buFont typeface="Wingdings" pitchFamily="2" charset="2"/>
              <a:buChar char="ü"/>
            </a:pPr>
            <a:r>
              <a:rPr lang="en-US" sz="2800" dirty="0" smtClean="0">
                <a:latin typeface="Arial" pitchFamily="34" charset="0"/>
                <a:cs typeface="Arial" pitchFamily="34" charset="0"/>
              </a:rPr>
              <a:t>Disturbance Of Conduct</a:t>
            </a:r>
          </a:p>
          <a:p>
            <a:pPr marL="742950" lvl="2" indent="-342900">
              <a:buFont typeface="Wingdings" pitchFamily="2" charset="2"/>
              <a:buChar char="ü"/>
            </a:pPr>
            <a:r>
              <a:rPr lang="en-US" sz="2800" dirty="0" smtClean="0">
                <a:latin typeface="Arial" pitchFamily="34" charset="0"/>
                <a:cs typeface="Arial" pitchFamily="34" charset="0"/>
              </a:rPr>
              <a:t> Mixed Disturbance Of Emotions And Conduct And </a:t>
            </a:r>
          </a:p>
          <a:p>
            <a:pPr marL="742950" lvl="2" indent="-342900">
              <a:buFont typeface="Wingdings" pitchFamily="2" charset="2"/>
              <a:buChar char="ü"/>
            </a:pPr>
            <a:r>
              <a:rPr lang="en-US" sz="2800" dirty="0" smtClean="0">
                <a:latin typeface="Arial" pitchFamily="34" charset="0"/>
                <a:cs typeface="Arial" pitchFamily="34" charset="0"/>
              </a:rPr>
              <a:t>Unspecified Type.</a:t>
            </a:r>
          </a:p>
          <a:p>
            <a:pPr>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CEFEFD19-EAD0-4732-AAD9-DD2A719B3B61}" type="slidenum">
              <a:rPr lang="en-US" smtClean="0"/>
              <a:pPr/>
              <a:t>22</a:t>
            </a:fld>
            <a:endParaRPr lang="en-US"/>
          </a:p>
        </p:txBody>
      </p:sp>
      <p:sp>
        <p:nvSpPr>
          <p:cNvPr id="5" name="Footer Placeholder 4"/>
          <p:cNvSpPr>
            <a:spLocks noGrp="1"/>
          </p:cNvSpPr>
          <p:nvPr>
            <p:ph type="ftr" sz="quarter" idx="11"/>
          </p:nvPr>
        </p:nvSpPr>
        <p:spPr>
          <a:xfrm>
            <a:off x="914400" y="6172200"/>
            <a:ext cx="53340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8EBFF7A6-B1F1-4A79-8F8C-71DD07543F53}" type="datetime1">
              <a:rPr lang="en-US" smtClean="0"/>
              <a:t>26-Apr-20</a:t>
            </a:fld>
            <a:endParaRPr lang="en-US"/>
          </a:p>
        </p:txBody>
      </p:sp>
    </p:spTree>
    <p:extLst>
      <p:ext uri="{BB962C8B-B14F-4D97-AF65-F5344CB8AC3E}">
        <p14:creationId xmlns:p14="http://schemas.microsoft.com/office/powerpoint/2010/main" val="3650301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1341438"/>
          </a:xfrm>
        </p:spPr>
        <p:txBody>
          <a:bodyPr>
            <a:normAutofit fontScale="90000"/>
          </a:bodyPr>
          <a:lstStyle/>
          <a:p>
            <a:r>
              <a:rPr lang="en-US" b="1" dirty="0" smtClean="0">
                <a:latin typeface="Arial" pitchFamily="34" charset="0"/>
                <a:cs typeface="Arial" pitchFamily="34" charset="0"/>
              </a:rPr>
              <a:t>Epidemiology</a:t>
            </a:r>
            <a:r>
              <a:rPr lang="en-US" dirty="0" smtClean="0">
                <a:latin typeface="Arial" pitchFamily="34" charset="0"/>
                <a:cs typeface="Arial" pitchFamily="34" charset="0"/>
              </a:rPr>
              <a:t/>
            </a:r>
            <a:br>
              <a:rPr lang="en-US" dirty="0" smtClean="0">
                <a:latin typeface="Arial" pitchFamily="34" charset="0"/>
                <a:cs typeface="Arial" pitchFamily="34" charset="0"/>
              </a:rPr>
            </a:b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914400"/>
            <a:ext cx="8763000" cy="5105400"/>
          </a:xfrm>
        </p:spPr>
        <p:txBody>
          <a:bodyPr>
            <a:normAutofit lnSpcReduction="10000"/>
          </a:bodyPr>
          <a:lstStyle/>
          <a:p>
            <a:pPr>
              <a:lnSpc>
                <a:spcPct val="150000"/>
              </a:lnSpc>
            </a:pPr>
            <a:r>
              <a:rPr lang="en-US" sz="2800" dirty="0" smtClean="0">
                <a:latin typeface="Arial" pitchFamily="34" charset="0"/>
                <a:cs typeface="Arial" pitchFamily="34" charset="0"/>
              </a:rPr>
              <a:t>The </a:t>
            </a:r>
            <a:r>
              <a:rPr lang="en-US" sz="2800" dirty="0">
                <a:latin typeface="Arial" pitchFamily="34" charset="0"/>
                <a:cs typeface="Arial" pitchFamily="34" charset="0"/>
              </a:rPr>
              <a:t>prevalence </a:t>
            </a:r>
            <a:r>
              <a:rPr lang="en-US" sz="2800" dirty="0" smtClean="0">
                <a:latin typeface="Arial" pitchFamily="34" charset="0"/>
                <a:cs typeface="Arial" pitchFamily="34" charset="0"/>
              </a:rPr>
              <a:t>2 </a:t>
            </a:r>
            <a:r>
              <a:rPr lang="en-US" sz="2800" dirty="0">
                <a:latin typeface="Arial" pitchFamily="34" charset="0"/>
                <a:cs typeface="Arial" pitchFamily="34" charset="0"/>
              </a:rPr>
              <a:t>to 8 %</a:t>
            </a:r>
            <a:r>
              <a:rPr lang="en-US" sz="2800" dirty="0" smtClean="0">
                <a:latin typeface="Arial" pitchFamily="34" charset="0"/>
                <a:cs typeface="Arial" pitchFamily="34" charset="0"/>
              </a:rPr>
              <a:t> </a:t>
            </a:r>
            <a:r>
              <a:rPr lang="en-US" sz="2800" dirty="0">
                <a:latin typeface="Arial" pitchFamily="34" charset="0"/>
                <a:cs typeface="Arial" pitchFamily="34" charset="0"/>
              </a:rPr>
              <a:t>of the general population</a:t>
            </a:r>
            <a:r>
              <a:rPr lang="en-US" sz="2800" dirty="0" smtClean="0">
                <a:latin typeface="Arial" pitchFamily="34" charset="0"/>
                <a:cs typeface="Arial" pitchFamily="34" charset="0"/>
              </a:rPr>
              <a:t>.</a:t>
            </a:r>
          </a:p>
          <a:p>
            <a:pPr>
              <a:lnSpc>
                <a:spcPct val="150000"/>
              </a:lnSpc>
            </a:pPr>
            <a:r>
              <a:rPr lang="en-US" sz="2800" dirty="0" smtClean="0">
                <a:latin typeface="Arial" pitchFamily="34" charset="0"/>
                <a:cs typeface="Arial" pitchFamily="34" charset="0"/>
              </a:rPr>
              <a:t> Women are diagnosed with the disorder twice as often as men, and single </a:t>
            </a:r>
            <a:r>
              <a:rPr lang="en-US" sz="2800" dirty="0">
                <a:latin typeface="Arial" pitchFamily="34" charset="0"/>
                <a:cs typeface="Arial" pitchFamily="34" charset="0"/>
              </a:rPr>
              <a:t>women are generally overly represented as most at risk</a:t>
            </a:r>
            <a:r>
              <a:rPr lang="en-US" sz="2800" dirty="0" smtClean="0">
                <a:latin typeface="Arial" pitchFamily="34" charset="0"/>
                <a:cs typeface="Arial" pitchFamily="34" charset="0"/>
              </a:rPr>
              <a:t>.</a:t>
            </a:r>
          </a:p>
          <a:p>
            <a:pPr>
              <a:lnSpc>
                <a:spcPct val="150000"/>
              </a:lnSpc>
            </a:pPr>
            <a:r>
              <a:rPr lang="en-US" sz="2800" dirty="0" smtClean="0">
                <a:latin typeface="Arial" pitchFamily="34" charset="0"/>
                <a:cs typeface="Arial" pitchFamily="34" charset="0"/>
              </a:rPr>
              <a:t> </a:t>
            </a:r>
            <a:r>
              <a:rPr lang="en-US" sz="2800" dirty="0">
                <a:latin typeface="Arial" pitchFamily="34" charset="0"/>
                <a:cs typeface="Arial" pitchFamily="34" charset="0"/>
              </a:rPr>
              <a:t>In children and adolescents, boys and girls are equally diagnosed with adjustment disorders. </a:t>
            </a:r>
            <a:endParaRPr lang="en-US" sz="2800" dirty="0" smtClean="0">
              <a:latin typeface="Arial" pitchFamily="34" charset="0"/>
              <a:cs typeface="Arial" pitchFamily="34" charset="0"/>
            </a:endParaRPr>
          </a:p>
          <a:p>
            <a:pPr>
              <a:lnSpc>
                <a:spcPct val="150000"/>
              </a:lnSpc>
            </a:pPr>
            <a:r>
              <a:rPr lang="en-US" sz="2800" dirty="0" smtClean="0">
                <a:latin typeface="Arial" pitchFamily="34" charset="0"/>
                <a:cs typeface="Arial" pitchFamily="34" charset="0"/>
              </a:rPr>
              <a:t>The </a:t>
            </a:r>
            <a:r>
              <a:rPr lang="en-US" sz="2800" dirty="0">
                <a:latin typeface="Arial" pitchFamily="34" charset="0"/>
                <a:cs typeface="Arial" pitchFamily="34" charset="0"/>
              </a:rPr>
              <a:t>disorders can occur at any age, but are most frequently diagnosed in adolescents. </a:t>
            </a:r>
            <a:endParaRPr lang="en-US" sz="2800" dirty="0" smtClean="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CEFEFD19-EAD0-4732-AAD9-DD2A719B3B61}" type="slidenum">
              <a:rPr lang="en-US" smtClean="0"/>
              <a:pPr/>
              <a:t>23</a:t>
            </a:fld>
            <a:endParaRPr lang="en-US"/>
          </a:p>
        </p:txBody>
      </p:sp>
      <p:sp>
        <p:nvSpPr>
          <p:cNvPr id="5" name="Footer Placeholder 4"/>
          <p:cNvSpPr>
            <a:spLocks noGrp="1"/>
          </p:cNvSpPr>
          <p:nvPr>
            <p:ph type="ftr" sz="quarter" idx="11"/>
          </p:nvPr>
        </p:nvSpPr>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26032140-37CA-47FA-89D5-BEE33D325DD3}" type="datetime1">
              <a:rPr lang="en-US" smtClean="0"/>
              <a:t>26-Apr-20</a:t>
            </a:fld>
            <a:endParaRPr lang="en-US"/>
          </a:p>
        </p:txBody>
      </p:sp>
    </p:spTree>
    <p:extLst>
      <p:ext uri="{BB962C8B-B14F-4D97-AF65-F5344CB8AC3E}">
        <p14:creationId xmlns:p14="http://schemas.microsoft.com/office/powerpoint/2010/main" val="22726589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Epidemiology…</a:t>
            </a:r>
            <a:r>
              <a:rPr lang="en-US" dirty="0" smtClean="0"/>
              <a:t/>
            </a:r>
            <a:br>
              <a:rPr lang="en-US" dirty="0" smtClean="0"/>
            </a:br>
            <a:endParaRPr lang="en-US" dirty="0"/>
          </a:p>
        </p:txBody>
      </p:sp>
      <p:sp>
        <p:nvSpPr>
          <p:cNvPr id="3" name="Content Placeholder 2"/>
          <p:cNvSpPr>
            <a:spLocks noGrp="1"/>
          </p:cNvSpPr>
          <p:nvPr>
            <p:ph idx="1"/>
          </p:nvPr>
        </p:nvSpPr>
        <p:spPr>
          <a:xfrm>
            <a:off x="228600" y="914400"/>
            <a:ext cx="8686800" cy="5105400"/>
          </a:xfrm>
        </p:spPr>
        <p:txBody>
          <a:bodyPr>
            <a:normAutofit fontScale="92500" lnSpcReduction="20000"/>
          </a:bodyPr>
          <a:lstStyle/>
          <a:p>
            <a:pPr>
              <a:lnSpc>
                <a:spcPct val="150000"/>
              </a:lnSpc>
              <a:buFont typeface="Wingdings" pitchFamily="2" charset="2"/>
              <a:buChar char="§"/>
            </a:pPr>
            <a:r>
              <a:rPr lang="en-US" sz="2800" dirty="0" smtClean="0">
                <a:latin typeface="Arial" pitchFamily="34" charset="0"/>
                <a:cs typeface="Arial" pitchFamily="34" charset="0"/>
              </a:rPr>
              <a:t>Among adolescents of either sex, common precipitating stresses are school problems, parental rejection and divorce, and substance abuse. </a:t>
            </a:r>
          </a:p>
          <a:p>
            <a:pPr>
              <a:lnSpc>
                <a:spcPct val="150000"/>
              </a:lnSpc>
              <a:buFont typeface="Wingdings" pitchFamily="2" charset="2"/>
              <a:buChar char="§"/>
            </a:pPr>
            <a:r>
              <a:rPr lang="en-US" sz="2800" dirty="0" smtClean="0">
                <a:latin typeface="Arial" pitchFamily="34" charset="0"/>
                <a:cs typeface="Arial" pitchFamily="34" charset="0"/>
              </a:rPr>
              <a:t>Among adults, common precipitating stresses are marital problems, divorce, moving to a new environment, and financial problems.</a:t>
            </a:r>
          </a:p>
          <a:p>
            <a:pPr>
              <a:lnSpc>
                <a:spcPct val="150000"/>
              </a:lnSpc>
              <a:buFont typeface="Wingdings" pitchFamily="2" charset="2"/>
              <a:buChar char="§"/>
            </a:pPr>
            <a:r>
              <a:rPr lang="en-US" sz="2800" dirty="0" smtClean="0">
                <a:latin typeface="Arial" pitchFamily="34" charset="0"/>
                <a:cs typeface="Arial" pitchFamily="34" charset="0"/>
              </a:rPr>
              <a:t>Adjustment disorders are one of the most common psychiatric diagnoses for disorders of patients hospitalized for medical and surgical problems.  </a:t>
            </a:r>
          </a:p>
          <a:p>
            <a:pPr>
              <a:buFont typeface="Wingdings" pitchFamily="2" charset="2"/>
              <a:buChar char="§"/>
            </a:pPr>
            <a:endParaRPr lang="en-US" dirty="0" smtClean="0">
              <a:latin typeface="Arial" pitchFamily="34" charset="0"/>
              <a:cs typeface="Arial" pitchFamily="34" charset="0"/>
            </a:endParaRPr>
          </a:p>
          <a:p>
            <a:pPr>
              <a:buFont typeface="Wingdings" pitchFamily="2" charset="2"/>
              <a:buChar char="§"/>
            </a:pPr>
            <a:endParaRPr lang="en-US"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195F2F13-3A63-4D16-BED4-A92C9F1A87F6}" type="datetime1">
              <a:rPr lang="en-US" smtClean="0"/>
              <a:t>26-Apr-20</a:t>
            </a:fld>
            <a:endParaRPr lang="en-US"/>
          </a:p>
        </p:txBody>
      </p:sp>
      <p:sp>
        <p:nvSpPr>
          <p:cNvPr id="5" name="Footer Placeholder 4"/>
          <p:cNvSpPr>
            <a:spLocks noGrp="1"/>
          </p:cNvSpPr>
          <p:nvPr>
            <p:ph type="ftr" sz="quarter" idx="11"/>
          </p:nvPr>
        </p:nvSpPr>
        <p:spPr>
          <a:xfrm>
            <a:off x="914400" y="6172200"/>
            <a:ext cx="6629400" cy="457200"/>
          </a:xfrm>
        </p:spPr>
        <p:txBody>
          <a:bodyPr/>
          <a:lstStyle/>
          <a:p>
            <a:r>
              <a:rPr lang="en-US" smtClean="0"/>
              <a:t>Mengesha.B (Assistant Professor, Mental health Specialist)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24</a:t>
            </a:fld>
            <a:endParaRPr lang="en-US"/>
          </a:p>
        </p:txBody>
      </p:sp>
    </p:spTree>
    <p:extLst>
      <p:ext uri="{BB962C8B-B14F-4D97-AF65-F5344CB8AC3E}">
        <p14:creationId xmlns:p14="http://schemas.microsoft.com/office/powerpoint/2010/main" val="2637580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Epidemiology…</a:t>
            </a:r>
            <a:r>
              <a:rPr lang="en-US" dirty="0" smtClean="0"/>
              <a:t/>
            </a:r>
            <a:br>
              <a:rPr lang="en-US" dirty="0" smtClean="0"/>
            </a:br>
            <a:endParaRPr lang="en-US" dirty="0"/>
          </a:p>
        </p:txBody>
      </p:sp>
      <p:sp>
        <p:nvSpPr>
          <p:cNvPr id="3" name="Content Placeholder 2"/>
          <p:cNvSpPr>
            <a:spLocks noGrp="1"/>
          </p:cNvSpPr>
          <p:nvPr>
            <p:ph idx="1"/>
          </p:nvPr>
        </p:nvSpPr>
        <p:spPr>
          <a:xfrm>
            <a:off x="152400" y="1066800"/>
            <a:ext cx="8839200" cy="4953000"/>
          </a:xfrm>
        </p:spPr>
        <p:txBody>
          <a:bodyPr>
            <a:noAutofit/>
          </a:bodyPr>
          <a:lstStyle/>
          <a:p>
            <a:pPr>
              <a:buFont typeface="Wingdings" pitchFamily="2" charset="2"/>
              <a:buChar char="q"/>
            </a:pPr>
            <a:r>
              <a:rPr lang="en-US" sz="2800" dirty="0" smtClean="0">
                <a:latin typeface="Arial" pitchFamily="34" charset="0"/>
                <a:cs typeface="Arial" pitchFamily="34" charset="0"/>
              </a:rPr>
              <a:t>In one study, </a:t>
            </a:r>
          </a:p>
          <a:p>
            <a:pPr lvl="1">
              <a:buFont typeface="Wingdings" pitchFamily="2" charset="2"/>
              <a:buChar char="§"/>
            </a:pPr>
            <a:r>
              <a:rPr lang="en-US" sz="2800" dirty="0" smtClean="0">
                <a:latin typeface="Arial" pitchFamily="34" charset="0"/>
                <a:cs typeface="Arial" pitchFamily="34" charset="0"/>
              </a:rPr>
              <a:t>5 % of persons admitted to a hospital over a 3-year period</a:t>
            </a:r>
          </a:p>
          <a:p>
            <a:pPr lvl="1">
              <a:buFont typeface="Wingdings" pitchFamily="2" charset="2"/>
              <a:buChar char="§"/>
            </a:pPr>
            <a:r>
              <a:rPr lang="en-US" sz="2800" dirty="0" smtClean="0">
                <a:latin typeface="Arial" pitchFamily="34" charset="0"/>
                <a:cs typeface="Arial" pitchFamily="34" charset="0"/>
              </a:rPr>
              <a:t>Up to 50 % of persons with specific medical problems or stressors</a:t>
            </a:r>
          </a:p>
          <a:p>
            <a:pPr lvl="1">
              <a:buFont typeface="Wingdings" pitchFamily="2" charset="2"/>
              <a:buChar char="§"/>
            </a:pPr>
            <a:r>
              <a:rPr lang="en-US" sz="2800" dirty="0" smtClean="0">
                <a:latin typeface="Arial" pitchFamily="34" charset="0"/>
                <a:cs typeface="Arial" pitchFamily="34" charset="0"/>
              </a:rPr>
              <a:t>10-30% of mental health outpatients and </a:t>
            </a:r>
          </a:p>
          <a:p>
            <a:pPr lvl="1">
              <a:buFont typeface="Wingdings" pitchFamily="2" charset="2"/>
              <a:buChar char="§"/>
            </a:pPr>
            <a:r>
              <a:rPr lang="en-US" sz="2800" dirty="0" smtClean="0">
                <a:latin typeface="Arial" pitchFamily="34" charset="0"/>
                <a:cs typeface="Arial" pitchFamily="34" charset="0"/>
              </a:rPr>
              <a:t>up to 12 % of general hospital inpatients referred for mental health consultations have been diagnosed with adjustment disorders</a:t>
            </a:r>
            <a:endParaRPr lang="en-US" sz="28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CEFEFD19-EAD0-4732-AAD9-DD2A719B3B61}" type="slidenum">
              <a:rPr lang="en-US" smtClean="0"/>
              <a:pPr/>
              <a:t>25</a:t>
            </a:fld>
            <a:endParaRPr lang="en-US"/>
          </a:p>
        </p:txBody>
      </p:sp>
      <p:sp>
        <p:nvSpPr>
          <p:cNvPr id="5" name="Footer Placeholder 4"/>
          <p:cNvSpPr>
            <a:spLocks noGrp="1"/>
          </p:cNvSpPr>
          <p:nvPr>
            <p:ph type="ftr" sz="quarter" idx="11"/>
          </p:nvPr>
        </p:nvSpPr>
        <p:spPr>
          <a:xfrm>
            <a:off x="914400" y="6172200"/>
            <a:ext cx="66294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838FEA97-5818-46B4-AF1B-CBAD854B6F49}" type="datetime1">
              <a:rPr lang="en-US" smtClean="0"/>
              <a:t>26-Apr-20</a:t>
            </a:fld>
            <a:endParaRPr lang="en-US"/>
          </a:p>
        </p:txBody>
      </p:sp>
    </p:spTree>
    <p:extLst>
      <p:ext uri="{BB962C8B-B14F-4D97-AF65-F5344CB8AC3E}">
        <p14:creationId xmlns:p14="http://schemas.microsoft.com/office/powerpoint/2010/main" val="22726434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Etiology</a:t>
            </a:r>
            <a:r>
              <a:rPr lang="en-US" dirty="0" smtClean="0"/>
              <a:t/>
            </a:r>
            <a:br>
              <a:rPr lang="en-US" dirty="0" smtClean="0"/>
            </a:br>
            <a:endParaRPr lang="en-US" dirty="0"/>
          </a:p>
        </p:txBody>
      </p:sp>
      <p:sp>
        <p:nvSpPr>
          <p:cNvPr id="3" name="Content Placeholder 2"/>
          <p:cNvSpPr>
            <a:spLocks noGrp="1"/>
          </p:cNvSpPr>
          <p:nvPr>
            <p:ph idx="1"/>
          </p:nvPr>
        </p:nvSpPr>
        <p:spPr>
          <a:xfrm>
            <a:off x="228600" y="990601"/>
            <a:ext cx="8458200" cy="5105399"/>
          </a:xfrm>
        </p:spPr>
        <p:txBody>
          <a:bodyPr>
            <a:noAutofit/>
          </a:bodyPr>
          <a:lstStyle/>
          <a:p>
            <a:pPr>
              <a:buFont typeface="Wingdings" pitchFamily="2" charset="2"/>
              <a:buChar char="§"/>
            </a:pPr>
            <a:r>
              <a:rPr lang="en-US" sz="3200" dirty="0" smtClean="0">
                <a:latin typeface="Arial" pitchFamily="34" charset="0"/>
                <a:cs typeface="Arial" pitchFamily="34" charset="0"/>
              </a:rPr>
              <a:t>By </a:t>
            </a:r>
            <a:r>
              <a:rPr lang="en-US" sz="3200" dirty="0">
                <a:latin typeface="Arial" pitchFamily="34" charset="0"/>
                <a:cs typeface="Arial" pitchFamily="34" charset="0"/>
              </a:rPr>
              <a:t>definition, an adjustment disorder is precipitated by </a:t>
            </a:r>
            <a:r>
              <a:rPr lang="en-US" sz="3200" b="1" dirty="0">
                <a:latin typeface="Arial" pitchFamily="34" charset="0"/>
                <a:cs typeface="Arial" pitchFamily="34" charset="0"/>
              </a:rPr>
              <a:t>one or more stressors</a:t>
            </a:r>
            <a:r>
              <a:rPr lang="en-US" sz="3200" dirty="0">
                <a:latin typeface="Arial" pitchFamily="34" charset="0"/>
                <a:cs typeface="Arial" pitchFamily="34" charset="0"/>
              </a:rPr>
              <a:t>. </a:t>
            </a:r>
            <a:endParaRPr lang="en-US" sz="3200" dirty="0" smtClean="0">
              <a:latin typeface="Arial" pitchFamily="34" charset="0"/>
              <a:cs typeface="Arial" pitchFamily="34" charset="0"/>
            </a:endParaRPr>
          </a:p>
          <a:p>
            <a:pPr>
              <a:buFont typeface="Wingdings" pitchFamily="2" charset="2"/>
              <a:buChar char="§"/>
            </a:pPr>
            <a:endParaRPr lang="en-US" sz="3200" dirty="0" smtClean="0">
              <a:latin typeface="Arial" pitchFamily="34" charset="0"/>
              <a:cs typeface="Arial" pitchFamily="34" charset="0"/>
            </a:endParaRPr>
          </a:p>
          <a:p>
            <a:pPr>
              <a:buFont typeface="Wingdings" pitchFamily="2" charset="2"/>
              <a:buChar char="§"/>
            </a:pPr>
            <a:r>
              <a:rPr lang="en-US" sz="3200" dirty="0" smtClean="0">
                <a:latin typeface="Arial" pitchFamily="34" charset="0"/>
                <a:cs typeface="Arial" pitchFamily="34" charset="0"/>
              </a:rPr>
              <a:t>The </a:t>
            </a:r>
            <a:r>
              <a:rPr lang="en-US" sz="3200" dirty="0">
                <a:latin typeface="Arial" pitchFamily="34" charset="0"/>
                <a:cs typeface="Arial" pitchFamily="34" charset="0"/>
              </a:rPr>
              <a:t>severity of the stressor or stressors does </a:t>
            </a:r>
            <a:r>
              <a:rPr lang="en-US" sz="3200" b="1" dirty="0">
                <a:latin typeface="Arial" pitchFamily="34" charset="0"/>
                <a:cs typeface="Arial" pitchFamily="34" charset="0"/>
              </a:rPr>
              <a:t>not </a:t>
            </a:r>
            <a:r>
              <a:rPr lang="en-US" sz="3200" dirty="0">
                <a:latin typeface="Arial" pitchFamily="34" charset="0"/>
                <a:cs typeface="Arial" pitchFamily="34" charset="0"/>
              </a:rPr>
              <a:t>always predict the severity of the </a:t>
            </a:r>
            <a:r>
              <a:rPr lang="en-US" sz="3200" dirty="0" smtClean="0">
                <a:latin typeface="Arial" pitchFamily="34" charset="0"/>
                <a:cs typeface="Arial" pitchFamily="34" charset="0"/>
              </a:rPr>
              <a:t>disorder</a:t>
            </a:r>
          </a:p>
        </p:txBody>
      </p:sp>
      <p:sp>
        <p:nvSpPr>
          <p:cNvPr id="4" name="Slide Number Placeholder 3"/>
          <p:cNvSpPr>
            <a:spLocks noGrp="1"/>
          </p:cNvSpPr>
          <p:nvPr>
            <p:ph type="sldNum" sz="quarter" idx="12"/>
          </p:nvPr>
        </p:nvSpPr>
        <p:spPr/>
        <p:txBody>
          <a:bodyPr/>
          <a:lstStyle/>
          <a:p>
            <a:fld id="{CEFEFD19-EAD0-4732-AAD9-DD2A719B3B61}" type="slidenum">
              <a:rPr lang="en-US" smtClean="0"/>
              <a:pPr/>
              <a:t>26</a:t>
            </a:fld>
            <a:endParaRPr lang="en-US"/>
          </a:p>
        </p:txBody>
      </p:sp>
      <p:sp>
        <p:nvSpPr>
          <p:cNvPr id="5" name="Footer Placeholder 4"/>
          <p:cNvSpPr>
            <a:spLocks noGrp="1"/>
          </p:cNvSpPr>
          <p:nvPr>
            <p:ph type="ftr" sz="quarter" idx="11"/>
          </p:nvPr>
        </p:nvSpPr>
        <p:spPr>
          <a:xfrm>
            <a:off x="914400" y="6172200"/>
            <a:ext cx="60960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7702734E-2819-422B-8388-62CD4940F078}" type="datetime1">
              <a:rPr lang="en-US" smtClean="0"/>
              <a:t>26-Apr-20</a:t>
            </a:fld>
            <a:endParaRPr lang="en-US"/>
          </a:p>
        </p:txBody>
      </p:sp>
    </p:spTree>
    <p:extLst>
      <p:ext uri="{BB962C8B-B14F-4D97-AF65-F5344CB8AC3E}">
        <p14:creationId xmlns:p14="http://schemas.microsoft.com/office/powerpoint/2010/main" val="40998594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Etiology…</a:t>
            </a:r>
            <a:endParaRPr lang="en-US" dirty="0"/>
          </a:p>
        </p:txBody>
      </p:sp>
      <p:sp>
        <p:nvSpPr>
          <p:cNvPr id="3" name="Content Placeholder 2"/>
          <p:cNvSpPr>
            <a:spLocks noGrp="1"/>
          </p:cNvSpPr>
          <p:nvPr>
            <p:ph idx="1"/>
          </p:nvPr>
        </p:nvSpPr>
        <p:spPr>
          <a:xfrm>
            <a:off x="228600" y="1447800"/>
            <a:ext cx="8763000" cy="4800600"/>
          </a:xfrm>
        </p:spPr>
        <p:txBody>
          <a:bodyPr>
            <a:noAutofit/>
          </a:bodyPr>
          <a:lstStyle/>
          <a:p>
            <a:r>
              <a:rPr lang="en-US" sz="3200" dirty="0" smtClean="0">
                <a:latin typeface="Arial" pitchFamily="34" charset="0"/>
                <a:cs typeface="Arial" pitchFamily="34" charset="0"/>
              </a:rPr>
              <a:t>The stressor severity is a complex function of degree, quantity, duration, reversibility, environment, and personal context.</a:t>
            </a:r>
          </a:p>
          <a:p>
            <a:pPr lvl="1"/>
            <a:r>
              <a:rPr lang="en-US" sz="2800" dirty="0" smtClean="0">
                <a:latin typeface="Arial" pitchFamily="34" charset="0"/>
                <a:cs typeface="Arial" pitchFamily="34" charset="0"/>
              </a:rPr>
              <a:t> For example, the loss of a parent is different for a child 10 years of age than for a person 40 years of age.</a:t>
            </a:r>
          </a:p>
          <a:p>
            <a:pPr lvl="1"/>
            <a:r>
              <a:rPr lang="en-US" sz="2800" dirty="0" smtClean="0">
                <a:latin typeface="Arial" pitchFamily="34" charset="0"/>
                <a:cs typeface="Arial" pitchFamily="34" charset="0"/>
              </a:rPr>
              <a:t> Personality organization and cultural or group norms and values also contribute to the disproportionate responses to stressors</a:t>
            </a:r>
            <a:r>
              <a:rPr lang="en-US" sz="2000" dirty="0" smtClean="0">
                <a:latin typeface="Arial" pitchFamily="34" charset="0"/>
                <a:cs typeface="Arial" pitchFamily="34" charset="0"/>
              </a:rPr>
              <a:t>.</a:t>
            </a:r>
          </a:p>
        </p:txBody>
      </p:sp>
      <p:sp>
        <p:nvSpPr>
          <p:cNvPr id="4" name="Date Placeholder 3"/>
          <p:cNvSpPr>
            <a:spLocks noGrp="1"/>
          </p:cNvSpPr>
          <p:nvPr>
            <p:ph type="dt" sz="half" idx="10"/>
          </p:nvPr>
        </p:nvSpPr>
        <p:spPr/>
        <p:txBody>
          <a:bodyPr/>
          <a:lstStyle/>
          <a:p>
            <a:fld id="{BB3CE4CF-86E1-4907-A56C-BE18F539BB7D}" type="datetime1">
              <a:rPr lang="en-US" smtClean="0"/>
              <a:t>26-Apr-20</a:t>
            </a:fld>
            <a:endParaRPr lang="en-US"/>
          </a:p>
        </p:txBody>
      </p:sp>
      <p:sp>
        <p:nvSpPr>
          <p:cNvPr id="5" name="Footer Placeholder 4"/>
          <p:cNvSpPr>
            <a:spLocks noGrp="1"/>
          </p:cNvSpPr>
          <p:nvPr>
            <p:ph type="ftr" sz="quarter" idx="11"/>
          </p:nvPr>
        </p:nvSpPr>
        <p:spPr>
          <a:xfrm>
            <a:off x="914400" y="6172200"/>
            <a:ext cx="5257800" cy="457200"/>
          </a:xfrm>
        </p:spPr>
        <p:txBody>
          <a:bodyPr/>
          <a:lstStyle/>
          <a:p>
            <a:r>
              <a:rPr lang="en-US" smtClean="0"/>
              <a:t>Mengesha.B (Assistant Professor, Mental health Specialist)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27</a:t>
            </a:fld>
            <a:endParaRPr lang="en-US"/>
          </a:p>
        </p:txBody>
      </p:sp>
    </p:spTree>
    <p:extLst>
      <p:ext uri="{BB962C8B-B14F-4D97-AF65-F5344CB8AC3E}">
        <p14:creationId xmlns:p14="http://schemas.microsoft.com/office/powerpoint/2010/main" val="40349687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Etiology…</a:t>
            </a:r>
            <a:endParaRPr lang="en-US" dirty="0"/>
          </a:p>
        </p:txBody>
      </p:sp>
      <p:sp>
        <p:nvSpPr>
          <p:cNvPr id="3" name="Content Placeholder 2"/>
          <p:cNvSpPr>
            <a:spLocks noGrp="1"/>
          </p:cNvSpPr>
          <p:nvPr>
            <p:ph idx="1"/>
          </p:nvPr>
        </p:nvSpPr>
        <p:spPr>
          <a:xfrm>
            <a:off x="0" y="1219200"/>
            <a:ext cx="8915400" cy="4906963"/>
          </a:xfrm>
        </p:spPr>
        <p:txBody>
          <a:bodyPr>
            <a:noAutofit/>
          </a:bodyPr>
          <a:lstStyle/>
          <a:p>
            <a:pPr lvl="1">
              <a:buFont typeface="Wingdings" pitchFamily="2" charset="2"/>
              <a:buChar char="§"/>
            </a:pPr>
            <a:r>
              <a:rPr lang="en-US" sz="3200" dirty="0" smtClean="0">
                <a:latin typeface="Arial" pitchFamily="34" charset="0"/>
                <a:cs typeface="Arial" pitchFamily="34" charset="0"/>
              </a:rPr>
              <a:t>Stressors may be single, such as </a:t>
            </a:r>
          </a:p>
          <a:p>
            <a:pPr lvl="2">
              <a:buFont typeface="Wingdings" pitchFamily="2" charset="2"/>
              <a:buChar char="§"/>
            </a:pPr>
            <a:r>
              <a:rPr lang="en-US" sz="3200" dirty="0" smtClean="0">
                <a:latin typeface="Arial" pitchFamily="34" charset="0"/>
                <a:cs typeface="Arial" pitchFamily="34" charset="0"/>
              </a:rPr>
              <a:t>a divorce or the loss of a job   </a:t>
            </a:r>
          </a:p>
          <a:p>
            <a:pPr lvl="1">
              <a:buFont typeface="Wingdings" pitchFamily="2" charset="2"/>
              <a:buChar char="§"/>
            </a:pPr>
            <a:r>
              <a:rPr lang="en-US" sz="3200" dirty="0" smtClean="0">
                <a:latin typeface="Arial" pitchFamily="34" charset="0"/>
                <a:cs typeface="Arial" pitchFamily="34" charset="0"/>
              </a:rPr>
              <a:t>Multiple, such as </a:t>
            </a:r>
          </a:p>
          <a:p>
            <a:pPr lvl="2">
              <a:buFont typeface="Wingdings" pitchFamily="2" charset="2"/>
              <a:buChar char="§"/>
            </a:pPr>
            <a:r>
              <a:rPr lang="en-US" sz="3200" dirty="0" smtClean="0">
                <a:latin typeface="Arial" pitchFamily="34" charset="0"/>
                <a:cs typeface="Arial" pitchFamily="34" charset="0"/>
              </a:rPr>
              <a:t>The  death of a person important to a patient, patient's own physical illness and loss of a job.</a:t>
            </a:r>
          </a:p>
          <a:p>
            <a:pPr lvl="1">
              <a:buFont typeface="Wingdings" pitchFamily="2" charset="2"/>
              <a:buChar char="§"/>
            </a:pPr>
            <a:r>
              <a:rPr lang="en-US" sz="3200" dirty="0" smtClean="0">
                <a:latin typeface="Arial" pitchFamily="34" charset="0"/>
                <a:cs typeface="Arial" pitchFamily="34" charset="0"/>
              </a:rPr>
              <a:t> Stressors may be recurrent, such as</a:t>
            </a:r>
          </a:p>
          <a:p>
            <a:pPr lvl="2">
              <a:buFont typeface="Wingdings" pitchFamily="2" charset="2"/>
              <a:buChar char="§"/>
            </a:pPr>
            <a:r>
              <a:rPr lang="en-US" sz="3200" dirty="0" smtClean="0">
                <a:latin typeface="Arial" pitchFamily="34" charset="0"/>
                <a:cs typeface="Arial" pitchFamily="34" charset="0"/>
              </a:rPr>
              <a:t> seasonal business difficulties, or continuous, such as chronic illness or poverty. </a:t>
            </a:r>
          </a:p>
        </p:txBody>
      </p:sp>
      <p:sp>
        <p:nvSpPr>
          <p:cNvPr id="4" name="Date Placeholder 3"/>
          <p:cNvSpPr>
            <a:spLocks noGrp="1"/>
          </p:cNvSpPr>
          <p:nvPr>
            <p:ph type="dt" sz="half" idx="10"/>
          </p:nvPr>
        </p:nvSpPr>
        <p:spPr/>
        <p:txBody>
          <a:bodyPr/>
          <a:lstStyle/>
          <a:p>
            <a:fld id="{F84F6EF0-E9D5-4A85-8906-17C9799D3391}" type="datetime1">
              <a:rPr lang="en-US" smtClean="0"/>
              <a:t>26-Apr-20</a:t>
            </a:fld>
            <a:endParaRPr lang="en-US"/>
          </a:p>
        </p:txBody>
      </p:sp>
      <p:sp>
        <p:nvSpPr>
          <p:cNvPr id="5" name="Footer Placeholder 4"/>
          <p:cNvSpPr>
            <a:spLocks noGrp="1"/>
          </p:cNvSpPr>
          <p:nvPr>
            <p:ph type="ftr" sz="quarter" idx="11"/>
          </p:nvPr>
        </p:nvSpPr>
        <p:spPr>
          <a:xfrm>
            <a:off x="914400" y="6172200"/>
            <a:ext cx="5181600" cy="457200"/>
          </a:xfrm>
        </p:spPr>
        <p:txBody>
          <a:bodyPr/>
          <a:lstStyle/>
          <a:p>
            <a:r>
              <a:rPr lang="en-US" smtClean="0"/>
              <a:t>Mengesha.B (Assistant Professor, Mental health Specialist)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28</a:t>
            </a:fld>
            <a:endParaRPr lang="en-US"/>
          </a:p>
        </p:txBody>
      </p:sp>
    </p:spTree>
    <p:extLst>
      <p:ext uri="{BB962C8B-B14F-4D97-AF65-F5344CB8AC3E}">
        <p14:creationId xmlns:p14="http://schemas.microsoft.com/office/powerpoint/2010/main" val="2607170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839200" cy="838200"/>
          </a:xfrm>
        </p:spPr>
        <p:txBody>
          <a:bodyPr/>
          <a:lstStyle/>
          <a:p>
            <a:r>
              <a:rPr lang="en-US" b="1" dirty="0" smtClean="0"/>
              <a:t>Etiology…</a:t>
            </a:r>
            <a:endParaRPr lang="en-US" dirty="0"/>
          </a:p>
        </p:txBody>
      </p:sp>
      <p:sp>
        <p:nvSpPr>
          <p:cNvPr id="3" name="Content Placeholder 2"/>
          <p:cNvSpPr>
            <a:spLocks noGrp="1"/>
          </p:cNvSpPr>
          <p:nvPr>
            <p:ph idx="1"/>
          </p:nvPr>
        </p:nvSpPr>
        <p:spPr>
          <a:xfrm>
            <a:off x="76200" y="914400"/>
            <a:ext cx="8991600" cy="5334000"/>
          </a:xfrm>
        </p:spPr>
        <p:txBody>
          <a:bodyPr>
            <a:normAutofit fontScale="25000" lnSpcReduction="20000"/>
          </a:bodyPr>
          <a:lstStyle/>
          <a:p>
            <a:pPr lvl="1">
              <a:lnSpc>
                <a:spcPct val="150000"/>
              </a:lnSpc>
              <a:buFont typeface="Wingdings" pitchFamily="2" charset="2"/>
              <a:buChar char="§"/>
            </a:pPr>
            <a:r>
              <a:rPr lang="en-US" sz="11200" dirty="0" smtClean="0">
                <a:latin typeface="Arial" pitchFamily="34" charset="0"/>
                <a:cs typeface="Arial" pitchFamily="34" charset="0"/>
              </a:rPr>
              <a:t>Sometimes,  AD occur </a:t>
            </a:r>
            <a:r>
              <a:rPr lang="en-US" sz="11200" dirty="0">
                <a:latin typeface="Arial" pitchFamily="34" charset="0"/>
                <a:cs typeface="Arial" pitchFamily="34" charset="0"/>
              </a:rPr>
              <a:t>in a group or community setting, and the stressors affect several persons, as in a natural disaster or </a:t>
            </a:r>
            <a:r>
              <a:rPr lang="en-US" sz="11200" dirty="0" smtClean="0">
                <a:latin typeface="Arial" pitchFamily="34" charset="0"/>
                <a:cs typeface="Arial" pitchFamily="34" charset="0"/>
              </a:rPr>
              <a:t> </a:t>
            </a:r>
            <a:r>
              <a:rPr lang="en-US" sz="11200" dirty="0">
                <a:latin typeface="Arial" pitchFamily="34" charset="0"/>
                <a:cs typeface="Arial" pitchFamily="34" charset="0"/>
              </a:rPr>
              <a:t>social, or religious persecution. </a:t>
            </a:r>
            <a:endParaRPr lang="en-US" sz="11200" dirty="0" smtClean="0">
              <a:latin typeface="Arial" pitchFamily="34" charset="0"/>
              <a:cs typeface="Arial" pitchFamily="34" charset="0"/>
            </a:endParaRPr>
          </a:p>
          <a:p>
            <a:pPr lvl="1">
              <a:lnSpc>
                <a:spcPct val="150000"/>
              </a:lnSpc>
              <a:buFont typeface="Wingdings" pitchFamily="2" charset="2"/>
              <a:buChar char="§"/>
            </a:pPr>
            <a:r>
              <a:rPr lang="en-US" sz="11200" dirty="0" smtClean="0">
                <a:latin typeface="Arial" pitchFamily="34" charset="0"/>
                <a:cs typeface="Arial" pitchFamily="34" charset="0"/>
              </a:rPr>
              <a:t>Specific </a:t>
            </a:r>
            <a:r>
              <a:rPr lang="en-US" sz="11200" dirty="0">
                <a:latin typeface="Arial" pitchFamily="34" charset="0"/>
                <a:cs typeface="Arial" pitchFamily="34" charset="0"/>
              </a:rPr>
              <a:t>developmental stages, such as </a:t>
            </a:r>
            <a:endParaRPr lang="en-US" sz="11200" dirty="0" smtClean="0">
              <a:latin typeface="Arial" pitchFamily="34" charset="0"/>
              <a:cs typeface="Arial" pitchFamily="34" charset="0"/>
            </a:endParaRPr>
          </a:p>
          <a:p>
            <a:pPr lvl="2">
              <a:lnSpc>
                <a:spcPct val="150000"/>
              </a:lnSpc>
              <a:buFont typeface="Wingdings" pitchFamily="2" charset="2"/>
              <a:buChar char="§"/>
            </a:pPr>
            <a:r>
              <a:rPr lang="en-US" sz="11200" dirty="0" smtClean="0">
                <a:latin typeface="Arial" pitchFamily="34" charset="0"/>
                <a:cs typeface="Arial" pitchFamily="34" charset="0"/>
              </a:rPr>
              <a:t>Beginning </a:t>
            </a:r>
            <a:r>
              <a:rPr lang="en-US" sz="11200" dirty="0">
                <a:latin typeface="Arial" pitchFamily="34" charset="0"/>
                <a:cs typeface="Arial" pitchFamily="34" charset="0"/>
              </a:rPr>
              <a:t>school, leaving home, getting married, becoming a parent, failing to achieve occupational goals, </a:t>
            </a:r>
            <a:r>
              <a:rPr lang="en-US" sz="11200" dirty="0" smtClean="0">
                <a:latin typeface="Arial" pitchFamily="34" charset="0"/>
                <a:cs typeface="Arial" pitchFamily="34" charset="0"/>
              </a:rPr>
              <a:t>and </a:t>
            </a:r>
            <a:r>
              <a:rPr lang="en-US" sz="11200" dirty="0">
                <a:latin typeface="Arial" pitchFamily="34" charset="0"/>
                <a:cs typeface="Arial" pitchFamily="34" charset="0"/>
              </a:rPr>
              <a:t>retiring, are often associated with adjustment disorders</a:t>
            </a:r>
            <a:r>
              <a:rPr lang="en-US" dirty="0" smtClean="0"/>
              <a:t>.</a:t>
            </a:r>
            <a:endParaRPr lang="en-US" dirty="0"/>
          </a:p>
        </p:txBody>
      </p:sp>
      <p:sp>
        <p:nvSpPr>
          <p:cNvPr id="4" name="Slide Number Placeholder 3"/>
          <p:cNvSpPr>
            <a:spLocks noGrp="1"/>
          </p:cNvSpPr>
          <p:nvPr>
            <p:ph type="sldNum" sz="quarter" idx="12"/>
          </p:nvPr>
        </p:nvSpPr>
        <p:spPr/>
        <p:txBody>
          <a:bodyPr/>
          <a:lstStyle/>
          <a:p>
            <a:fld id="{CEFEFD19-EAD0-4732-AAD9-DD2A719B3B61}" type="slidenum">
              <a:rPr lang="en-US" smtClean="0"/>
              <a:pPr/>
              <a:t>29</a:t>
            </a:fld>
            <a:endParaRPr lang="en-US"/>
          </a:p>
        </p:txBody>
      </p:sp>
      <p:sp>
        <p:nvSpPr>
          <p:cNvPr id="5" name="Footer Placeholder 4"/>
          <p:cNvSpPr>
            <a:spLocks noGrp="1"/>
          </p:cNvSpPr>
          <p:nvPr>
            <p:ph type="ftr" sz="quarter" idx="11"/>
          </p:nvPr>
        </p:nvSpPr>
        <p:spPr>
          <a:xfrm>
            <a:off x="914400" y="6172200"/>
            <a:ext cx="64008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88AC84D0-6D76-4763-A65A-3F6B60651159}" type="datetime1">
              <a:rPr lang="en-US" smtClean="0"/>
              <a:t>26-Apr-20</a:t>
            </a:fld>
            <a:endParaRPr lang="en-US"/>
          </a:p>
        </p:txBody>
      </p:sp>
    </p:spTree>
    <p:extLst>
      <p:ext uri="{BB962C8B-B14F-4D97-AF65-F5344CB8AC3E}">
        <p14:creationId xmlns:p14="http://schemas.microsoft.com/office/powerpoint/2010/main" val="41775088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839200" cy="990600"/>
          </a:xfrm>
        </p:spPr>
        <p:txBody>
          <a:bodyPr/>
          <a:lstStyle/>
          <a:p>
            <a:r>
              <a:rPr lang="en-US" sz="3200" dirty="0">
                <a:latin typeface="Times New Roman" pitchFamily="18" charset="0"/>
                <a:cs typeface="Times New Roman" pitchFamily="18" charset="0"/>
              </a:rPr>
              <a:t>Dissociative disorder </a:t>
            </a:r>
            <a:endParaRPr lang="en-US" sz="3200" dirty="0"/>
          </a:p>
        </p:txBody>
      </p:sp>
      <p:sp>
        <p:nvSpPr>
          <p:cNvPr id="3" name="Content Placeholder 2"/>
          <p:cNvSpPr>
            <a:spLocks noGrp="1"/>
          </p:cNvSpPr>
          <p:nvPr>
            <p:ph sz="quarter" idx="1"/>
          </p:nvPr>
        </p:nvSpPr>
        <p:spPr>
          <a:xfrm>
            <a:off x="228600" y="1143000"/>
            <a:ext cx="8686800" cy="5334000"/>
          </a:xfrm>
        </p:spPr>
        <p:txBody>
          <a:bodyPr>
            <a:normAutofit/>
          </a:bodyPr>
          <a:lstStyle/>
          <a:p>
            <a:pPr>
              <a:lnSpc>
                <a:spcPct val="150000"/>
              </a:lnSpc>
              <a:buFont typeface="Wingdings" pitchFamily="2" charset="2"/>
              <a:buChar char="v"/>
            </a:pPr>
            <a:r>
              <a:rPr lang="en-US" sz="2800" dirty="0" smtClean="0">
                <a:latin typeface="Times New Roman" pitchFamily="18" charset="0"/>
                <a:cs typeface="Times New Roman" pitchFamily="18" charset="0"/>
              </a:rPr>
              <a:t>Types of </a:t>
            </a:r>
            <a:r>
              <a:rPr lang="en-US" sz="2800" dirty="0">
                <a:latin typeface="Times New Roman" pitchFamily="18" charset="0"/>
                <a:cs typeface="Times New Roman" pitchFamily="18" charset="0"/>
              </a:rPr>
              <a:t>dissociative </a:t>
            </a:r>
            <a:r>
              <a:rPr lang="en-US" sz="2800" dirty="0" smtClean="0">
                <a:latin typeface="Times New Roman" pitchFamily="18" charset="0"/>
                <a:cs typeface="Times New Roman" pitchFamily="18" charset="0"/>
              </a:rPr>
              <a:t>disorders</a:t>
            </a:r>
          </a:p>
          <a:p>
            <a:pPr>
              <a:lnSpc>
                <a:spcPct val="150000"/>
              </a:lnSpc>
            </a:pPr>
            <a:r>
              <a:rPr lang="en-US" sz="2800" dirty="0">
                <a:latin typeface="Times New Roman" pitchFamily="18" charset="0"/>
                <a:cs typeface="Times New Roman" pitchFamily="18" charset="0"/>
              </a:rPr>
              <a:t>Dissociative fugue</a:t>
            </a:r>
          </a:p>
          <a:p>
            <a:pPr>
              <a:lnSpc>
                <a:spcPct val="150000"/>
              </a:lnSpc>
            </a:pPr>
            <a:r>
              <a:rPr lang="en-US" sz="2800" dirty="0" smtClean="0">
                <a:latin typeface="Times New Roman" pitchFamily="18" charset="0"/>
                <a:cs typeface="Times New Roman" pitchFamily="18" charset="0"/>
              </a:rPr>
              <a:t>Dissociative </a:t>
            </a:r>
            <a:r>
              <a:rPr lang="en-US" sz="2800" dirty="0">
                <a:latin typeface="Times New Roman" pitchFamily="18" charset="0"/>
                <a:cs typeface="Times New Roman" pitchFamily="18" charset="0"/>
              </a:rPr>
              <a:t>amnesia</a:t>
            </a:r>
          </a:p>
          <a:p>
            <a:pPr>
              <a:lnSpc>
                <a:spcPct val="150000"/>
              </a:lnSpc>
            </a:pPr>
            <a:r>
              <a:rPr lang="en-US" sz="2800" dirty="0">
                <a:latin typeface="Times New Roman" pitchFamily="18" charset="0"/>
                <a:cs typeface="Times New Roman" pitchFamily="18" charset="0"/>
              </a:rPr>
              <a:t>Depersonalization disorder</a:t>
            </a:r>
          </a:p>
          <a:p>
            <a:pPr>
              <a:lnSpc>
                <a:spcPct val="150000"/>
              </a:lnSpc>
            </a:pPr>
            <a:r>
              <a:rPr lang="en-US" sz="2800" dirty="0" smtClean="0">
                <a:latin typeface="Times New Roman" pitchFamily="18" charset="0"/>
                <a:cs typeface="Times New Roman" pitchFamily="18" charset="0"/>
              </a:rPr>
              <a:t>Dissociative </a:t>
            </a:r>
            <a:r>
              <a:rPr lang="en-US" sz="2800" dirty="0">
                <a:latin typeface="Times New Roman" pitchFamily="18" charset="0"/>
                <a:cs typeface="Times New Roman" pitchFamily="18" charset="0"/>
              </a:rPr>
              <a:t>identity </a:t>
            </a:r>
            <a:r>
              <a:rPr lang="en-US" sz="2800" dirty="0" smtClean="0">
                <a:latin typeface="Times New Roman" pitchFamily="18" charset="0"/>
                <a:cs typeface="Times New Roman" pitchFamily="18" charset="0"/>
              </a:rPr>
              <a:t>disorder</a:t>
            </a:r>
          </a:p>
          <a:p>
            <a:pPr>
              <a:lnSpc>
                <a:spcPct val="150000"/>
              </a:lnSpc>
            </a:pPr>
            <a:r>
              <a:rPr lang="en-US" sz="2800" dirty="0" smtClean="0">
                <a:latin typeface="Times New Roman" pitchFamily="18" charset="0"/>
                <a:cs typeface="Times New Roman" pitchFamily="18" charset="0"/>
              </a:rPr>
              <a:t>Dissociative </a:t>
            </a:r>
            <a:r>
              <a:rPr lang="en-US" sz="2800" dirty="0">
                <a:latin typeface="Times New Roman" pitchFamily="18" charset="0"/>
                <a:cs typeface="Times New Roman" pitchFamily="18" charset="0"/>
              </a:rPr>
              <a:t>disorder not otherwise specified (NOS).</a:t>
            </a:r>
          </a:p>
          <a:p>
            <a:endParaRPr lang="en-US" sz="2800"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54BF0092-9B42-4EA1-A4D6-9A4B7FD5052D}"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3</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2870953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lstStyle/>
          <a:p>
            <a:r>
              <a:rPr lang="en-US" b="1" dirty="0" smtClean="0">
                <a:latin typeface="Arial" pitchFamily="34" charset="0"/>
                <a:cs typeface="Arial" pitchFamily="34" charset="0"/>
              </a:rPr>
              <a:t>Etiology…</a:t>
            </a: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838200"/>
            <a:ext cx="8915400" cy="5486400"/>
          </a:xfrm>
        </p:spPr>
        <p:txBody>
          <a:bodyPr>
            <a:noAutofit/>
          </a:bodyPr>
          <a:lstStyle/>
          <a:p>
            <a:pPr>
              <a:buFont typeface="Wingdings" pitchFamily="2" charset="2"/>
              <a:buChar char="q"/>
            </a:pPr>
            <a:r>
              <a:rPr lang="en-US" sz="2800" b="1" dirty="0" smtClean="0">
                <a:latin typeface="Arial" pitchFamily="34" charset="0"/>
                <a:cs typeface="Arial" pitchFamily="34" charset="0"/>
              </a:rPr>
              <a:t>Psychodynamic Factors</a:t>
            </a:r>
          </a:p>
          <a:p>
            <a:pPr>
              <a:buFont typeface="Wingdings" pitchFamily="2" charset="2"/>
              <a:buChar char="§"/>
            </a:pPr>
            <a:r>
              <a:rPr lang="en-US" sz="2800" dirty="0" smtClean="0">
                <a:latin typeface="Arial" pitchFamily="34" charset="0"/>
                <a:cs typeface="Arial" pitchFamily="34" charset="0"/>
              </a:rPr>
              <a:t>Three factors: </a:t>
            </a:r>
          </a:p>
          <a:p>
            <a:pPr lvl="1"/>
            <a:r>
              <a:rPr lang="en-US" sz="2800" dirty="0" smtClean="0">
                <a:latin typeface="Arial" pitchFamily="34" charset="0"/>
                <a:cs typeface="Arial" pitchFamily="34" charset="0"/>
              </a:rPr>
              <a:t>The  nature of the stressor</a:t>
            </a:r>
          </a:p>
          <a:p>
            <a:pPr lvl="1"/>
            <a:r>
              <a:rPr lang="en-US" sz="2800" dirty="0" smtClean="0">
                <a:latin typeface="Arial" pitchFamily="34" charset="0"/>
                <a:cs typeface="Arial" pitchFamily="34" charset="0"/>
              </a:rPr>
              <a:t> </a:t>
            </a:r>
            <a:r>
              <a:rPr lang="en-US" sz="2800" dirty="0">
                <a:latin typeface="Arial" pitchFamily="34" charset="0"/>
                <a:cs typeface="Arial" pitchFamily="34" charset="0"/>
              </a:rPr>
              <a:t>T</a:t>
            </a:r>
            <a:r>
              <a:rPr lang="en-US" sz="2800" dirty="0" smtClean="0">
                <a:latin typeface="Arial" pitchFamily="34" charset="0"/>
                <a:cs typeface="Arial" pitchFamily="34" charset="0"/>
              </a:rPr>
              <a:t>he conscious and unconscious meanings of the stressor </a:t>
            </a:r>
          </a:p>
          <a:p>
            <a:pPr lvl="1"/>
            <a:r>
              <a:rPr lang="en-US" sz="2800" dirty="0" smtClean="0">
                <a:latin typeface="Arial" pitchFamily="34" charset="0"/>
                <a:cs typeface="Arial" pitchFamily="34" charset="0"/>
              </a:rPr>
              <a:t>The  patient's preexisting vulnerability. </a:t>
            </a:r>
          </a:p>
          <a:p>
            <a:r>
              <a:rPr lang="en-US" sz="2800" dirty="0" smtClean="0">
                <a:latin typeface="Arial" pitchFamily="34" charset="0"/>
                <a:cs typeface="Arial" pitchFamily="34" charset="0"/>
              </a:rPr>
              <a:t>A concurrent personality disorder or organic impairment may make a person vulnerable to adjustment disorders. </a:t>
            </a:r>
          </a:p>
          <a:p>
            <a:r>
              <a:rPr lang="en-US" sz="2800" dirty="0" smtClean="0">
                <a:latin typeface="Arial" pitchFamily="34" charset="0"/>
                <a:cs typeface="Arial" pitchFamily="34" charset="0"/>
              </a:rPr>
              <a:t>Vulnerability is also associated with the loss of a parent during infancy or being reared in a dysfunctional family. </a:t>
            </a:r>
          </a:p>
          <a:p>
            <a:endParaRPr lang="en-US" sz="2800" dirty="0"/>
          </a:p>
        </p:txBody>
      </p:sp>
      <p:sp>
        <p:nvSpPr>
          <p:cNvPr id="4" name="Date Placeholder 3"/>
          <p:cNvSpPr>
            <a:spLocks noGrp="1"/>
          </p:cNvSpPr>
          <p:nvPr>
            <p:ph type="dt" sz="half" idx="10"/>
          </p:nvPr>
        </p:nvSpPr>
        <p:spPr/>
        <p:txBody>
          <a:bodyPr/>
          <a:lstStyle/>
          <a:p>
            <a:fld id="{9B8DE882-882E-4A61-9F8C-76BBFC38F3AC}" type="datetime1">
              <a:rPr lang="en-US" smtClean="0"/>
              <a:t>26-Apr-20</a:t>
            </a:fld>
            <a:endParaRPr lang="en-US"/>
          </a:p>
        </p:txBody>
      </p:sp>
      <p:sp>
        <p:nvSpPr>
          <p:cNvPr id="5" name="Footer Placeholder 4"/>
          <p:cNvSpPr>
            <a:spLocks noGrp="1"/>
          </p:cNvSpPr>
          <p:nvPr>
            <p:ph type="ftr" sz="quarter" idx="11"/>
          </p:nvPr>
        </p:nvSpPr>
        <p:spPr>
          <a:xfrm>
            <a:off x="914400" y="6324600"/>
            <a:ext cx="6553200" cy="304800"/>
          </a:xfrm>
        </p:spPr>
        <p:txBody>
          <a:bodyPr/>
          <a:lstStyle/>
          <a:p>
            <a:r>
              <a:rPr lang="en-US" smtClean="0"/>
              <a:t>Mengesha.B (Assistant Professor, Mental health Specialist)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30</a:t>
            </a:fld>
            <a:endParaRPr lang="en-US"/>
          </a:p>
        </p:txBody>
      </p:sp>
    </p:spTree>
    <p:extLst>
      <p:ext uri="{BB962C8B-B14F-4D97-AF65-F5344CB8AC3E}">
        <p14:creationId xmlns:p14="http://schemas.microsoft.com/office/powerpoint/2010/main" val="2657994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91600" cy="990600"/>
          </a:xfrm>
        </p:spPr>
        <p:txBody>
          <a:bodyPr/>
          <a:lstStyle/>
          <a:p>
            <a:r>
              <a:rPr lang="en-US" b="1" dirty="0" smtClean="0"/>
              <a:t>Etiology…</a:t>
            </a:r>
            <a:endParaRPr lang="en-US" dirty="0"/>
          </a:p>
        </p:txBody>
      </p:sp>
      <p:sp>
        <p:nvSpPr>
          <p:cNvPr id="3" name="Content Placeholder 2"/>
          <p:cNvSpPr>
            <a:spLocks noGrp="1"/>
          </p:cNvSpPr>
          <p:nvPr>
            <p:ph idx="1"/>
          </p:nvPr>
        </p:nvSpPr>
        <p:spPr>
          <a:xfrm>
            <a:off x="76200" y="1295400"/>
            <a:ext cx="8915400" cy="4953000"/>
          </a:xfrm>
        </p:spPr>
        <p:txBody>
          <a:bodyPr>
            <a:normAutofit/>
          </a:bodyPr>
          <a:lstStyle/>
          <a:p>
            <a:r>
              <a:rPr lang="en-US" sz="3200" dirty="0" smtClean="0">
                <a:latin typeface="Arial" pitchFamily="34" charset="0"/>
                <a:cs typeface="Arial" pitchFamily="34" charset="0"/>
              </a:rPr>
              <a:t>Early </a:t>
            </a:r>
            <a:r>
              <a:rPr lang="en-US" sz="3200" dirty="0">
                <a:latin typeface="Arial" pitchFamily="34" charset="0"/>
                <a:cs typeface="Arial" pitchFamily="34" charset="0"/>
              </a:rPr>
              <a:t>development, </a:t>
            </a:r>
            <a:r>
              <a:rPr lang="en-US" sz="3200" dirty="0" smtClean="0">
                <a:latin typeface="Arial" pitchFamily="34" charset="0"/>
                <a:cs typeface="Arial" pitchFamily="34" charset="0"/>
              </a:rPr>
              <a:t>some </a:t>
            </a:r>
            <a:r>
              <a:rPr lang="en-US" sz="3200" dirty="0">
                <a:latin typeface="Arial" pitchFamily="34" charset="0"/>
                <a:cs typeface="Arial" pitchFamily="34" charset="0"/>
              </a:rPr>
              <a:t>children have less mature defensive </a:t>
            </a:r>
            <a:r>
              <a:rPr lang="en-US" sz="3200" dirty="0" smtClean="0">
                <a:latin typeface="Arial" pitchFamily="34" charset="0"/>
                <a:cs typeface="Arial" pitchFamily="34" charset="0"/>
              </a:rPr>
              <a:t>mechanisms </a:t>
            </a:r>
            <a:r>
              <a:rPr lang="en-US" sz="3200" dirty="0">
                <a:latin typeface="Arial" pitchFamily="34" charset="0"/>
                <a:cs typeface="Arial" pitchFamily="34" charset="0"/>
              </a:rPr>
              <a:t>than other children</a:t>
            </a:r>
            <a:r>
              <a:rPr lang="en-US" sz="3200" dirty="0" smtClean="0">
                <a:latin typeface="Arial" pitchFamily="34" charset="0"/>
                <a:cs typeface="Arial" pitchFamily="34" charset="0"/>
              </a:rPr>
              <a:t>.</a:t>
            </a:r>
          </a:p>
          <a:p>
            <a:pPr lvl="1"/>
            <a:r>
              <a:rPr lang="en-US" sz="3200" dirty="0" smtClean="0">
                <a:latin typeface="Arial" pitchFamily="34" charset="0"/>
                <a:cs typeface="Arial" pitchFamily="34" charset="0"/>
              </a:rPr>
              <a:t> </a:t>
            </a:r>
            <a:r>
              <a:rPr lang="en-US" sz="3200" dirty="0">
                <a:latin typeface="Arial" pitchFamily="34" charset="0"/>
                <a:cs typeface="Arial" pitchFamily="34" charset="0"/>
              </a:rPr>
              <a:t>This disadvantage may cause them as adults to react with substantially impaired functioning when they are faced with a loss, a divorce, or a financial </a:t>
            </a:r>
            <a:r>
              <a:rPr lang="en-US" sz="3200" dirty="0" smtClean="0">
                <a:latin typeface="Arial" pitchFamily="34" charset="0"/>
                <a:cs typeface="Arial" pitchFamily="34" charset="0"/>
              </a:rPr>
              <a:t>setback</a:t>
            </a:r>
          </a:p>
          <a:p>
            <a:pPr lvl="2"/>
            <a:r>
              <a:rPr lang="en-US" sz="2800" dirty="0">
                <a:latin typeface="Arial" pitchFamily="34" charset="0"/>
                <a:cs typeface="Arial" pitchFamily="34" charset="0"/>
              </a:rPr>
              <a:t>T</a:t>
            </a:r>
            <a:r>
              <a:rPr lang="en-US" sz="2800" dirty="0" smtClean="0">
                <a:latin typeface="Arial" pitchFamily="34" charset="0"/>
                <a:cs typeface="Arial" pitchFamily="34" charset="0"/>
              </a:rPr>
              <a:t>hose </a:t>
            </a:r>
            <a:r>
              <a:rPr lang="en-US" sz="2800" dirty="0">
                <a:latin typeface="Arial" pitchFamily="34" charset="0"/>
                <a:cs typeface="Arial" pitchFamily="34" charset="0"/>
              </a:rPr>
              <a:t>who have developed </a:t>
            </a:r>
            <a:r>
              <a:rPr lang="en-US" sz="2800" dirty="0">
                <a:solidFill>
                  <a:srgbClr val="FF0000"/>
                </a:solidFill>
                <a:latin typeface="Arial" pitchFamily="34" charset="0"/>
                <a:cs typeface="Arial" pitchFamily="34" charset="0"/>
              </a:rPr>
              <a:t>mature defense mechanisms are less vulnerable </a:t>
            </a:r>
            <a:r>
              <a:rPr lang="en-US" sz="2800" dirty="0">
                <a:latin typeface="Arial" pitchFamily="34" charset="0"/>
                <a:cs typeface="Arial" pitchFamily="34" charset="0"/>
              </a:rPr>
              <a:t>and bounce back more quickly from the stressor. </a:t>
            </a:r>
          </a:p>
        </p:txBody>
      </p:sp>
      <p:sp>
        <p:nvSpPr>
          <p:cNvPr id="4" name="Slide Number Placeholder 3"/>
          <p:cNvSpPr>
            <a:spLocks noGrp="1"/>
          </p:cNvSpPr>
          <p:nvPr>
            <p:ph type="sldNum" sz="quarter" idx="12"/>
          </p:nvPr>
        </p:nvSpPr>
        <p:spPr/>
        <p:txBody>
          <a:bodyPr/>
          <a:lstStyle/>
          <a:p>
            <a:fld id="{CEFEFD19-EAD0-4732-AAD9-DD2A719B3B61}" type="slidenum">
              <a:rPr lang="en-US" smtClean="0"/>
              <a:pPr/>
              <a:t>31</a:t>
            </a:fld>
            <a:endParaRPr lang="en-US"/>
          </a:p>
        </p:txBody>
      </p:sp>
      <p:sp>
        <p:nvSpPr>
          <p:cNvPr id="5" name="Footer Placeholder 4"/>
          <p:cNvSpPr>
            <a:spLocks noGrp="1"/>
          </p:cNvSpPr>
          <p:nvPr>
            <p:ph type="ftr" sz="quarter" idx="11"/>
          </p:nvPr>
        </p:nvSpPr>
        <p:spPr>
          <a:xfrm>
            <a:off x="914400" y="6172200"/>
            <a:ext cx="6629400" cy="457200"/>
          </a:xfrm>
        </p:spPr>
        <p:txBody>
          <a:bodyPr/>
          <a:lstStyle/>
          <a:p>
            <a:r>
              <a:rPr lang="en-US" dirty="0" err="1" smtClean="0"/>
              <a:t>Mengesha.B</a:t>
            </a:r>
            <a:r>
              <a:rPr lang="en-US" dirty="0" smtClean="0"/>
              <a:t> (</a:t>
            </a:r>
            <a:r>
              <a:rPr lang="en-US" dirty="0"/>
              <a:t>Assistant </a:t>
            </a:r>
            <a:r>
              <a:rPr lang="en-US" dirty="0" smtClean="0"/>
              <a:t>Professor, Mental </a:t>
            </a:r>
            <a:r>
              <a:rPr lang="en-US" dirty="0"/>
              <a:t>health Specialist)</a:t>
            </a:r>
          </a:p>
        </p:txBody>
      </p:sp>
      <p:sp>
        <p:nvSpPr>
          <p:cNvPr id="6" name="Date Placeholder 5"/>
          <p:cNvSpPr>
            <a:spLocks noGrp="1"/>
          </p:cNvSpPr>
          <p:nvPr>
            <p:ph type="dt" sz="half" idx="10"/>
          </p:nvPr>
        </p:nvSpPr>
        <p:spPr/>
        <p:txBody>
          <a:bodyPr/>
          <a:lstStyle/>
          <a:p>
            <a:fld id="{651A4A28-CE66-4C22-BC97-163CE4AD1A0E}" type="datetime1">
              <a:rPr lang="en-US" smtClean="0"/>
              <a:t>26-Apr-20</a:t>
            </a:fld>
            <a:endParaRPr lang="en-US"/>
          </a:p>
        </p:txBody>
      </p:sp>
    </p:spTree>
    <p:extLst>
      <p:ext uri="{BB962C8B-B14F-4D97-AF65-F5344CB8AC3E}">
        <p14:creationId xmlns:p14="http://schemas.microsoft.com/office/powerpoint/2010/main" val="23322449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838200"/>
          </a:xfrm>
        </p:spPr>
        <p:txBody>
          <a:bodyPr/>
          <a:lstStyle/>
          <a:p>
            <a:r>
              <a:rPr lang="en-US" b="1" dirty="0" smtClean="0"/>
              <a:t>Etiology…</a:t>
            </a:r>
            <a:endParaRPr lang="en-US" dirty="0"/>
          </a:p>
        </p:txBody>
      </p:sp>
      <p:sp>
        <p:nvSpPr>
          <p:cNvPr id="3" name="Content Placeholder 2"/>
          <p:cNvSpPr>
            <a:spLocks noGrp="1"/>
          </p:cNvSpPr>
          <p:nvPr>
            <p:ph idx="1"/>
          </p:nvPr>
        </p:nvSpPr>
        <p:spPr>
          <a:xfrm>
            <a:off x="152400" y="914400"/>
            <a:ext cx="8839200" cy="5105400"/>
          </a:xfrm>
        </p:spPr>
        <p:txBody>
          <a:bodyPr>
            <a:noAutofit/>
          </a:bodyPr>
          <a:lstStyle/>
          <a:p>
            <a:pPr>
              <a:lnSpc>
                <a:spcPct val="150000"/>
              </a:lnSpc>
            </a:pPr>
            <a:r>
              <a:rPr lang="en-US" sz="2800" b="1" dirty="0">
                <a:latin typeface="Arial" pitchFamily="34" charset="0"/>
                <a:cs typeface="Arial" pitchFamily="34" charset="0"/>
              </a:rPr>
              <a:t>Family and Genetic Factors</a:t>
            </a:r>
          </a:p>
          <a:p>
            <a:pPr>
              <a:lnSpc>
                <a:spcPct val="150000"/>
              </a:lnSpc>
            </a:pPr>
            <a:r>
              <a:rPr lang="en-US" sz="2800" dirty="0">
                <a:latin typeface="Arial" pitchFamily="34" charset="0"/>
                <a:cs typeface="Arial" pitchFamily="34" charset="0"/>
              </a:rPr>
              <a:t>Some studies suggest that </a:t>
            </a:r>
            <a:r>
              <a:rPr lang="en-US" sz="2800" dirty="0" smtClean="0">
                <a:latin typeface="Arial" pitchFamily="34" charset="0"/>
                <a:cs typeface="Arial" pitchFamily="34" charset="0"/>
              </a:rPr>
              <a:t>monozygotic </a:t>
            </a:r>
            <a:r>
              <a:rPr lang="en-US" sz="2800" dirty="0">
                <a:latin typeface="Arial" pitchFamily="34" charset="0"/>
                <a:cs typeface="Arial" pitchFamily="34" charset="0"/>
              </a:rPr>
              <a:t>twins showing greater concordance than dizygotic twins</a:t>
            </a:r>
            <a:r>
              <a:rPr lang="en-US" sz="2800" dirty="0" smtClean="0">
                <a:latin typeface="Arial" pitchFamily="34" charset="0"/>
                <a:cs typeface="Arial" pitchFamily="34" charset="0"/>
              </a:rPr>
              <a:t>.</a:t>
            </a:r>
          </a:p>
        </p:txBody>
      </p:sp>
      <p:sp>
        <p:nvSpPr>
          <p:cNvPr id="4" name="Slide Number Placeholder 3"/>
          <p:cNvSpPr>
            <a:spLocks noGrp="1"/>
          </p:cNvSpPr>
          <p:nvPr>
            <p:ph type="sldNum" sz="quarter" idx="12"/>
          </p:nvPr>
        </p:nvSpPr>
        <p:spPr/>
        <p:txBody>
          <a:bodyPr/>
          <a:lstStyle/>
          <a:p>
            <a:fld id="{CEFEFD19-EAD0-4732-AAD9-DD2A719B3B61}" type="slidenum">
              <a:rPr lang="en-US" smtClean="0"/>
              <a:pPr/>
              <a:t>32</a:t>
            </a:fld>
            <a:endParaRPr lang="en-US" dirty="0"/>
          </a:p>
        </p:txBody>
      </p:sp>
      <p:sp>
        <p:nvSpPr>
          <p:cNvPr id="5" name="Footer Placeholder 4"/>
          <p:cNvSpPr>
            <a:spLocks noGrp="1"/>
          </p:cNvSpPr>
          <p:nvPr>
            <p:ph type="ftr" sz="quarter" idx="11"/>
          </p:nvPr>
        </p:nvSpPr>
        <p:spPr>
          <a:xfrm>
            <a:off x="914400" y="6172200"/>
            <a:ext cx="66294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C5FB771A-EE9C-4923-A842-FE7D3C3E3D75}" type="datetime1">
              <a:rPr lang="en-US" smtClean="0"/>
              <a:t>26-Apr-20</a:t>
            </a:fld>
            <a:endParaRPr lang="en-US"/>
          </a:p>
        </p:txBody>
      </p:sp>
    </p:spTree>
    <p:extLst>
      <p:ext uri="{BB962C8B-B14F-4D97-AF65-F5344CB8AC3E}">
        <p14:creationId xmlns:p14="http://schemas.microsoft.com/office/powerpoint/2010/main" val="31949170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91600" cy="914400"/>
          </a:xfrm>
        </p:spPr>
        <p:txBody>
          <a:bodyPr>
            <a:normAutofit/>
          </a:bodyPr>
          <a:lstStyle/>
          <a:p>
            <a:r>
              <a:rPr lang="en-US" b="1" dirty="0" smtClean="0"/>
              <a:t>Diagnosis and Clinical Features</a:t>
            </a:r>
          </a:p>
        </p:txBody>
      </p:sp>
      <p:sp>
        <p:nvSpPr>
          <p:cNvPr id="3" name="Content Placeholder 2"/>
          <p:cNvSpPr>
            <a:spLocks noGrp="1"/>
          </p:cNvSpPr>
          <p:nvPr>
            <p:ph idx="1"/>
          </p:nvPr>
        </p:nvSpPr>
        <p:spPr>
          <a:xfrm>
            <a:off x="152400" y="762000"/>
            <a:ext cx="8839200" cy="5638800"/>
          </a:xfrm>
        </p:spPr>
        <p:txBody>
          <a:bodyPr>
            <a:normAutofit fontScale="25000" lnSpcReduction="20000"/>
          </a:bodyPr>
          <a:lstStyle/>
          <a:p>
            <a:pPr>
              <a:buNone/>
            </a:pPr>
            <a:r>
              <a:rPr lang="en-US" b="1" dirty="0"/>
              <a:t> </a:t>
            </a:r>
            <a:endParaRPr lang="en-US" sz="2800" dirty="0"/>
          </a:p>
          <a:p>
            <a:pPr>
              <a:buNone/>
            </a:pPr>
            <a:r>
              <a:rPr lang="en-US" b="1" dirty="0"/>
              <a:t> </a:t>
            </a:r>
            <a:endParaRPr lang="en-US" sz="2800" dirty="0"/>
          </a:p>
          <a:p>
            <a:r>
              <a:rPr lang="en-US" sz="11200" b="1" dirty="0" smtClean="0">
                <a:latin typeface="Arial" pitchFamily="34" charset="0"/>
                <a:cs typeface="Arial" pitchFamily="34" charset="0"/>
              </a:rPr>
              <a:t>DSM-V-TR </a:t>
            </a:r>
            <a:r>
              <a:rPr lang="en-US" sz="11200" b="1" dirty="0">
                <a:latin typeface="Arial" pitchFamily="34" charset="0"/>
                <a:cs typeface="Arial" pitchFamily="34" charset="0"/>
              </a:rPr>
              <a:t>Diagnostic Criteria for Adjustment Disorders</a:t>
            </a:r>
            <a:endParaRPr lang="en-US" sz="11200" dirty="0">
              <a:latin typeface="Arial" pitchFamily="34" charset="0"/>
              <a:cs typeface="Arial" pitchFamily="34" charset="0"/>
            </a:endParaRPr>
          </a:p>
          <a:p>
            <a:pPr lvl="0"/>
            <a:r>
              <a:rPr lang="en-US" sz="11200" b="1" dirty="0" smtClean="0">
                <a:latin typeface="Arial" pitchFamily="34" charset="0"/>
                <a:cs typeface="Arial" pitchFamily="34" charset="0"/>
              </a:rPr>
              <a:t>A. </a:t>
            </a:r>
            <a:r>
              <a:rPr lang="en-US" sz="11200" dirty="0" smtClean="0">
                <a:latin typeface="Arial" pitchFamily="34" charset="0"/>
                <a:cs typeface="Arial" pitchFamily="34" charset="0"/>
              </a:rPr>
              <a:t>The </a:t>
            </a:r>
            <a:r>
              <a:rPr lang="en-US" sz="11200" dirty="0">
                <a:latin typeface="Arial" pitchFamily="34" charset="0"/>
                <a:cs typeface="Arial" pitchFamily="34" charset="0"/>
              </a:rPr>
              <a:t>development of emotional or behavioral symptoms in response to an identifiable stressor(s) occurring within 3 months of the onset of the stressor(s). </a:t>
            </a:r>
          </a:p>
          <a:p>
            <a:pPr lvl="0"/>
            <a:r>
              <a:rPr lang="en-US" sz="11200" b="1" dirty="0" smtClean="0">
                <a:latin typeface="Arial" pitchFamily="34" charset="0"/>
                <a:cs typeface="Arial" pitchFamily="34" charset="0"/>
              </a:rPr>
              <a:t>B. </a:t>
            </a:r>
            <a:r>
              <a:rPr lang="en-US" sz="11200" dirty="0" smtClean="0">
                <a:latin typeface="Arial" pitchFamily="34" charset="0"/>
                <a:cs typeface="Arial" pitchFamily="34" charset="0"/>
              </a:rPr>
              <a:t>These </a:t>
            </a:r>
            <a:r>
              <a:rPr lang="en-US" sz="11200" dirty="0">
                <a:latin typeface="Arial" pitchFamily="34" charset="0"/>
                <a:cs typeface="Arial" pitchFamily="34" charset="0"/>
              </a:rPr>
              <a:t>symptoms or behaviors are clinically significant as evidenced by either of the following: </a:t>
            </a:r>
          </a:p>
          <a:p>
            <a:pPr lvl="1"/>
            <a:r>
              <a:rPr lang="en-US" sz="11200" dirty="0">
                <a:latin typeface="Arial" pitchFamily="34" charset="0"/>
                <a:cs typeface="Arial" pitchFamily="34" charset="0"/>
              </a:rPr>
              <a:t>marked distress that is in excess of what would be expected from exposure to the stressor </a:t>
            </a:r>
          </a:p>
          <a:p>
            <a:pPr lvl="1"/>
            <a:r>
              <a:rPr lang="en-US" sz="11200" dirty="0">
                <a:latin typeface="Arial" pitchFamily="34" charset="0"/>
                <a:cs typeface="Arial" pitchFamily="34" charset="0"/>
              </a:rPr>
              <a:t>significant impairment in social or occupational (academic) functioning</a:t>
            </a:r>
          </a:p>
          <a:p>
            <a:pPr lvl="0"/>
            <a:endParaRPr lang="en-US" sz="112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CEFEFD19-EAD0-4732-AAD9-DD2A719B3B61}" type="slidenum">
              <a:rPr lang="en-US" smtClean="0"/>
              <a:pPr/>
              <a:t>33</a:t>
            </a:fld>
            <a:endParaRPr lang="en-US"/>
          </a:p>
        </p:txBody>
      </p:sp>
      <p:sp>
        <p:nvSpPr>
          <p:cNvPr id="5" name="Footer Placeholder 4"/>
          <p:cNvSpPr>
            <a:spLocks noGrp="1"/>
          </p:cNvSpPr>
          <p:nvPr>
            <p:ph type="ftr" sz="quarter" idx="11"/>
          </p:nvPr>
        </p:nvSpPr>
        <p:spPr>
          <a:xfrm>
            <a:off x="914400" y="6172200"/>
            <a:ext cx="67818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0EAE98A6-9436-4574-8F41-2BDCAB7D0AEF}" type="datetime1">
              <a:rPr lang="en-US" smtClean="0"/>
              <a:t>26-Apr-20</a:t>
            </a:fld>
            <a:endParaRPr lang="en-US"/>
          </a:p>
        </p:txBody>
      </p:sp>
    </p:spTree>
    <p:extLst>
      <p:ext uri="{BB962C8B-B14F-4D97-AF65-F5344CB8AC3E}">
        <p14:creationId xmlns:p14="http://schemas.microsoft.com/office/powerpoint/2010/main" val="34529969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Diagnosis and Clinical Features…</a:t>
            </a:r>
            <a:endParaRPr lang="en-US" dirty="0"/>
          </a:p>
        </p:txBody>
      </p:sp>
      <p:sp>
        <p:nvSpPr>
          <p:cNvPr id="3" name="Content Placeholder 2"/>
          <p:cNvSpPr>
            <a:spLocks noGrp="1"/>
          </p:cNvSpPr>
          <p:nvPr>
            <p:ph idx="1"/>
          </p:nvPr>
        </p:nvSpPr>
        <p:spPr>
          <a:xfrm>
            <a:off x="152400" y="1295400"/>
            <a:ext cx="8839200" cy="4830763"/>
          </a:xfrm>
        </p:spPr>
        <p:txBody>
          <a:bodyPr>
            <a:normAutofit fontScale="70000" lnSpcReduction="20000"/>
          </a:bodyPr>
          <a:lstStyle/>
          <a:p>
            <a:pPr lvl="0">
              <a:lnSpc>
                <a:spcPct val="120000"/>
              </a:lnSpc>
              <a:buFont typeface="Wingdings" pitchFamily="2" charset="2"/>
              <a:buChar char="§"/>
            </a:pPr>
            <a:r>
              <a:rPr lang="en-US" sz="4200" b="1" dirty="0" smtClean="0"/>
              <a:t>C. </a:t>
            </a:r>
            <a:r>
              <a:rPr lang="en-US" sz="4200" dirty="0" smtClean="0">
                <a:latin typeface="Arial" pitchFamily="34" charset="0"/>
                <a:cs typeface="Arial" pitchFamily="34" charset="0"/>
              </a:rPr>
              <a:t>The stress-related disturbance does not meet the criteria for another specific mental disorder and is not merely an exacerbation of a preexisting mental disorder. </a:t>
            </a:r>
          </a:p>
          <a:p>
            <a:pPr lvl="0">
              <a:lnSpc>
                <a:spcPct val="120000"/>
              </a:lnSpc>
              <a:buFont typeface="Wingdings" pitchFamily="2" charset="2"/>
              <a:buChar char="§"/>
            </a:pPr>
            <a:r>
              <a:rPr lang="en-US" sz="4200" b="1" dirty="0" smtClean="0">
                <a:latin typeface="Arial" pitchFamily="34" charset="0"/>
                <a:cs typeface="Arial" pitchFamily="34" charset="0"/>
              </a:rPr>
              <a:t>D.</a:t>
            </a:r>
            <a:r>
              <a:rPr lang="en-US" sz="4200" dirty="0" smtClean="0">
                <a:latin typeface="Arial" pitchFamily="34" charset="0"/>
                <a:cs typeface="Arial" pitchFamily="34" charset="0"/>
              </a:rPr>
              <a:t> The symptoms do not represent bereavement. </a:t>
            </a:r>
          </a:p>
          <a:p>
            <a:pPr lvl="0">
              <a:lnSpc>
                <a:spcPct val="120000"/>
              </a:lnSpc>
              <a:buFont typeface="Wingdings" pitchFamily="2" charset="2"/>
              <a:buChar char="§"/>
            </a:pPr>
            <a:r>
              <a:rPr lang="en-US" sz="4200" b="1" dirty="0" smtClean="0">
                <a:latin typeface="Arial" pitchFamily="34" charset="0"/>
                <a:cs typeface="Arial" pitchFamily="34" charset="0"/>
              </a:rPr>
              <a:t>E. </a:t>
            </a:r>
            <a:r>
              <a:rPr lang="en-US" sz="4200" dirty="0" smtClean="0">
                <a:latin typeface="Arial" pitchFamily="34" charset="0"/>
                <a:cs typeface="Arial" pitchFamily="34" charset="0"/>
              </a:rPr>
              <a:t>Once the stressor (or its consequences) has terminated, the symptoms do </a:t>
            </a:r>
            <a:r>
              <a:rPr lang="en-US" sz="4200" b="1" dirty="0" smtClean="0">
                <a:latin typeface="Arial" pitchFamily="34" charset="0"/>
                <a:cs typeface="Arial" pitchFamily="34" charset="0"/>
              </a:rPr>
              <a:t>not</a:t>
            </a:r>
            <a:r>
              <a:rPr lang="en-US" sz="4200" dirty="0" smtClean="0">
                <a:latin typeface="Arial" pitchFamily="34" charset="0"/>
                <a:cs typeface="Arial" pitchFamily="34" charset="0"/>
              </a:rPr>
              <a:t> persist for more than an additional 6 months.</a:t>
            </a:r>
          </a:p>
          <a:p>
            <a:pPr marL="0" indent="0">
              <a:lnSpc>
                <a:spcPct val="120000"/>
              </a:lnSpc>
              <a:buNone/>
            </a:pPr>
            <a:r>
              <a:rPr lang="en-US" dirty="0" smtClean="0">
                <a:solidFill>
                  <a:srgbClr val="FF0000"/>
                </a:solidFill>
                <a:latin typeface="Arial" pitchFamily="34" charset="0"/>
                <a:cs typeface="Arial" pitchFamily="34" charset="0"/>
              </a:rPr>
              <a:t/>
            </a:r>
            <a:br>
              <a:rPr lang="en-US" dirty="0" smtClean="0">
                <a:solidFill>
                  <a:srgbClr val="FF0000"/>
                </a:solidFill>
                <a:latin typeface="Arial" pitchFamily="34" charset="0"/>
                <a:cs typeface="Arial" pitchFamily="34" charset="0"/>
              </a:rPr>
            </a:br>
            <a:endParaRPr lang="en-US"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59F355B0-915D-42AE-B296-5319E5EF1295}" type="datetime1">
              <a:rPr lang="en-US" smtClean="0"/>
              <a:t>26-Apr-20</a:t>
            </a:fld>
            <a:endParaRPr lang="en-US"/>
          </a:p>
        </p:txBody>
      </p:sp>
      <p:sp>
        <p:nvSpPr>
          <p:cNvPr id="5" name="Footer Placeholder 4"/>
          <p:cNvSpPr>
            <a:spLocks noGrp="1"/>
          </p:cNvSpPr>
          <p:nvPr>
            <p:ph type="ftr" sz="quarter" idx="11"/>
          </p:nvPr>
        </p:nvSpPr>
        <p:spPr>
          <a:xfrm>
            <a:off x="914400" y="6172200"/>
            <a:ext cx="6477000" cy="457200"/>
          </a:xfrm>
        </p:spPr>
        <p:txBody>
          <a:bodyPr/>
          <a:lstStyle/>
          <a:p>
            <a:r>
              <a:rPr lang="en-US" smtClean="0"/>
              <a:t>Mengesha.B (Assistant Professor, Mental health Specialist)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34</a:t>
            </a:fld>
            <a:endParaRPr lang="en-US"/>
          </a:p>
        </p:txBody>
      </p:sp>
    </p:spTree>
    <p:extLst>
      <p:ext uri="{BB962C8B-B14F-4D97-AF65-F5344CB8AC3E}">
        <p14:creationId xmlns:p14="http://schemas.microsoft.com/office/powerpoint/2010/main" val="8352007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Diagnosis and Clinical Features…</a:t>
            </a:r>
            <a:endParaRPr lang="en-US" dirty="0"/>
          </a:p>
        </p:txBody>
      </p:sp>
      <p:sp>
        <p:nvSpPr>
          <p:cNvPr id="3" name="Content Placeholder 2"/>
          <p:cNvSpPr>
            <a:spLocks noGrp="1"/>
          </p:cNvSpPr>
          <p:nvPr>
            <p:ph idx="1"/>
          </p:nvPr>
        </p:nvSpPr>
        <p:spPr>
          <a:xfrm>
            <a:off x="152400" y="1447800"/>
            <a:ext cx="8991600" cy="4724400"/>
          </a:xfrm>
        </p:spPr>
        <p:txBody>
          <a:bodyPr>
            <a:normAutofit/>
          </a:bodyPr>
          <a:lstStyle/>
          <a:p>
            <a:pPr>
              <a:lnSpc>
                <a:spcPct val="150000"/>
              </a:lnSpc>
            </a:pPr>
            <a:r>
              <a:rPr lang="en-US" sz="2800" i="1" dirty="0" smtClean="0">
                <a:solidFill>
                  <a:srgbClr val="FF0000"/>
                </a:solidFill>
                <a:latin typeface="Arial" pitchFamily="34" charset="0"/>
                <a:cs typeface="Arial" pitchFamily="34" charset="0"/>
              </a:rPr>
              <a:t>Specify</a:t>
            </a:r>
            <a:r>
              <a:rPr lang="en-US" sz="2800" dirty="0" smtClean="0">
                <a:solidFill>
                  <a:srgbClr val="FF0000"/>
                </a:solidFill>
                <a:latin typeface="Arial" pitchFamily="34" charset="0"/>
                <a:cs typeface="Arial" pitchFamily="34" charset="0"/>
              </a:rPr>
              <a:t> if:</a:t>
            </a:r>
            <a:r>
              <a:rPr lang="en-US" sz="2800" dirty="0" smtClean="0">
                <a:latin typeface="Arial" pitchFamily="34" charset="0"/>
                <a:cs typeface="Arial" pitchFamily="34" charset="0"/>
              </a:rPr>
              <a:t/>
            </a:r>
            <a:br>
              <a:rPr lang="en-US" sz="2800" dirty="0" smtClean="0">
                <a:latin typeface="Arial" pitchFamily="34" charset="0"/>
                <a:cs typeface="Arial" pitchFamily="34" charset="0"/>
              </a:rPr>
            </a:br>
            <a:r>
              <a:rPr lang="en-US" sz="2800" b="1" dirty="0" smtClean="0">
                <a:latin typeface="Arial" pitchFamily="34" charset="0"/>
                <a:cs typeface="Arial" pitchFamily="34" charset="0"/>
              </a:rPr>
              <a:t>Acute</a:t>
            </a:r>
            <a:r>
              <a:rPr lang="en-US" sz="2800" dirty="0" smtClean="0">
                <a:latin typeface="Arial" pitchFamily="34" charset="0"/>
                <a:cs typeface="Arial" pitchFamily="34" charset="0"/>
              </a:rPr>
              <a:t>: If the disturbance lasts &lt; 6 months</a:t>
            </a:r>
            <a:br>
              <a:rPr lang="en-US" sz="2800" dirty="0" smtClean="0">
                <a:latin typeface="Arial" pitchFamily="34" charset="0"/>
                <a:cs typeface="Arial" pitchFamily="34" charset="0"/>
              </a:rPr>
            </a:br>
            <a:r>
              <a:rPr lang="en-US" sz="2800" b="1" dirty="0" smtClean="0">
                <a:latin typeface="Arial" pitchFamily="34" charset="0"/>
                <a:cs typeface="Arial" pitchFamily="34" charset="0"/>
              </a:rPr>
              <a:t>Chronic</a:t>
            </a:r>
            <a:r>
              <a:rPr lang="en-US" sz="2800" dirty="0" smtClean="0">
                <a:latin typeface="Arial" pitchFamily="34" charset="0"/>
                <a:cs typeface="Arial" pitchFamily="34" charset="0"/>
              </a:rPr>
              <a:t>: if the disturbance lasts </a:t>
            </a:r>
            <a:r>
              <a:rPr lang="en-US" sz="2800" u="sng" dirty="0" smtClean="0">
                <a:latin typeface="Arial" pitchFamily="34" charset="0"/>
                <a:cs typeface="Arial" pitchFamily="34" charset="0"/>
              </a:rPr>
              <a:t>&gt; </a:t>
            </a:r>
            <a:r>
              <a:rPr lang="en-US" sz="2800" dirty="0" smtClean="0">
                <a:latin typeface="Arial" pitchFamily="34" charset="0"/>
                <a:cs typeface="Arial" pitchFamily="34" charset="0"/>
              </a:rPr>
              <a:t>6 months </a:t>
            </a:r>
            <a:br>
              <a:rPr lang="en-US" sz="2800" dirty="0" smtClean="0">
                <a:latin typeface="Arial" pitchFamily="34" charset="0"/>
                <a:cs typeface="Arial" pitchFamily="34" charset="0"/>
              </a:rPr>
            </a:br>
            <a:r>
              <a:rPr lang="en-US" sz="2800" dirty="0" smtClean="0">
                <a:latin typeface="Arial" pitchFamily="34" charset="0"/>
                <a:cs typeface="Arial" pitchFamily="34" charset="0"/>
              </a:rPr>
              <a:t>Adjustment disorders are coded based on the subtype, which is selected according to </a:t>
            </a:r>
            <a:r>
              <a:rPr lang="en-US" sz="2800" dirty="0" smtClean="0">
                <a:solidFill>
                  <a:srgbClr val="FF0000"/>
                </a:solidFill>
                <a:latin typeface="Arial" pitchFamily="34" charset="0"/>
                <a:cs typeface="Arial" pitchFamily="34" charset="0"/>
              </a:rPr>
              <a:t>the predominant symptoms.</a:t>
            </a:r>
            <a:r>
              <a:rPr lang="en-US" sz="2800" dirty="0" smtClean="0">
                <a:latin typeface="Arial" pitchFamily="34" charset="0"/>
                <a:cs typeface="Arial" pitchFamily="34" charset="0"/>
              </a:rPr>
              <a:t> </a:t>
            </a:r>
          </a:p>
        </p:txBody>
      </p:sp>
      <p:sp>
        <p:nvSpPr>
          <p:cNvPr id="4" name="Slide Number Placeholder 3"/>
          <p:cNvSpPr>
            <a:spLocks noGrp="1"/>
          </p:cNvSpPr>
          <p:nvPr>
            <p:ph type="sldNum" sz="quarter" idx="12"/>
          </p:nvPr>
        </p:nvSpPr>
        <p:spPr/>
        <p:txBody>
          <a:bodyPr/>
          <a:lstStyle/>
          <a:p>
            <a:fld id="{CEFEFD19-EAD0-4732-AAD9-DD2A719B3B61}" type="slidenum">
              <a:rPr lang="en-US" smtClean="0"/>
              <a:pPr/>
              <a:t>35</a:t>
            </a:fld>
            <a:endParaRPr lang="en-US"/>
          </a:p>
        </p:txBody>
      </p:sp>
      <p:sp>
        <p:nvSpPr>
          <p:cNvPr id="5" name="Footer Placeholder 4"/>
          <p:cNvSpPr>
            <a:spLocks noGrp="1"/>
          </p:cNvSpPr>
          <p:nvPr>
            <p:ph type="ftr" sz="quarter" idx="11"/>
          </p:nvPr>
        </p:nvSpPr>
        <p:spPr>
          <a:xfrm>
            <a:off x="914400" y="6172200"/>
            <a:ext cx="63246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0D56F159-D805-4F64-98D4-BAD15367C5E5}" type="datetime1">
              <a:rPr lang="en-US" smtClean="0"/>
              <a:t>26-Apr-20</a:t>
            </a:fld>
            <a:endParaRPr lang="en-US"/>
          </a:p>
        </p:txBody>
      </p:sp>
    </p:spTree>
    <p:extLst>
      <p:ext uri="{BB962C8B-B14F-4D97-AF65-F5344CB8AC3E}">
        <p14:creationId xmlns:p14="http://schemas.microsoft.com/office/powerpoint/2010/main" val="7052610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1265238"/>
          </a:xfrm>
        </p:spPr>
        <p:txBody>
          <a:bodyPr/>
          <a:lstStyle/>
          <a:p>
            <a:r>
              <a:rPr lang="en-US" b="1" dirty="0"/>
              <a:t>Diagnosis and Clinical Features…</a:t>
            </a:r>
            <a:endParaRPr lang="en-US" dirty="0"/>
          </a:p>
        </p:txBody>
      </p:sp>
      <p:sp>
        <p:nvSpPr>
          <p:cNvPr id="3" name="Date Placeholder 2"/>
          <p:cNvSpPr>
            <a:spLocks noGrp="1"/>
          </p:cNvSpPr>
          <p:nvPr>
            <p:ph type="dt" sz="half" idx="10"/>
          </p:nvPr>
        </p:nvSpPr>
        <p:spPr/>
        <p:txBody>
          <a:bodyPr/>
          <a:lstStyle/>
          <a:p>
            <a:pPr>
              <a:defRPr/>
            </a:pPr>
            <a:fld id="{015D28D7-255B-4560-897F-FCFFF3297F25}" type="datetime1">
              <a:rPr lang="en-US" smtClean="0">
                <a:solidFill>
                  <a:srgbClr val="696464"/>
                </a:solidFill>
              </a:rPr>
              <a:t>26-Apr-20</a:t>
            </a:fld>
            <a:endParaRPr lang="en-US" dirty="0">
              <a:solidFill>
                <a:srgbClr val="696464"/>
              </a:solidFill>
            </a:endParaRPr>
          </a:p>
        </p:txBody>
      </p:sp>
      <p:sp>
        <p:nvSpPr>
          <p:cNvPr id="4" name="Slide Number Placeholder 3"/>
          <p:cNvSpPr>
            <a:spLocks noGrp="1"/>
          </p:cNvSpPr>
          <p:nvPr>
            <p:ph type="sldNum" sz="quarter" idx="12"/>
          </p:nvPr>
        </p:nvSpPr>
        <p:spPr/>
        <p:txBody>
          <a:bodyPr/>
          <a:lstStyle/>
          <a:p>
            <a:pPr>
              <a:defRPr/>
            </a:pPr>
            <a:fld id="{31D7B78D-6F48-4E66-BA36-3A10F8F3CA98}" type="slidenum">
              <a:rPr lang="en-US" smtClean="0"/>
              <a:pPr>
                <a:defRPr/>
              </a:pPr>
              <a:t>36</a:t>
            </a:fld>
            <a:endParaRPr lang="en-US" dirty="0"/>
          </a:p>
        </p:txBody>
      </p:sp>
      <p:sp>
        <p:nvSpPr>
          <p:cNvPr id="5" name="Content Placeholder 4"/>
          <p:cNvSpPr>
            <a:spLocks noGrp="1"/>
          </p:cNvSpPr>
          <p:nvPr>
            <p:ph sz="quarter" idx="1"/>
          </p:nvPr>
        </p:nvSpPr>
        <p:spPr>
          <a:xfrm>
            <a:off x="76200" y="1447800"/>
            <a:ext cx="8991600" cy="4572000"/>
          </a:xfrm>
        </p:spPr>
        <p:txBody>
          <a:bodyPr>
            <a:normAutofit lnSpcReduction="10000"/>
          </a:bodyPr>
          <a:lstStyle/>
          <a:p>
            <a:pPr>
              <a:lnSpc>
                <a:spcPct val="150000"/>
              </a:lnSpc>
            </a:pPr>
            <a:r>
              <a:rPr lang="en-US" sz="2800" dirty="0">
                <a:latin typeface="Arial" pitchFamily="34" charset="0"/>
                <a:cs typeface="Arial" pitchFamily="34" charset="0"/>
              </a:rPr>
              <a:t>The specific stressor(s) can be </a:t>
            </a:r>
            <a:r>
              <a:rPr lang="en-US" sz="2800" dirty="0">
                <a:solidFill>
                  <a:srgbClr val="FF0000"/>
                </a:solidFill>
                <a:latin typeface="Arial" pitchFamily="34" charset="0"/>
                <a:cs typeface="Arial" pitchFamily="34" charset="0"/>
              </a:rPr>
              <a:t>specified on </a:t>
            </a:r>
          </a:p>
          <a:p>
            <a:pPr>
              <a:lnSpc>
                <a:spcPct val="150000"/>
              </a:lnSpc>
            </a:pPr>
            <a:r>
              <a:rPr lang="en-US" sz="2800" b="1" dirty="0">
                <a:latin typeface="Arial" pitchFamily="34" charset="0"/>
                <a:cs typeface="Arial" pitchFamily="34" charset="0"/>
              </a:rPr>
              <a:t>With depressed mood</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b="1" dirty="0">
                <a:latin typeface="Arial" pitchFamily="34" charset="0"/>
                <a:cs typeface="Arial" pitchFamily="34" charset="0"/>
              </a:rPr>
              <a:t>With anxiety</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b="1" dirty="0">
                <a:latin typeface="Arial" pitchFamily="34" charset="0"/>
                <a:cs typeface="Arial" pitchFamily="34" charset="0"/>
              </a:rPr>
              <a:t>With mixed anxiety and depressed mood</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b="1" dirty="0">
                <a:latin typeface="Arial" pitchFamily="34" charset="0"/>
                <a:cs typeface="Arial" pitchFamily="34" charset="0"/>
              </a:rPr>
              <a:t>With disturbance of conduct</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b="1" dirty="0">
                <a:latin typeface="Arial" pitchFamily="34" charset="0"/>
                <a:cs typeface="Arial" pitchFamily="34" charset="0"/>
              </a:rPr>
              <a:t>With mixed disturbance of emotions and conduct</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b="1" dirty="0">
                <a:latin typeface="Arial" pitchFamily="34" charset="0"/>
                <a:cs typeface="Arial" pitchFamily="34" charset="0"/>
              </a:rPr>
              <a:t>Unspecified</a:t>
            </a:r>
            <a:endParaRPr lang="en-US" sz="2800" dirty="0">
              <a:latin typeface="Arial" pitchFamily="34" charset="0"/>
              <a:cs typeface="Arial" pitchFamily="34" charset="0"/>
            </a:endParaRPr>
          </a:p>
          <a:p>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38713156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39200" cy="762000"/>
          </a:xfrm>
        </p:spPr>
        <p:txBody>
          <a:bodyPr/>
          <a:lstStyle/>
          <a:p>
            <a:r>
              <a:rPr lang="en-US" b="1" dirty="0" smtClean="0"/>
              <a:t>Diagnosis and Clinical Features…</a:t>
            </a:r>
            <a:endParaRPr lang="en-US" dirty="0"/>
          </a:p>
        </p:txBody>
      </p:sp>
      <p:sp>
        <p:nvSpPr>
          <p:cNvPr id="3" name="Content Placeholder 2"/>
          <p:cNvSpPr>
            <a:spLocks noGrp="1"/>
          </p:cNvSpPr>
          <p:nvPr>
            <p:ph idx="1"/>
          </p:nvPr>
        </p:nvSpPr>
        <p:spPr>
          <a:xfrm>
            <a:off x="152400" y="1066800"/>
            <a:ext cx="8915400" cy="5059363"/>
          </a:xfrm>
        </p:spPr>
        <p:txBody>
          <a:bodyPr>
            <a:normAutofit/>
          </a:bodyPr>
          <a:lstStyle/>
          <a:p>
            <a:r>
              <a:rPr lang="en-US" sz="3200" dirty="0" smtClean="0">
                <a:latin typeface="Arial" pitchFamily="34" charset="0"/>
                <a:cs typeface="Arial" pitchFamily="34" charset="0"/>
              </a:rPr>
              <a:t>DSM-IV-TR lists</a:t>
            </a:r>
            <a:r>
              <a:rPr lang="en-US" sz="3200" b="1" dirty="0" smtClean="0">
                <a:latin typeface="Arial" pitchFamily="34" charset="0"/>
                <a:cs typeface="Arial" pitchFamily="34" charset="0"/>
              </a:rPr>
              <a:t> six </a:t>
            </a:r>
            <a:r>
              <a:rPr lang="en-US" sz="3200" dirty="0" smtClean="0">
                <a:latin typeface="Arial" pitchFamily="34" charset="0"/>
                <a:cs typeface="Arial" pitchFamily="34" charset="0"/>
              </a:rPr>
              <a:t>adjustment disorders:</a:t>
            </a:r>
            <a:endParaRPr lang="en-US" sz="3200" b="1" dirty="0" smtClean="0">
              <a:latin typeface="Arial" pitchFamily="34" charset="0"/>
              <a:cs typeface="Arial" pitchFamily="34" charset="0"/>
            </a:endParaRPr>
          </a:p>
          <a:p>
            <a:r>
              <a:rPr lang="en-US" sz="2800" b="1" dirty="0" smtClean="0">
                <a:latin typeface="Arial" pitchFamily="34" charset="0"/>
                <a:cs typeface="Arial" pitchFamily="34" charset="0"/>
              </a:rPr>
              <a:t>1. Adjustment Disorder with Depressed Mood</a:t>
            </a:r>
          </a:p>
          <a:p>
            <a:pPr lvl="1"/>
            <a:r>
              <a:rPr lang="en-US" sz="2800" dirty="0" smtClean="0">
                <a:latin typeface="Arial" pitchFamily="34" charset="0"/>
                <a:cs typeface="Arial" pitchFamily="34" charset="0"/>
              </a:rPr>
              <a:t>In adjustment disorder with depressed mood, the predominant manifestations are depressed mood, tearfulness, and hopelessness. This type must be distinguished from major depressive </a:t>
            </a:r>
            <a:br>
              <a:rPr lang="en-US" sz="2800" dirty="0" smtClean="0">
                <a:latin typeface="Arial" pitchFamily="34" charset="0"/>
                <a:cs typeface="Arial" pitchFamily="34" charset="0"/>
              </a:rPr>
            </a:br>
            <a:r>
              <a:rPr lang="en-US" sz="2800" dirty="0" smtClean="0">
                <a:latin typeface="Arial" pitchFamily="34" charset="0"/>
                <a:cs typeface="Arial" pitchFamily="34" charset="0"/>
              </a:rPr>
              <a:t>disorder and uncomplicated bereavement. </a:t>
            </a:r>
          </a:p>
          <a:p>
            <a:pPr lvl="1"/>
            <a:r>
              <a:rPr lang="en-US" sz="2800" dirty="0" smtClean="0">
                <a:latin typeface="Arial" pitchFamily="34" charset="0"/>
                <a:cs typeface="Arial" pitchFamily="34" charset="0"/>
              </a:rPr>
              <a:t>Adolescents with this type of adjustment disorder are at increased risk for major depressive disorder in young adulthood.</a:t>
            </a:r>
          </a:p>
        </p:txBody>
      </p:sp>
      <p:sp>
        <p:nvSpPr>
          <p:cNvPr id="4" name="Date Placeholder 3"/>
          <p:cNvSpPr>
            <a:spLocks noGrp="1"/>
          </p:cNvSpPr>
          <p:nvPr>
            <p:ph type="dt" sz="half" idx="10"/>
          </p:nvPr>
        </p:nvSpPr>
        <p:spPr/>
        <p:txBody>
          <a:bodyPr/>
          <a:lstStyle/>
          <a:p>
            <a:fld id="{6BBACBCD-60AE-4FF8-8CD8-F911CBEF5684}" type="datetime1">
              <a:rPr lang="en-US" smtClean="0"/>
              <a:t>26-Apr-20</a:t>
            </a:fld>
            <a:endParaRPr lang="en-US"/>
          </a:p>
        </p:txBody>
      </p:sp>
      <p:sp>
        <p:nvSpPr>
          <p:cNvPr id="5" name="Footer Placeholder 4"/>
          <p:cNvSpPr>
            <a:spLocks noGrp="1"/>
          </p:cNvSpPr>
          <p:nvPr>
            <p:ph type="ftr" sz="quarter" idx="11"/>
          </p:nvPr>
        </p:nvSpPr>
        <p:spPr>
          <a:xfrm>
            <a:off x="914400" y="6172200"/>
            <a:ext cx="63246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37</a:t>
            </a:fld>
            <a:endParaRPr lang="en-US"/>
          </a:p>
        </p:txBody>
      </p:sp>
    </p:spTree>
    <p:extLst>
      <p:ext uri="{BB962C8B-B14F-4D97-AF65-F5344CB8AC3E}">
        <p14:creationId xmlns:p14="http://schemas.microsoft.com/office/powerpoint/2010/main" val="8717608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Diagnosis and Clinical Features…</a:t>
            </a:r>
            <a:endParaRPr lang="en-US" dirty="0"/>
          </a:p>
        </p:txBody>
      </p:sp>
      <p:sp>
        <p:nvSpPr>
          <p:cNvPr id="3" name="Content Placeholder 2"/>
          <p:cNvSpPr>
            <a:spLocks noGrp="1"/>
          </p:cNvSpPr>
          <p:nvPr>
            <p:ph idx="1"/>
          </p:nvPr>
        </p:nvSpPr>
        <p:spPr>
          <a:xfrm>
            <a:off x="152400" y="1447800"/>
            <a:ext cx="8839200" cy="4724400"/>
          </a:xfrm>
        </p:spPr>
        <p:txBody>
          <a:bodyPr>
            <a:normAutofit/>
          </a:bodyPr>
          <a:lstStyle/>
          <a:p>
            <a:pPr>
              <a:lnSpc>
                <a:spcPct val="150000"/>
              </a:lnSpc>
              <a:buFont typeface="Wingdings" pitchFamily="2" charset="2"/>
              <a:buChar char="q"/>
            </a:pPr>
            <a:r>
              <a:rPr lang="en-US" sz="2800" b="1" dirty="0" smtClean="0">
                <a:latin typeface="Arial" pitchFamily="34" charset="0"/>
                <a:cs typeface="Arial" pitchFamily="34" charset="0"/>
              </a:rPr>
              <a:t>2. Adjustment Disorder with Anxiety</a:t>
            </a:r>
          </a:p>
          <a:p>
            <a:pPr lvl="1">
              <a:lnSpc>
                <a:spcPct val="150000"/>
              </a:lnSpc>
              <a:buFont typeface="Wingdings" pitchFamily="2" charset="2"/>
              <a:buChar char="§"/>
            </a:pPr>
            <a:r>
              <a:rPr lang="en-US" sz="2800" dirty="0" smtClean="0">
                <a:latin typeface="Arial" pitchFamily="34" charset="0"/>
                <a:cs typeface="Arial" pitchFamily="34" charset="0"/>
              </a:rPr>
              <a:t>Symptoms of anxiety, such as palpitations, jitteriness, and agitation, are present in adjustment disorder with anxiety, which must be differentiated from anxiety disorders.</a:t>
            </a:r>
          </a:p>
          <a:p>
            <a:pPr>
              <a:lnSpc>
                <a:spcPct val="150000"/>
              </a:lnSpc>
              <a:buNone/>
            </a:pPr>
            <a:endParaRPr lang="en-US" sz="2800" dirty="0" smtClean="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6053862C-8041-48D0-BA53-8C85ED16DE3C}" type="datetime1">
              <a:rPr lang="en-US" smtClean="0"/>
              <a:t>26-Apr-20</a:t>
            </a:fld>
            <a:endParaRPr lang="en-US"/>
          </a:p>
        </p:txBody>
      </p:sp>
      <p:sp>
        <p:nvSpPr>
          <p:cNvPr id="5" name="Footer Placeholder 4"/>
          <p:cNvSpPr>
            <a:spLocks noGrp="1"/>
          </p:cNvSpPr>
          <p:nvPr>
            <p:ph type="ftr" sz="quarter" idx="11"/>
          </p:nvPr>
        </p:nvSpPr>
        <p:spPr>
          <a:xfrm>
            <a:off x="914400" y="6172200"/>
            <a:ext cx="6608618"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38</a:t>
            </a:fld>
            <a:endParaRPr lang="en-US"/>
          </a:p>
        </p:txBody>
      </p:sp>
    </p:spTree>
    <p:extLst>
      <p:ext uri="{BB962C8B-B14F-4D97-AF65-F5344CB8AC3E}">
        <p14:creationId xmlns:p14="http://schemas.microsoft.com/office/powerpoint/2010/main" val="25723824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91600" cy="914400"/>
          </a:xfrm>
        </p:spPr>
        <p:txBody>
          <a:bodyPr/>
          <a:lstStyle/>
          <a:p>
            <a:r>
              <a:rPr lang="en-US" dirty="0" smtClean="0"/>
              <a:t>Diagnosis and Clinical Features…</a:t>
            </a:r>
            <a:endParaRPr lang="en-US" dirty="0"/>
          </a:p>
        </p:txBody>
      </p:sp>
      <p:sp>
        <p:nvSpPr>
          <p:cNvPr id="3" name="Content Placeholder 2"/>
          <p:cNvSpPr>
            <a:spLocks noGrp="1"/>
          </p:cNvSpPr>
          <p:nvPr>
            <p:ph idx="1"/>
          </p:nvPr>
        </p:nvSpPr>
        <p:spPr>
          <a:xfrm>
            <a:off x="152400" y="1143000"/>
            <a:ext cx="8839200" cy="5135563"/>
          </a:xfrm>
        </p:spPr>
        <p:txBody>
          <a:bodyPr>
            <a:normAutofit/>
          </a:bodyPr>
          <a:lstStyle/>
          <a:p>
            <a:pPr>
              <a:lnSpc>
                <a:spcPct val="150000"/>
              </a:lnSpc>
              <a:buFont typeface="Wingdings" pitchFamily="2" charset="2"/>
              <a:buChar char="q"/>
            </a:pPr>
            <a:r>
              <a:rPr lang="en-US" sz="2800" b="1" dirty="0" smtClean="0">
                <a:latin typeface="Arial" pitchFamily="34" charset="0"/>
                <a:cs typeface="Arial" pitchFamily="34" charset="0"/>
              </a:rPr>
              <a:t>3. Adjustment Disorder with Mixed Anxiety and Depressed Mood</a:t>
            </a:r>
          </a:p>
          <a:p>
            <a:pPr lvl="1">
              <a:lnSpc>
                <a:spcPct val="150000"/>
              </a:lnSpc>
            </a:pPr>
            <a:r>
              <a:rPr lang="en-US" sz="2800" dirty="0" smtClean="0">
                <a:latin typeface="Arial" pitchFamily="34" charset="0"/>
                <a:cs typeface="Arial" pitchFamily="34" charset="0"/>
              </a:rPr>
              <a:t>Patients exhibit features of</a:t>
            </a:r>
            <a:r>
              <a:rPr lang="en-US" sz="2800" b="1" dirty="0" smtClean="0">
                <a:latin typeface="Arial" pitchFamily="34" charset="0"/>
                <a:cs typeface="Arial" pitchFamily="34" charset="0"/>
              </a:rPr>
              <a:t> both </a:t>
            </a:r>
            <a:r>
              <a:rPr lang="en-US" sz="2800" dirty="0" smtClean="0">
                <a:latin typeface="Arial" pitchFamily="34" charset="0"/>
                <a:cs typeface="Arial" pitchFamily="34" charset="0"/>
              </a:rPr>
              <a:t>anxiety and depression that do </a:t>
            </a:r>
            <a:r>
              <a:rPr lang="en-US" sz="2800" b="1" dirty="0" smtClean="0">
                <a:latin typeface="Arial" pitchFamily="34" charset="0"/>
                <a:cs typeface="Arial" pitchFamily="34" charset="0"/>
              </a:rPr>
              <a:t>not</a:t>
            </a:r>
            <a:r>
              <a:rPr lang="en-US" sz="2800" dirty="0" smtClean="0">
                <a:latin typeface="Arial" pitchFamily="34" charset="0"/>
                <a:cs typeface="Arial" pitchFamily="34" charset="0"/>
              </a:rPr>
              <a:t> meet the criteria for an already established anxiety disorder or depressive disorder.</a:t>
            </a:r>
          </a:p>
        </p:txBody>
      </p:sp>
      <p:sp>
        <p:nvSpPr>
          <p:cNvPr id="4" name="Slide Number Placeholder 3"/>
          <p:cNvSpPr>
            <a:spLocks noGrp="1"/>
          </p:cNvSpPr>
          <p:nvPr>
            <p:ph type="sldNum" sz="quarter" idx="12"/>
          </p:nvPr>
        </p:nvSpPr>
        <p:spPr/>
        <p:txBody>
          <a:bodyPr/>
          <a:lstStyle/>
          <a:p>
            <a:fld id="{CEFEFD19-EAD0-4732-AAD9-DD2A719B3B61}" type="slidenum">
              <a:rPr lang="en-US" smtClean="0"/>
              <a:pPr/>
              <a:t>39</a:t>
            </a:fld>
            <a:endParaRPr lang="en-US"/>
          </a:p>
        </p:txBody>
      </p:sp>
      <p:sp>
        <p:nvSpPr>
          <p:cNvPr id="5" name="Footer Placeholder 4"/>
          <p:cNvSpPr>
            <a:spLocks noGrp="1"/>
          </p:cNvSpPr>
          <p:nvPr>
            <p:ph type="ftr" sz="quarter" idx="11"/>
          </p:nvPr>
        </p:nvSpPr>
        <p:spPr>
          <a:xfrm>
            <a:off x="914400" y="6172200"/>
            <a:ext cx="6858000" cy="457200"/>
          </a:xfrm>
        </p:spPr>
        <p:txBody>
          <a:bodyPr/>
          <a:lstStyle/>
          <a:p>
            <a:r>
              <a:rPr lang="en-US" smtClean="0"/>
              <a:t>Mengesha.B (Assistant Professor, Mental health Specialist)</a:t>
            </a:r>
            <a:endParaRPr lang="en-US" dirty="0"/>
          </a:p>
        </p:txBody>
      </p:sp>
      <p:sp>
        <p:nvSpPr>
          <p:cNvPr id="6" name="Date Placeholder 5"/>
          <p:cNvSpPr>
            <a:spLocks noGrp="1"/>
          </p:cNvSpPr>
          <p:nvPr>
            <p:ph type="dt" sz="half" idx="10"/>
          </p:nvPr>
        </p:nvSpPr>
        <p:spPr/>
        <p:txBody>
          <a:bodyPr/>
          <a:lstStyle/>
          <a:p>
            <a:fld id="{8A12A5D0-9CE6-486D-9277-B6A718D5B4A2}" type="datetime1">
              <a:rPr lang="en-US" smtClean="0"/>
              <a:t>26-Apr-20</a:t>
            </a:fld>
            <a:endParaRPr lang="en-US"/>
          </a:p>
        </p:txBody>
      </p:sp>
    </p:spTree>
    <p:extLst>
      <p:ext uri="{BB962C8B-B14F-4D97-AF65-F5344CB8AC3E}">
        <p14:creationId xmlns:p14="http://schemas.microsoft.com/office/powerpoint/2010/main" val="14348588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Times New Roman" pitchFamily="18" charset="0"/>
                <a:cs typeface="Times New Roman" pitchFamily="18" charset="0"/>
              </a:rPr>
              <a:t>Dissociative </a:t>
            </a:r>
            <a:r>
              <a:rPr lang="en-US" sz="3200" dirty="0" smtClean="0">
                <a:latin typeface="Times New Roman" pitchFamily="18" charset="0"/>
                <a:cs typeface="Times New Roman" pitchFamily="18" charset="0"/>
              </a:rPr>
              <a:t>disorder…</a:t>
            </a:r>
            <a:endParaRPr lang="en-US" sz="3200" dirty="0"/>
          </a:p>
        </p:txBody>
      </p:sp>
      <p:sp>
        <p:nvSpPr>
          <p:cNvPr id="3" name="Content Placeholder 2"/>
          <p:cNvSpPr>
            <a:spLocks noGrp="1"/>
          </p:cNvSpPr>
          <p:nvPr>
            <p:ph sz="quarter" idx="1"/>
          </p:nvPr>
        </p:nvSpPr>
        <p:spPr>
          <a:xfrm>
            <a:off x="228600" y="1447800"/>
            <a:ext cx="8763000" cy="4953000"/>
          </a:xfrm>
        </p:spPr>
        <p:txBody>
          <a:bodyPr/>
          <a:lstStyle/>
          <a:p>
            <a:pPr>
              <a:lnSpc>
                <a:spcPct val="150000"/>
              </a:lnSpc>
              <a:buFont typeface="Wingdings" pitchFamily="2" charset="2"/>
              <a:buChar char="q"/>
            </a:pPr>
            <a:r>
              <a:rPr lang="en-US" sz="2800" dirty="0">
                <a:latin typeface="Times New Roman" pitchFamily="18" charset="0"/>
                <a:cs typeface="Times New Roman" pitchFamily="18" charset="0"/>
              </a:rPr>
              <a:t>Dissociative Amnesia</a:t>
            </a:r>
          </a:p>
          <a:p>
            <a:pPr>
              <a:lnSpc>
                <a:spcPct val="150000"/>
              </a:lnSpc>
              <a:buFont typeface="Wingdings" pitchFamily="2" charset="2"/>
              <a:buChar char="v"/>
            </a:pPr>
            <a:r>
              <a:rPr lang="en-US" sz="2800" dirty="0" smtClean="0">
                <a:latin typeface="Times New Roman" pitchFamily="18" charset="0"/>
                <a:cs typeface="Times New Roman" pitchFamily="18" charset="0"/>
              </a:rPr>
              <a:t>Definition</a:t>
            </a:r>
          </a:p>
          <a:p>
            <a:pPr>
              <a:lnSpc>
                <a:spcPct val="150000"/>
              </a:lnSpc>
              <a:buFont typeface="Wingdings" pitchFamily="2" charset="2"/>
              <a:buChar char="§"/>
            </a:pPr>
            <a:r>
              <a:rPr lang="en-US" sz="2800" dirty="0" smtClean="0">
                <a:latin typeface="Times New Roman" pitchFamily="18" charset="0"/>
                <a:cs typeface="Times New Roman" pitchFamily="18" charset="0"/>
              </a:rPr>
              <a:t>It is </a:t>
            </a:r>
            <a:r>
              <a:rPr lang="en-US" sz="2800" dirty="0">
                <a:latin typeface="Times New Roman" pitchFamily="18" charset="0"/>
                <a:cs typeface="Times New Roman" pitchFamily="18" charset="0"/>
              </a:rPr>
              <a:t>an inability to recall important personal information, usually of a traumatic or stressful </a:t>
            </a:r>
            <a:r>
              <a:rPr lang="en-US" sz="2800" dirty="0" smtClean="0">
                <a:latin typeface="Times New Roman" pitchFamily="18" charset="0"/>
                <a:cs typeface="Times New Roman" pitchFamily="18" charset="0"/>
              </a:rPr>
              <a:t>nature.</a:t>
            </a:r>
          </a:p>
          <a:p>
            <a:pPr>
              <a:lnSpc>
                <a:spcPct val="150000"/>
              </a:lnSpc>
              <a:buFont typeface="Wingdings" pitchFamily="2" charset="2"/>
              <a:buChar char="§"/>
            </a:pPr>
            <a:r>
              <a:rPr lang="en-US" sz="2800" dirty="0" smtClean="0">
                <a:latin typeface="Times New Roman" pitchFamily="18" charset="0"/>
                <a:cs typeface="Times New Roman" pitchFamily="18" charset="0"/>
              </a:rPr>
              <a:t>May </a:t>
            </a:r>
            <a:r>
              <a:rPr lang="en-US" sz="2800" dirty="0">
                <a:latin typeface="Times New Roman" pitchFamily="18" charset="0"/>
                <a:cs typeface="Times New Roman" pitchFamily="18" charset="0"/>
              </a:rPr>
              <a:t>last minutes to </a:t>
            </a:r>
            <a:r>
              <a:rPr lang="en-US" sz="2800" dirty="0" smtClean="0">
                <a:latin typeface="Times New Roman" pitchFamily="18" charset="0"/>
                <a:cs typeface="Times New Roman" pitchFamily="18" charset="0"/>
              </a:rPr>
              <a:t>days</a:t>
            </a:r>
          </a:p>
          <a:p>
            <a:pPr>
              <a:lnSpc>
                <a:spcPct val="150000"/>
              </a:lnSpc>
              <a:buFont typeface="Wingdings" pitchFamily="2" charset="2"/>
              <a:buChar char="v"/>
            </a:pPr>
            <a:r>
              <a:rPr lang="en-US" sz="2800" dirty="0" smtClean="0">
                <a:latin typeface="Times New Roman" pitchFamily="18" charset="0"/>
                <a:cs typeface="Times New Roman" pitchFamily="18" charset="0"/>
              </a:rPr>
              <a:t>Epidemiology</a:t>
            </a:r>
          </a:p>
          <a:p>
            <a:pPr>
              <a:lnSpc>
                <a:spcPct val="150000"/>
              </a:lnSpc>
              <a:buFont typeface="Wingdings" pitchFamily="2" charset="2"/>
              <a:buChar char="§"/>
            </a:pPr>
            <a:r>
              <a:rPr lang="en-US" sz="2800" dirty="0" smtClean="0">
                <a:latin typeface="Times New Roman" pitchFamily="18" charset="0"/>
                <a:cs typeface="Times New Roman" pitchFamily="18" charset="0"/>
              </a:rPr>
              <a:t>Prevalence 6% in the general population</a:t>
            </a:r>
            <a:endParaRPr lang="en-US" sz="2800" dirty="0">
              <a:latin typeface="Times New Roman" pitchFamily="18" charset="0"/>
              <a:cs typeface="Times New Roman" pitchFamily="18" charset="0"/>
            </a:endParaRPr>
          </a:p>
          <a:p>
            <a:pPr>
              <a:buFont typeface="Wingdings" pitchFamily="2" charset="2"/>
              <a:buChar char="v"/>
            </a:pPr>
            <a:endParaRPr lang="en-US" sz="2800" dirty="0" smtClean="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A24DA33C-3FE8-4F09-83BE-83746BFECFAF}"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4</a:t>
            </a:fld>
            <a:endParaRPr lang="en-US" dirty="0"/>
          </a:p>
        </p:txBody>
      </p:sp>
      <p:pic>
        <p:nvPicPr>
          <p:cNvPr id="6" name="Picture 7" descr="C:\Documents and Settings\Clow Actuarial\My Documents\My Pictures\24 - Leslie Hope &amp; Elisha Cuthber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1" y="0"/>
            <a:ext cx="426720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Footer Placeholder 6"/>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341460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915400" cy="914400"/>
          </a:xfrm>
        </p:spPr>
        <p:txBody>
          <a:bodyPr/>
          <a:lstStyle/>
          <a:p>
            <a:r>
              <a:rPr lang="en-US" dirty="0" smtClean="0"/>
              <a:t>Diagnosis and Clinical Features…</a:t>
            </a:r>
            <a:endParaRPr lang="en-US" dirty="0"/>
          </a:p>
        </p:txBody>
      </p:sp>
      <p:sp>
        <p:nvSpPr>
          <p:cNvPr id="3" name="Content Placeholder 2"/>
          <p:cNvSpPr>
            <a:spLocks noGrp="1"/>
          </p:cNvSpPr>
          <p:nvPr>
            <p:ph idx="1"/>
          </p:nvPr>
        </p:nvSpPr>
        <p:spPr>
          <a:xfrm>
            <a:off x="152400" y="1143000"/>
            <a:ext cx="8915400" cy="4983163"/>
          </a:xfrm>
        </p:spPr>
        <p:txBody>
          <a:bodyPr>
            <a:normAutofit lnSpcReduction="10000"/>
          </a:bodyPr>
          <a:lstStyle/>
          <a:p>
            <a:pPr>
              <a:lnSpc>
                <a:spcPct val="150000"/>
              </a:lnSpc>
              <a:buFont typeface="Wingdings" pitchFamily="2" charset="2"/>
              <a:buChar char="q"/>
            </a:pPr>
            <a:r>
              <a:rPr lang="en-US" sz="2800" b="1" dirty="0" smtClean="0">
                <a:latin typeface="Arial" pitchFamily="34" charset="0"/>
                <a:cs typeface="Arial" pitchFamily="34" charset="0"/>
              </a:rPr>
              <a:t>4. Adjustment Disorder with Disturbance of Conduct</a:t>
            </a:r>
          </a:p>
          <a:p>
            <a:pPr lvl="1">
              <a:lnSpc>
                <a:spcPct val="150000"/>
              </a:lnSpc>
            </a:pPr>
            <a:r>
              <a:rPr lang="en-US" sz="2400" dirty="0" smtClean="0">
                <a:latin typeface="Arial" pitchFamily="34" charset="0"/>
                <a:cs typeface="Arial" pitchFamily="34" charset="0"/>
              </a:rPr>
              <a:t>The predominant manifestation involves conduct in which the rights of others are violated or age-appropriate societal norms and rules are disregarded ,destruction of properties.</a:t>
            </a:r>
          </a:p>
          <a:p>
            <a:pPr lvl="1">
              <a:lnSpc>
                <a:spcPct val="150000"/>
              </a:lnSpc>
            </a:pPr>
            <a:r>
              <a:rPr lang="en-US" dirty="0" smtClean="0">
                <a:latin typeface="Arial" pitchFamily="34" charset="0"/>
                <a:cs typeface="Arial" pitchFamily="34" charset="0"/>
              </a:rPr>
              <a:t> Examples of behavior in this category are truancy, vandalism like cutting trees without permission, egg throwing , breaking windows,  spraying paint on others' properties. </a:t>
            </a:r>
          </a:p>
          <a:p>
            <a:pPr>
              <a:lnSpc>
                <a:spcPct val="150000"/>
              </a:lnSpc>
              <a:buNone/>
            </a:pPr>
            <a:endParaRPr lang="en-US" sz="2800" dirty="0" smtClean="0">
              <a:latin typeface="Arial" pitchFamily="34" charset="0"/>
              <a:cs typeface="Arial" pitchFamily="34" charset="0"/>
            </a:endParaRPr>
          </a:p>
          <a:p>
            <a:endParaRPr lang="en-US" sz="2800" dirty="0"/>
          </a:p>
        </p:txBody>
      </p:sp>
      <p:sp>
        <p:nvSpPr>
          <p:cNvPr id="4" name="Date Placeholder 3"/>
          <p:cNvSpPr>
            <a:spLocks noGrp="1"/>
          </p:cNvSpPr>
          <p:nvPr>
            <p:ph type="dt" sz="half" idx="10"/>
          </p:nvPr>
        </p:nvSpPr>
        <p:spPr/>
        <p:txBody>
          <a:bodyPr/>
          <a:lstStyle/>
          <a:p>
            <a:fld id="{73B6A141-9CDD-4163-ADDC-166A76EDB98F}" type="datetime1">
              <a:rPr lang="en-US" smtClean="0"/>
              <a:t>26-Apr-20</a:t>
            </a:fld>
            <a:endParaRPr lang="en-US"/>
          </a:p>
        </p:txBody>
      </p:sp>
      <p:sp>
        <p:nvSpPr>
          <p:cNvPr id="5" name="Footer Placeholder 4"/>
          <p:cNvSpPr>
            <a:spLocks noGrp="1"/>
          </p:cNvSpPr>
          <p:nvPr>
            <p:ph type="ftr" sz="quarter" idx="11"/>
          </p:nvPr>
        </p:nvSpPr>
        <p:spPr>
          <a:xfrm>
            <a:off x="914400" y="6172200"/>
            <a:ext cx="69342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40</a:t>
            </a:fld>
            <a:endParaRPr lang="en-US"/>
          </a:p>
        </p:txBody>
      </p:sp>
    </p:spTree>
    <p:extLst>
      <p:ext uri="{BB962C8B-B14F-4D97-AF65-F5344CB8AC3E}">
        <p14:creationId xmlns:p14="http://schemas.microsoft.com/office/powerpoint/2010/main" val="32496142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 and Clinical Features…</a:t>
            </a:r>
            <a:endParaRPr lang="en-US" dirty="0"/>
          </a:p>
        </p:txBody>
      </p:sp>
      <p:sp>
        <p:nvSpPr>
          <p:cNvPr id="3" name="Content Placeholder 2"/>
          <p:cNvSpPr>
            <a:spLocks noGrp="1"/>
          </p:cNvSpPr>
          <p:nvPr>
            <p:ph idx="1"/>
          </p:nvPr>
        </p:nvSpPr>
        <p:spPr>
          <a:xfrm>
            <a:off x="152400" y="1447800"/>
            <a:ext cx="8839200" cy="4572000"/>
          </a:xfrm>
        </p:spPr>
        <p:txBody>
          <a:bodyPr>
            <a:normAutofit/>
          </a:bodyPr>
          <a:lstStyle/>
          <a:p>
            <a:pPr>
              <a:lnSpc>
                <a:spcPct val="150000"/>
              </a:lnSpc>
            </a:pPr>
            <a:r>
              <a:rPr lang="en-US" sz="2800" b="1" dirty="0" smtClean="0">
                <a:latin typeface="Arial" pitchFamily="34" charset="0"/>
                <a:cs typeface="Arial" pitchFamily="34" charset="0"/>
              </a:rPr>
              <a:t>5. Adjustment Disorder with Mixed Disturbance of Emotions and Conduct</a:t>
            </a:r>
          </a:p>
          <a:p>
            <a:pPr>
              <a:lnSpc>
                <a:spcPct val="150000"/>
              </a:lnSpc>
              <a:buNone/>
            </a:pPr>
            <a:r>
              <a:rPr lang="en-US" sz="2800" dirty="0" smtClean="0">
                <a:latin typeface="Arial" pitchFamily="34" charset="0"/>
                <a:cs typeface="Arial" pitchFamily="34" charset="0"/>
              </a:rPr>
              <a:t>    </a:t>
            </a:r>
            <a:r>
              <a:rPr lang="en-US" sz="2800" dirty="0">
                <a:latin typeface="Arial" pitchFamily="34" charset="0"/>
                <a:cs typeface="Arial" pitchFamily="34" charset="0"/>
              </a:rPr>
              <a:t> </a:t>
            </a:r>
            <a:r>
              <a:rPr lang="en-US" sz="2800" dirty="0" smtClean="0">
                <a:latin typeface="Arial" pitchFamily="34" charset="0"/>
                <a:cs typeface="Arial" pitchFamily="34" charset="0"/>
              </a:rPr>
              <a:t>A combination of disturbances of emotions and of conduct sometimes occurs . Clinicians are encouraged to try to make one or the other diagnosis in the interest of clarity.</a:t>
            </a:r>
          </a:p>
          <a:p>
            <a:pPr>
              <a:lnSpc>
                <a:spcPct val="150000"/>
              </a:lnSpc>
              <a:buNone/>
            </a:pPr>
            <a:endParaRPr lang="en-US" sz="2800"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45F28E53-37CC-4DCB-830E-16CC6DA66918}" type="datetime1">
              <a:rPr lang="en-US" smtClean="0"/>
              <a:t>26-Apr-20</a:t>
            </a:fld>
            <a:endParaRPr lang="en-US"/>
          </a:p>
        </p:txBody>
      </p:sp>
      <p:sp>
        <p:nvSpPr>
          <p:cNvPr id="5" name="Footer Placeholder 4"/>
          <p:cNvSpPr>
            <a:spLocks noGrp="1"/>
          </p:cNvSpPr>
          <p:nvPr>
            <p:ph type="ftr" sz="quarter" idx="11"/>
          </p:nvPr>
        </p:nvSpPr>
        <p:spPr>
          <a:xfrm>
            <a:off x="914400" y="6172200"/>
            <a:ext cx="63246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41</a:t>
            </a:fld>
            <a:endParaRPr lang="en-US"/>
          </a:p>
        </p:txBody>
      </p:sp>
    </p:spTree>
    <p:extLst>
      <p:ext uri="{BB962C8B-B14F-4D97-AF65-F5344CB8AC3E}">
        <p14:creationId xmlns:p14="http://schemas.microsoft.com/office/powerpoint/2010/main" val="28809128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 and Clinical Features…</a:t>
            </a:r>
            <a:endParaRPr lang="en-US" dirty="0"/>
          </a:p>
        </p:txBody>
      </p:sp>
      <p:sp>
        <p:nvSpPr>
          <p:cNvPr id="3" name="Content Placeholder 2"/>
          <p:cNvSpPr>
            <a:spLocks noGrp="1"/>
          </p:cNvSpPr>
          <p:nvPr>
            <p:ph idx="1"/>
          </p:nvPr>
        </p:nvSpPr>
        <p:spPr>
          <a:xfrm>
            <a:off x="152400" y="1447800"/>
            <a:ext cx="8839200" cy="4572000"/>
          </a:xfrm>
        </p:spPr>
        <p:txBody>
          <a:bodyPr>
            <a:normAutofit fontScale="77500" lnSpcReduction="20000"/>
          </a:bodyPr>
          <a:lstStyle/>
          <a:p>
            <a:pPr>
              <a:lnSpc>
                <a:spcPct val="150000"/>
              </a:lnSpc>
              <a:buFont typeface="Wingdings" pitchFamily="2" charset="2"/>
              <a:buChar char="q"/>
            </a:pPr>
            <a:r>
              <a:rPr lang="en-US" b="1" dirty="0" smtClean="0"/>
              <a:t>6. </a:t>
            </a:r>
            <a:r>
              <a:rPr lang="en-US" sz="3300" b="1" dirty="0" smtClean="0">
                <a:latin typeface="Arial" pitchFamily="34" charset="0"/>
                <a:cs typeface="Arial" pitchFamily="34" charset="0"/>
              </a:rPr>
              <a:t>Adjustment Disorder Unspecified</a:t>
            </a:r>
          </a:p>
          <a:p>
            <a:pPr>
              <a:lnSpc>
                <a:spcPct val="150000"/>
              </a:lnSpc>
              <a:buNone/>
            </a:pPr>
            <a:r>
              <a:rPr lang="en-US" sz="3300" dirty="0" smtClean="0">
                <a:latin typeface="Arial" pitchFamily="34" charset="0"/>
                <a:cs typeface="Arial" pitchFamily="34" charset="0"/>
              </a:rPr>
              <a:t>     Adjustment disorder unspecified is a residual category for atypical maladaptive reactions to stress.</a:t>
            </a:r>
          </a:p>
          <a:p>
            <a:pPr lvl="1">
              <a:lnSpc>
                <a:spcPct val="150000"/>
              </a:lnSpc>
              <a:buFont typeface="Wingdings" pitchFamily="2" charset="2"/>
              <a:buChar char="ü"/>
            </a:pPr>
            <a:r>
              <a:rPr lang="en-US" sz="3300" dirty="0" smtClean="0">
                <a:latin typeface="Arial" pitchFamily="34" charset="0"/>
                <a:cs typeface="Arial" pitchFamily="34" charset="0"/>
              </a:rPr>
              <a:t> Examples include inappropriate responses to the diagnosis of physical illness, such as massive denial, severe noncompliance with treatment, and social withdrawal, without significant depressed or anxious mood</a:t>
            </a:r>
            <a:endParaRPr lang="en-US" sz="3300"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A154FC45-3FAB-4A98-B9D3-D12157AA9C05}" type="datetime1">
              <a:rPr lang="en-US" smtClean="0"/>
              <a:t>26-Apr-20</a:t>
            </a:fld>
            <a:endParaRPr lang="en-US"/>
          </a:p>
        </p:txBody>
      </p:sp>
      <p:sp>
        <p:nvSpPr>
          <p:cNvPr id="5" name="Footer Placeholder 4"/>
          <p:cNvSpPr>
            <a:spLocks noGrp="1"/>
          </p:cNvSpPr>
          <p:nvPr>
            <p:ph type="ftr" sz="quarter" idx="11"/>
          </p:nvPr>
        </p:nvSpPr>
        <p:spPr>
          <a:xfrm>
            <a:off x="914400" y="6172200"/>
            <a:ext cx="65532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42</a:t>
            </a:fld>
            <a:endParaRPr lang="en-US"/>
          </a:p>
        </p:txBody>
      </p:sp>
    </p:spTree>
    <p:extLst>
      <p:ext uri="{BB962C8B-B14F-4D97-AF65-F5344CB8AC3E}">
        <p14:creationId xmlns:p14="http://schemas.microsoft.com/office/powerpoint/2010/main" val="19981555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b="1" dirty="0" smtClean="0"/>
              <a:t/>
            </a:r>
            <a:br>
              <a:rPr lang="en-US" b="1" dirty="0" smtClean="0"/>
            </a:br>
            <a:r>
              <a:rPr lang="en-US" b="1" dirty="0" smtClean="0">
                <a:latin typeface="Arial" pitchFamily="34" charset="0"/>
                <a:cs typeface="Arial" pitchFamily="34" charset="0"/>
              </a:rPr>
              <a:t>Differential Diagnosis</a:t>
            </a: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1295400"/>
            <a:ext cx="8915400" cy="4876800"/>
          </a:xfrm>
        </p:spPr>
        <p:txBody>
          <a:bodyPr>
            <a:noAutofit/>
          </a:bodyPr>
          <a:lstStyle/>
          <a:p>
            <a:r>
              <a:rPr lang="en-US" sz="2800" b="1" dirty="0" smtClean="0">
                <a:latin typeface="Arial" pitchFamily="34" charset="0"/>
                <a:cs typeface="Arial" pitchFamily="34" charset="0"/>
              </a:rPr>
              <a:t>Uncomplicated </a:t>
            </a:r>
            <a:r>
              <a:rPr lang="en-US" sz="2800" b="1" dirty="0">
                <a:latin typeface="Arial" pitchFamily="34" charset="0"/>
                <a:cs typeface="Arial" pitchFamily="34" charset="0"/>
              </a:rPr>
              <a:t>bereavement </a:t>
            </a:r>
            <a:r>
              <a:rPr lang="en-US" sz="2800" dirty="0" smtClean="0">
                <a:latin typeface="Arial" pitchFamily="34" charset="0"/>
                <a:cs typeface="Arial" pitchFamily="34" charset="0"/>
              </a:rPr>
              <a:t>- Often </a:t>
            </a:r>
            <a:r>
              <a:rPr lang="en-US" sz="2800" dirty="0">
                <a:latin typeface="Arial" pitchFamily="34" charset="0"/>
                <a:cs typeface="Arial" pitchFamily="34" charset="0"/>
              </a:rPr>
              <a:t>produces temporarily impaired social and occupational </a:t>
            </a:r>
            <a:r>
              <a:rPr lang="en-US" sz="2800" dirty="0" smtClean="0">
                <a:latin typeface="Arial" pitchFamily="34" charset="0"/>
                <a:cs typeface="Arial" pitchFamily="34" charset="0"/>
              </a:rPr>
              <a:t>functioning</a:t>
            </a:r>
          </a:p>
          <a:p>
            <a:r>
              <a:rPr lang="en-US" sz="2800" dirty="0" err="1" smtClean="0">
                <a:latin typeface="Arial" pitchFamily="34" charset="0"/>
                <a:cs typeface="Arial" pitchFamily="34" charset="0"/>
              </a:rPr>
              <a:t>I.e</a:t>
            </a:r>
            <a:r>
              <a:rPr lang="en-US" sz="2800" dirty="0" smtClean="0">
                <a:latin typeface="Arial" pitchFamily="34" charset="0"/>
                <a:cs typeface="Arial" pitchFamily="34" charset="0"/>
              </a:rPr>
              <a:t> the </a:t>
            </a:r>
            <a:r>
              <a:rPr lang="en-US" sz="2800" dirty="0">
                <a:latin typeface="Arial" pitchFamily="34" charset="0"/>
                <a:cs typeface="Arial" pitchFamily="34" charset="0"/>
              </a:rPr>
              <a:t>person's dysfunction remains within the expectable bounds of a reaction to the loss of a loved one </a:t>
            </a:r>
            <a:r>
              <a:rPr lang="en-US" sz="2800" dirty="0" smtClean="0">
                <a:latin typeface="Arial" pitchFamily="34" charset="0"/>
                <a:cs typeface="Arial" pitchFamily="34" charset="0"/>
              </a:rPr>
              <a:t>and</a:t>
            </a:r>
          </a:p>
          <a:p>
            <a:pPr lvl="1"/>
            <a:r>
              <a:rPr lang="en-US" sz="3600" dirty="0" smtClean="0">
                <a:latin typeface="Arial" pitchFamily="34" charset="0"/>
                <a:cs typeface="Arial" pitchFamily="34" charset="0"/>
              </a:rPr>
              <a:t> </a:t>
            </a:r>
            <a:r>
              <a:rPr lang="en-US" sz="3600" dirty="0">
                <a:latin typeface="Arial" pitchFamily="34" charset="0"/>
                <a:cs typeface="Arial" pitchFamily="34" charset="0"/>
              </a:rPr>
              <a:t>T</a:t>
            </a:r>
            <a:r>
              <a:rPr lang="en-US" sz="3600" dirty="0" smtClean="0">
                <a:latin typeface="Arial" pitchFamily="34" charset="0"/>
                <a:cs typeface="Arial" pitchFamily="34" charset="0"/>
              </a:rPr>
              <a:t>hus, </a:t>
            </a:r>
            <a:r>
              <a:rPr lang="en-US" sz="3600" dirty="0">
                <a:latin typeface="Arial" pitchFamily="34" charset="0"/>
                <a:cs typeface="Arial" pitchFamily="34" charset="0"/>
              </a:rPr>
              <a:t>is not considered adjustment </a:t>
            </a:r>
            <a:r>
              <a:rPr lang="en-US" sz="3600" dirty="0" smtClean="0">
                <a:latin typeface="Arial" pitchFamily="34" charset="0"/>
                <a:cs typeface="Arial" pitchFamily="34" charset="0"/>
              </a:rPr>
              <a:t>disorder</a:t>
            </a:r>
          </a:p>
        </p:txBody>
      </p:sp>
      <p:sp>
        <p:nvSpPr>
          <p:cNvPr id="4" name="Slide Number Placeholder 3"/>
          <p:cNvSpPr>
            <a:spLocks noGrp="1"/>
          </p:cNvSpPr>
          <p:nvPr>
            <p:ph type="sldNum" sz="quarter" idx="12"/>
          </p:nvPr>
        </p:nvSpPr>
        <p:spPr/>
        <p:txBody>
          <a:bodyPr/>
          <a:lstStyle/>
          <a:p>
            <a:fld id="{CEFEFD19-EAD0-4732-AAD9-DD2A719B3B61}" type="slidenum">
              <a:rPr lang="en-US" smtClean="0"/>
              <a:pPr/>
              <a:t>43</a:t>
            </a:fld>
            <a:endParaRPr lang="en-US"/>
          </a:p>
        </p:txBody>
      </p:sp>
      <p:sp>
        <p:nvSpPr>
          <p:cNvPr id="5" name="Footer Placeholder 4"/>
          <p:cNvSpPr>
            <a:spLocks noGrp="1"/>
          </p:cNvSpPr>
          <p:nvPr>
            <p:ph type="ftr" sz="quarter" idx="11"/>
          </p:nvPr>
        </p:nvSpPr>
        <p:spPr>
          <a:xfrm>
            <a:off x="914400" y="6172200"/>
            <a:ext cx="6553200" cy="457200"/>
          </a:xfrm>
        </p:spPr>
        <p:txBody>
          <a:bodyPr/>
          <a:lstStyle/>
          <a:p>
            <a:r>
              <a:rPr lang="en-US" dirty="0" err="1"/>
              <a:t>Mengesha.B</a:t>
            </a:r>
            <a:r>
              <a:rPr lang="en-US" dirty="0"/>
              <a:t> (Assistant Professor, Mental health Specialist)</a:t>
            </a:r>
          </a:p>
        </p:txBody>
      </p:sp>
      <p:sp>
        <p:nvSpPr>
          <p:cNvPr id="6" name="Date Placeholder 5"/>
          <p:cNvSpPr>
            <a:spLocks noGrp="1"/>
          </p:cNvSpPr>
          <p:nvPr>
            <p:ph type="dt" sz="half" idx="10"/>
          </p:nvPr>
        </p:nvSpPr>
        <p:spPr/>
        <p:txBody>
          <a:bodyPr/>
          <a:lstStyle/>
          <a:p>
            <a:fld id="{1917F945-436C-44A4-BC1F-66C02FE175BB}" type="datetime1">
              <a:rPr lang="en-US" smtClean="0"/>
              <a:t>26-Apr-20</a:t>
            </a:fld>
            <a:endParaRPr lang="en-US"/>
          </a:p>
        </p:txBody>
      </p:sp>
    </p:spTree>
    <p:extLst>
      <p:ext uri="{BB962C8B-B14F-4D97-AF65-F5344CB8AC3E}">
        <p14:creationId xmlns:p14="http://schemas.microsoft.com/office/powerpoint/2010/main" val="409768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Differential Diagnosis…</a:t>
            </a:r>
            <a:r>
              <a:rPr lang="en-US" dirty="0" smtClean="0"/>
              <a:t/>
            </a:r>
            <a:br>
              <a:rPr lang="en-US" dirty="0" smtClean="0"/>
            </a:br>
            <a:endParaRPr lang="en-US" dirty="0"/>
          </a:p>
        </p:txBody>
      </p:sp>
      <p:sp>
        <p:nvSpPr>
          <p:cNvPr id="3" name="Content Placeholder 2"/>
          <p:cNvSpPr>
            <a:spLocks noGrp="1"/>
          </p:cNvSpPr>
          <p:nvPr>
            <p:ph idx="1"/>
          </p:nvPr>
        </p:nvSpPr>
        <p:spPr>
          <a:xfrm>
            <a:off x="304800" y="838200"/>
            <a:ext cx="8534400" cy="5287963"/>
          </a:xfrm>
        </p:spPr>
        <p:txBody>
          <a:bodyPr>
            <a:noAutofit/>
          </a:bodyPr>
          <a:lstStyle/>
          <a:p>
            <a:pPr>
              <a:lnSpc>
                <a:spcPct val="150000"/>
              </a:lnSpc>
            </a:pPr>
            <a:r>
              <a:rPr lang="en-US" dirty="0" smtClean="0">
                <a:latin typeface="Arial" pitchFamily="34" charset="0"/>
                <a:cs typeface="Arial" pitchFamily="34" charset="0"/>
              </a:rPr>
              <a:t>Major Depressive Disorder</a:t>
            </a:r>
          </a:p>
          <a:p>
            <a:pPr>
              <a:lnSpc>
                <a:spcPct val="150000"/>
              </a:lnSpc>
            </a:pPr>
            <a:r>
              <a:rPr lang="en-US" dirty="0" smtClean="0">
                <a:latin typeface="Arial" pitchFamily="34" charset="0"/>
                <a:cs typeface="Arial" pitchFamily="34" charset="0"/>
              </a:rPr>
              <a:t> Brief Psychotic Disorder</a:t>
            </a:r>
          </a:p>
          <a:p>
            <a:pPr>
              <a:lnSpc>
                <a:spcPct val="150000"/>
              </a:lnSpc>
            </a:pPr>
            <a:r>
              <a:rPr lang="en-US" dirty="0" smtClean="0">
                <a:latin typeface="Arial" pitchFamily="34" charset="0"/>
                <a:cs typeface="Arial" pitchFamily="34" charset="0"/>
              </a:rPr>
              <a:t> Generalized Anxiety Disorder</a:t>
            </a:r>
          </a:p>
          <a:p>
            <a:pPr>
              <a:lnSpc>
                <a:spcPct val="150000"/>
              </a:lnSpc>
            </a:pPr>
            <a:r>
              <a:rPr lang="en-US" dirty="0" smtClean="0">
                <a:latin typeface="Arial" pitchFamily="34" charset="0"/>
                <a:cs typeface="Arial" pitchFamily="34" charset="0"/>
              </a:rPr>
              <a:t> </a:t>
            </a:r>
            <a:r>
              <a:rPr lang="en-US" dirty="0" err="1" smtClean="0">
                <a:latin typeface="Arial" pitchFamily="34" charset="0"/>
                <a:cs typeface="Arial" pitchFamily="34" charset="0"/>
              </a:rPr>
              <a:t>Somatization</a:t>
            </a:r>
            <a:r>
              <a:rPr lang="en-US" dirty="0" smtClean="0">
                <a:latin typeface="Arial" pitchFamily="34" charset="0"/>
                <a:cs typeface="Arial" pitchFamily="34" charset="0"/>
              </a:rPr>
              <a:t> Disorder</a:t>
            </a:r>
          </a:p>
          <a:p>
            <a:pPr>
              <a:lnSpc>
                <a:spcPct val="150000"/>
              </a:lnSpc>
            </a:pPr>
            <a:r>
              <a:rPr lang="en-US" dirty="0" smtClean="0">
                <a:latin typeface="Arial" pitchFamily="34" charset="0"/>
                <a:cs typeface="Arial" pitchFamily="34" charset="0"/>
              </a:rPr>
              <a:t>Substance-related Disorder, Conduct Disorder</a:t>
            </a:r>
          </a:p>
          <a:p>
            <a:pPr>
              <a:lnSpc>
                <a:spcPct val="150000"/>
              </a:lnSpc>
            </a:pPr>
            <a:r>
              <a:rPr lang="en-US" dirty="0" smtClean="0">
                <a:latin typeface="Arial" pitchFamily="34" charset="0"/>
                <a:cs typeface="Arial" pitchFamily="34" charset="0"/>
              </a:rPr>
              <a:t>Academic Problem, Occupational Problem, Identity Problem, And PTSD. </a:t>
            </a:r>
          </a:p>
          <a:p>
            <a:pPr>
              <a:lnSpc>
                <a:spcPct val="150000"/>
              </a:lnSpc>
            </a:pPr>
            <a:endParaRPr lang="en-US" dirty="0" smtClean="0">
              <a:latin typeface="Arial" pitchFamily="34" charset="0"/>
              <a:cs typeface="Arial" pitchFamily="34" charset="0"/>
            </a:endParaRPr>
          </a:p>
          <a:p>
            <a:endParaRPr lang="en-US" dirty="0"/>
          </a:p>
        </p:txBody>
      </p:sp>
      <p:sp>
        <p:nvSpPr>
          <p:cNvPr id="4" name="Date Placeholder 3"/>
          <p:cNvSpPr>
            <a:spLocks noGrp="1"/>
          </p:cNvSpPr>
          <p:nvPr>
            <p:ph type="dt" sz="half" idx="10"/>
          </p:nvPr>
        </p:nvSpPr>
        <p:spPr/>
        <p:txBody>
          <a:bodyPr/>
          <a:lstStyle/>
          <a:p>
            <a:fld id="{677D9112-5277-488B-8EAE-1C215362537A}" type="datetime1">
              <a:rPr lang="en-US" smtClean="0"/>
              <a:t>26-Apr-20</a:t>
            </a:fld>
            <a:endParaRPr lang="en-US"/>
          </a:p>
        </p:txBody>
      </p:sp>
      <p:sp>
        <p:nvSpPr>
          <p:cNvPr id="5" name="Footer Placeholder 4"/>
          <p:cNvSpPr>
            <a:spLocks noGrp="1"/>
          </p:cNvSpPr>
          <p:nvPr>
            <p:ph type="ftr" sz="quarter" idx="11"/>
          </p:nvPr>
        </p:nvSpPr>
        <p:spPr>
          <a:xfrm>
            <a:off x="914400" y="6172200"/>
            <a:ext cx="66294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44</a:t>
            </a:fld>
            <a:endParaRPr lang="en-US"/>
          </a:p>
        </p:txBody>
      </p:sp>
    </p:spTree>
    <p:extLst>
      <p:ext uri="{BB962C8B-B14F-4D97-AF65-F5344CB8AC3E}">
        <p14:creationId xmlns:p14="http://schemas.microsoft.com/office/powerpoint/2010/main" val="40216586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Differential Diagnosis…</a:t>
            </a:r>
            <a:r>
              <a:rPr lang="en-US" dirty="0" smtClean="0"/>
              <a:t/>
            </a:r>
            <a:br>
              <a:rPr lang="en-US" dirty="0" smtClean="0"/>
            </a:br>
            <a:endParaRPr lang="en-US" dirty="0"/>
          </a:p>
        </p:txBody>
      </p:sp>
      <p:sp>
        <p:nvSpPr>
          <p:cNvPr id="3" name="Content Placeholder 2"/>
          <p:cNvSpPr>
            <a:spLocks noGrp="1"/>
          </p:cNvSpPr>
          <p:nvPr>
            <p:ph idx="1"/>
          </p:nvPr>
        </p:nvSpPr>
        <p:spPr>
          <a:xfrm>
            <a:off x="152400" y="914400"/>
            <a:ext cx="8839200" cy="5257800"/>
          </a:xfrm>
        </p:spPr>
        <p:txBody>
          <a:bodyPr>
            <a:normAutofit/>
          </a:bodyPr>
          <a:lstStyle/>
          <a:p>
            <a:pPr>
              <a:lnSpc>
                <a:spcPct val="150000"/>
              </a:lnSpc>
              <a:buFont typeface="Wingdings" pitchFamily="2" charset="2"/>
              <a:buChar char="§"/>
            </a:pPr>
            <a:r>
              <a:rPr lang="en-US" sz="2800" dirty="0" smtClean="0">
                <a:latin typeface="Arial" pitchFamily="34" charset="0"/>
                <a:cs typeface="Arial" pitchFamily="34" charset="0"/>
              </a:rPr>
              <a:t>Acute stress disorder</a:t>
            </a:r>
          </a:p>
          <a:p>
            <a:pPr>
              <a:lnSpc>
                <a:spcPct val="150000"/>
              </a:lnSpc>
              <a:buFont typeface="Wingdings" pitchFamily="2" charset="2"/>
              <a:buChar char="§"/>
            </a:pPr>
            <a:r>
              <a:rPr lang="en-US" sz="2800" dirty="0" smtClean="0">
                <a:latin typeface="Arial" pitchFamily="34" charset="0"/>
                <a:cs typeface="Arial" pitchFamily="34" charset="0"/>
              </a:rPr>
              <a:t> </a:t>
            </a:r>
            <a:r>
              <a:rPr lang="en-US" sz="2800" dirty="0">
                <a:latin typeface="Arial" pitchFamily="34" charset="0"/>
                <a:cs typeface="Arial" pitchFamily="34" charset="0"/>
              </a:rPr>
              <a:t>Posttraumatic Stress Disorders</a:t>
            </a:r>
          </a:p>
          <a:p>
            <a:pPr>
              <a:lnSpc>
                <a:spcPct val="150000"/>
              </a:lnSpc>
              <a:buFont typeface="Wingdings" pitchFamily="2" charset="2"/>
              <a:buChar char="§"/>
            </a:pPr>
            <a:r>
              <a:rPr lang="en-US" sz="2800" dirty="0" smtClean="0">
                <a:latin typeface="Arial" pitchFamily="34" charset="0"/>
                <a:cs typeface="Arial" pitchFamily="34" charset="0"/>
              </a:rPr>
              <a:t>When </a:t>
            </a:r>
            <a:r>
              <a:rPr lang="en-US" sz="2800" dirty="0">
                <a:latin typeface="Arial" pitchFamily="34" charset="0"/>
                <a:cs typeface="Arial" pitchFamily="34" charset="0"/>
              </a:rPr>
              <a:t>the response to an extreme stressor does not meet the acute stress or posttraumatic disorder threshold, the adjustment disorder diagnosis would be appropriate. </a:t>
            </a:r>
          </a:p>
          <a:p>
            <a:pPr>
              <a:lnSpc>
                <a:spcPct val="150000"/>
              </a:lnSpc>
            </a:pPr>
            <a:endParaRPr lang="en-US" sz="28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CEFEFD19-EAD0-4732-AAD9-DD2A719B3B61}" type="slidenum">
              <a:rPr lang="en-US" smtClean="0"/>
              <a:pPr/>
              <a:t>45</a:t>
            </a:fld>
            <a:endParaRPr lang="en-US"/>
          </a:p>
        </p:txBody>
      </p:sp>
      <p:sp>
        <p:nvSpPr>
          <p:cNvPr id="5" name="Footer Placeholder 4"/>
          <p:cNvSpPr>
            <a:spLocks noGrp="1"/>
          </p:cNvSpPr>
          <p:nvPr>
            <p:ph type="ftr" sz="quarter" idx="11"/>
          </p:nvPr>
        </p:nvSpPr>
        <p:spPr>
          <a:xfrm>
            <a:off x="914400" y="6172200"/>
            <a:ext cx="6629400" cy="457200"/>
          </a:xfrm>
        </p:spPr>
        <p:txBody>
          <a:bodyPr/>
          <a:lstStyle/>
          <a:p>
            <a:r>
              <a:rPr lang="en-US" dirty="0" err="1"/>
              <a:t>Mengesha.B</a:t>
            </a:r>
            <a:r>
              <a:rPr lang="en-US" dirty="0"/>
              <a:t> (Assistant Professor, Mental health Specialist)</a:t>
            </a:r>
          </a:p>
        </p:txBody>
      </p:sp>
      <p:sp>
        <p:nvSpPr>
          <p:cNvPr id="6" name="Date Placeholder 5"/>
          <p:cNvSpPr>
            <a:spLocks noGrp="1"/>
          </p:cNvSpPr>
          <p:nvPr>
            <p:ph type="dt" sz="half" idx="10"/>
          </p:nvPr>
        </p:nvSpPr>
        <p:spPr/>
        <p:txBody>
          <a:bodyPr/>
          <a:lstStyle/>
          <a:p>
            <a:fld id="{44BFEFB8-6A62-4DF0-B766-19AE0EC873FC}" type="datetime1">
              <a:rPr lang="en-US" smtClean="0"/>
              <a:t>26-Apr-20</a:t>
            </a:fld>
            <a:endParaRPr lang="en-US"/>
          </a:p>
        </p:txBody>
      </p:sp>
    </p:spTree>
    <p:extLst>
      <p:ext uri="{BB962C8B-B14F-4D97-AF65-F5344CB8AC3E}">
        <p14:creationId xmlns:p14="http://schemas.microsoft.com/office/powerpoint/2010/main" val="3402204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762000"/>
          </a:xfrm>
        </p:spPr>
        <p:txBody>
          <a:bodyPr>
            <a:normAutofit/>
          </a:bodyPr>
          <a:lstStyle/>
          <a:p>
            <a:r>
              <a:rPr lang="en-US" b="1" dirty="0" smtClean="0"/>
              <a:t>Course and Prognosis</a:t>
            </a:r>
            <a:endParaRPr lang="en-US" b="1" dirty="0"/>
          </a:p>
        </p:txBody>
      </p:sp>
      <p:sp>
        <p:nvSpPr>
          <p:cNvPr id="3" name="Content Placeholder 2"/>
          <p:cNvSpPr>
            <a:spLocks noGrp="1"/>
          </p:cNvSpPr>
          <p:nvPr>
            <p:ph idx="1"/>
          </p:nvPr>
        </p:nvSpPr>
        <p:spPr>
          <a:xfrm>
            <a:off x="76200" y="533400"/>
            <a:ext cx="8915400" cy="5638800"/>
          </a:xfrm>
        </p:spPr>
        <p:txBody>
          <a:bodyPr>
            <a:noAutofit/>
          </a:bodyPr>
          <a:lstStyle/>
          <a:p>
            <a:pPr>
              <a:lnSpc>
                <a:spcPct val="150000"/>
              </a:lnSpc>
              <a:buFont typeface="Wingdings" pitchFamily="2" charset="2"/>
              <a:buChar char="§"/>
            </a:pPr>
            <a:r>
              <a:rPr lang="en-US" sz="2800" dirty="0" smtClean="0">
                <a:latin typeface="Arial" pitchFamily="34" charset="0"/>
                <a:cs typeface="Arial" pitchFamily="34" charset="0"/>
              </a:rPr>
              <a:t>With appropriate treatment, the overall prognosis of an adjustment disorder is </a:t>
            </a:r>
            <a:r>
              <a:rPr lang="en-US" sz="2800" dirty="0" smtClean="0">
                <a:solidFill>
                  <a:srgbClr val="FF0000"/>
                </a:solidFill>
                <a:latin typeface="Arial" pitchFamily="34" charset="0"/>
                <a:cs typeface="Arial" pitchFamily="34" charset="0"/>
              </a:rPr>
              <a:t>generally favorable</a:t>
            </a:r>
            <a:r>
              <a:rPr lang="en-US" sz="2800" dirty="0" smtClean="0">
                <a:latin typeface="Arial" pitchFamily="34" charset="0"/>
                <a:cs typeface="Arial" pitchFamily="34" charset="0"/>
              </a:rPr>
              <a:t>. </a:t>
            </a:r>
          </a:p>
          <a:p>
            <a:pPr>
              <a:lnSpc>
                <a:spcPct val="150000"/>
              </a:lnSpc>
              <a:buFont typeface="Wingdings" pitchFamily="2" charset="2"/>
              <a:buChar char="§"/>
            </a:pPr>
            <a:r>
              <a:rPr lang="en-US" sz="2800" dirty="0" smtClean="0">
                <a:solidFill>
                  <a:srgbClr val="FF0000"/>
                </a:solidFill>
                <a:latin typeface="Arial" pitchFamily="34" charset="0"/>
                <a:cs typeface="Arial" pitchFamily="34" charset="0"/>
              </a:rPr>
              <a:t>Most</a:t>
            </a:r>
            <a:r>
              <a:rPr lang="en-US" sz="2800" dirty="0" smtClean="0">
                <a:latin typeface="Arial" pitchFamily="34" charset="0"/>
                <a:cs typeface="Arial" pitchFamily="34" charset="0"/>
              </a:rPr>
              <a:t> patients return to their previous level of functioning </a:t>
            </a:r>
            <a:r>
              <a:rPr lang="en-US" sz="2800" dirty="0" smtClean="0">
                <a:solidFill>
                  <a:srgbClr val="FF0000"/>
                </a:solidFill>
                <a:latin typeface="Arial" pitchFamily="34" charset="0"/>
                <a:cs typeface="Arial" pitchFamily="34" charset="0"/>
              </a:rPr>
              <a:t>within 3 months</a:t>
            </a:r>
            <a:r>
              <a:rPr lang="en-US" sz="2800" dirty="0" smtClean="0">
                <a:latin typeface="Arial" pitchFamily="34" charset="0"/>
                <a:cs typeface="Arial" pitchFamily="34" charset="0"/>
              </a:rPr>
              <a:t>. </a:t>
            </a:r>
          </a:p>
          <a:p>
            <a:pPr>
              <a:lnSpc>
                <a:spcPct val="150000"/>
              </a:lnSpc>
              <a:buFont typeface="Wingdings" pitchFamily="2" charset="2"/>
              <a:buChar char="§"/>
            </a:pPr>
            <a:r>
              <a:rPr lang="en-US" sz="2800" dirty="0" smtClean="0">
                <a:latin typeface="Arial" pitchFamily="34" charset="0"/>
                <a:cs typeface="Arial" pitchFamily="34" charset="0"/>
              </a:rPr>
              <a:t>Some persons (particularly adolescents) who receive a diagnosis of an adjustment disorder later have </a:t>
            </a:r>
            <a:r>
              <a:rPr lang="en-US" sz="2800" dirty="0" smtClean="0">
                <a:solidFill>
                  <a:srgbClr val="FF0000"/>
                </a:solidFill>
                <a:latin typeface="Arial" pitchFamily="34" charset="0"/>
                <a:cs typeface="Arial" pitchFamily="34" charset="0"/>
              </a:rPr>
              <a:t>mood disorders or substance-related disorders</a:t>
            </a:r>
            <a:r>
              <a:rPr lang="en-US" sz="2800" dirty="0" smtClean="0">
                <a:latin typeface="Arial" pitchFamily="34" charset="0"/>
                <a:cs typeface="Arial" pitchFamily="34" charset="0"/>
              </a:rPr>
              <a:t>. </a:t>
            </a:r>
          </a:p>
          <a:p>
            <a:pPr>
              <a:buFont typeface="Wingdings" pitchFamily="2" charset="2"/>
              <a:buChar char="§"/>
            </a:pPr>
            <a:r>
              <a:rPr lang="en-US" sz="2800" dirty="0" smtClean="0">
                <a:latin typeface="Arial" pitchFamily="34" charset="0"/>
                <a:cs typeface="Arial" pitchFamily="34" charset="0"/>
              </a:rPr>
              <a:t>Adolescents usually require a </a:t>
            </a:r>
            <a:r>
              <a:rPr lang="en-US" sz="2800" dirty="0" smtClean="0">
                <a:solidFill>
                  <a:srgbClr val="FF0000"/>
                </a:solidFill>
                <a:latin typeface="Arial" pitchFamily="34" charset="0"/>
                <a:cs typeface="Arial" pitchFamily="34" charset="0"/>
              </a:rPr>
              <a:t>longer</a:t>
            </a:r>
            <a:r>
              <a:rPr lang="en-US" sz="2800" dirty="0" smtClean="0">
                <a:latin typeface="Arial" pitchFamily="34" charset="0"/>
                <a:cs typeface="Arial" pitchFamily="34" charset="0"/>
              </a:rPr>
              <a:t> time to recover than adults.</a:t>
            </a:r>
            <a:endParaRPr lang="en-US" sz="2800"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8652BEAE-80A9-4AB2-9417-A04276AC722C}" type="datetime1">
              <a:rPr lang="en-US" smtClean="0"/>
              <a:t>26-Apr-20</a:t>
            </a:fld>
            <a:endParaRPr lang="en-US"/>
          </a:p>
        </p:txBody>
      </p:sp>
      <p:sp>
        <p:nvSpPr>
          <p:cNvPr id="5" name="Footer Placeholder 4"/>
          <p:cNvSpPr>
            <a:spLocks noGrp="1"/>
          </p:cNvSpPr>
          <p:nvPr>
            <p:ph type="ftr" sz="quarter" idx="11"/>
          </p:nvPr>
        </p:nvSpPr>
        <p:spPr>
          <a:xfrm>
            <a:off x="914400" y="6172200"/>
            <a:ext cx="68580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46</a:t>
            </a:fld>
            <a:endParaRPr lang="en-US" dirty="0"/>
          </a:p>
        </p:txBody>
      </p:sp>
    </p:spTree>
    <p:extLst>
      <p:ext uri="{BB962C8B-B14F-4D97-AF65-F5344CB8AC3E}">
        <p14:creationId xmlns:p14="http://schemas.microsoft.com/office/powerpoint/2010/main" val="4048237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458200" cy="1265238"/>
          </a:xfrm>
        </p:spPr>
        <p:txBody>
          <a:bodyPr>
            <a:normAutofit fontScale="90000"/>
          </a:bodyPr>
          <a:lstStyle/>
          <a:p>
            <a:r>
              <a:rPr lang="en-US" b="1" dirty="0" smtClean="0">
                <a:latin typeface="Arial" pitchFamily="34" charset="0"/>
                <a:cs typeface="Arial" pitchFamily="34" charset="0"/>
              </a:rPr>
              <a:t>Treatment</a:t>
            </a:r>
            <a:br>
              <a:rPr lang="en-US" b="1" dirty="0" smtClean="0">
                <a:latin typeface="Arial" pitchFamily="34" charset="0"/>
                <a:cs typeface="Arial" pitchFamily="34" charset="0"/>
              </a:rPr>
            </a:br>
            <a:endParaRPr lang="en-US" b="1" dirty="0">
              <a:latin typeface="Arial" pitchFamily="34" charset="0"/>
              <a:cs typeface="Arial" pitchFamily="34" charset="0"/>
            </a:endParaRPr>
          </a:p>
        </p:txBody>
      </p:sp>
      <p:sp>
        <p:nvSpPr>
          <p:cNvPr id="3" name="Content Placeholder 2"/>
          <p:cNvSpPr>
            <a:spLocks noGrp="1"/>
          </p:cNvSpPr>
          <p:nvPr>
            <p:ph idx="1"/>
          </p:nvPr>
        </p:nvSpPr>
        <p:spPr>
          <a:xfrm>
            <a:off x="152400" y="1524000"/>
            <a:ext cx="8839200" cy="4602163"/>
          </a:xfrm>
        </p:spPr>
        <p:txBody>
          <a:bodyPr>
            <a:noAutofit/>
          </a:bodyPr>
          <a:lstStyle/>
          <a:p>
            <a:pPr>
              <a:lnSpc>
                <a:spcPct val="150000"/>
              </a:lnSpc>
              <a:buFont typeface="Wingdings" pitchFamily="2" charset="2"/>
              <a:buChar char="q"/>
            </a:pPr>
            <a:r>
              <a:rPr lang="en-US" sz="3200" b="1" dirty="0" smtClean="0">
                <a:latin typeface="Arial" pitchFamily="34" charset="0"/>
                <a:cs typeface="Arial" pitchFamily="34" charset="0"/>
              </a:rPr>
              <a:t>Psychotherapy</a:t>
            </a:r>
          </a:p>
          <a:p>
            <a:pPr>
              <a:lnSpc>
                <a:spcPct val="150000"/>
              </a:lnSpc>
            </a:pPr>
            <a:r>
              <a:rPr lang="en-US" sz="3200" dirty="0" smtClean="0">
                <a:latin typeface="Arial" pitchFamily="34" charset="0"/>
                <a:cs typeface="Arial" pitchFamily="34" charset="0"/>
              </a:rPr>
              <a:t>Psychotherapy </a:t>
            </a:r>
            <a:r>
              <a:rPr lang="en-US" sz="3200" dirty="0">
                <a:latin typeface="Arial" pitchFamily="34" charset="0"/>
                <a:cs typeface="Arial" pitchFamily="34" charset="0"/>
              </a:rPr>
              <a:t>is a process focused on helping </a:t>
            </a:r>
            <a:r>
              <a:rPr lang="en-US" sz="3200" dirty="0" smtClean="0">
                <a:latin typeface="Arial" pitchFamily="34" charset="0"/>
                <a:cs typeface="Arial" pitchFamily="34" charset="0"/>
              </a:rPr>
              <a:t>the patient  heal </a:t>
            </a:r>
            <a:r>
              <a:rPr lang="en-US" sz="3200" dirty="0">
                <a:latin typeface="Arial" pitchFamily="34" charset="0"/>
                <a:cs typeface="Arial" pitchFamily="34" charset="0"/>
              </a:rPr>
              <a:t>and learn more constructive ways to deal with the problems or issues within your </a:t>
            </a:r>
            <a:r>
              <a:rPr lang="en-US" sz="3200" dirty="0" smtClean="0">
                <a:latin typeface="Arial" pitchFamily="34" charset="0"/>
                <a:cs typeface="Arial" pitchFamily="34" charset="0"/>
              </a:rPr>
              <a:t>life and it is the </a:t>
            </a:r>
            <a:r>
              <a:rPr lang="en-US" sz="3200" dirty="0" smtClean="0">
                <a:solidFill>
                  <a:srgbClr val="FF0000"/>
                </a:solidFill>
                <a:latin typeface="Arial" pitchFamily="34" charset="0"/>
                <a:cs typeface="Arial" pitchFamily="34" charset="0"/>
              </a:rPr>
              <a:t>treatment of choice for adjustment disorders.</a:t>
            </a:r>
          </a:p>
          <a:p>
            <a:pPr lvl="1">
              <a:lnSpc>
                <a:spcPct val="150000"/>
              </a:lnSpc>
              <a:buNone/>
            </a:pPr>
            <a:r>
              <a:rPr lang="en-US" sz="3200" dirty="0" smtClean="0">
                <a:latin typeface="Arial" pitchFamily="34" charset="0"/>
                <a:cs typeface="Arial" pitchFamily="34" charset="0"/>
              </a:rPr>
              <a:t> </a:t>
            </a:r>
          </a:p>
        </p:txBody>
      </p:sp>
      <p:sp>
        <p:nvSpPr>
          <p:cNvPr id="4" name="Slide Number Placeholder 3"/>
          <p:cNvSpPr>
            <a:spLocks noGrp="1"/>
          </p:cNvSpPr>
          <p:nvPr>
            <p:ph type="sldNum" sz="quarter" idx="12"/>
          </p:nvPr>
        </p:nvSpPr>
        <p:spPr/>
        <p:txBody>
          <a:bodyPr/>
          <a:lstStyle/>
          <a:p>
            <a:fld id="{CEFEFD19-EAD0-4732-AAD9-DD2A719B3B61}" type="slidenum">
              <a:rPr lang="en-US" smtClean="0"/>
              <a:pPr/>
              <a:t>47</a:t>
            </a:fld>
            <a:endParaRPr lang="en-US"/>
          </a:p>
        </p:txBody>
      </p:sp>
      <p:sp>
        <p:nvSpPr>
          <p:cNvPr id="5" name="Footer Placeholder 4"/>
          <p:cNvSpPr>
            <a:spLocks noGrp="1"/>
          </p:cNvSpPr>
          <p:nvPr>
            <p:ph type="ftr" sz="quarter" idx="11"/>
          </p:nvPr>
        </p:nvSpPr>
        <p:spPr>
          <a:xfrm>
            <a:off x="914400" y="6172200"/>
            <a:ext cx="6705600" cy="457200"/>
          </a:xfrm>
        </p:spPr>
        <p:txBody>
          <a:bodyPr/>
          <a:lstStyle/>
          <a:p>
            <a:r>
              <a:rPr lang="en-US" dirty="0" err="1"/>
              <a:t>Mengesha.B</a:t>
            </a:r>
            <a:r>
              <a:rPr lang="en-US" dirty="0"/>
              <a:t> (Assistant Professor, Mental health Specialist)</a:t>
            </a:r>
          </a:p>
        </p:txBody>
      </p:sp>
      <p:sp>
        <p:nvSpPr>
          <p:cNvPr id="6" name="Date Placeholder 5"/>
          <p:cNvSpPr>
            <a:spLocks noGrp="1"/>
          </p:cNvSpPr>
          <p:nvPr>
            <p:ph type="dt" sz="half" idx="10"/>
          </p:nvPr>
        </p:nvSpPr>
        <p:spPr/>
        <p:txBody>
          <a:bodyPr/>
          <a:lstStyle/>
          <a:p>
            <a:fld id="{04F94B55-2285-48AC-9A52-7A5F44D32DA6}" type="datetime1">
              <a:rPr lang="en-US" smtClean="0"/>
              <a:t>26-Apr-20</a:t>
            </a:fld>
            <a:endParaRPr lang="en-US"/>
          </a:p>
        </p:txBody>
      </p:sp>
    </p:spTree>
    <p:extLst>
      <p:ext uri="{BB962C8B-B14F-4D97-AF65-F5344CB8AC3E}">
        <p14:creationId xmlns:p14="http://schemas.microsoft.com/office/powerpoint/2010/main" val="1478601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r>
              <a:rPr lang="en-US" dirty="0" smtClean="0">
                <a:latin typeface="Arial" pitchFamily="34" charset="0"/>
                <a:cs typeface="Arial" pitchFamily="34" charset="0"/>
              </a:rPr>
              <a:t>Treatment…</a:t>
            </a:r>
            <a:endParaRPr lang="en-US" dirty="0">
              <a:latin typeface="Arial" pitchFamily="34" charset="0"/>
              <a:cs typeface="Arial" pitchFamily="34" charset="0"/>
            </a:endParaRPr>
          </a:p>
        </p:txBody>
      </p:sp>
      <p:sp>
        <p:nvSpPr>
          <p:cNvPr id="3" name="Content Placeholder 2"/>
          <p:cNvSpPr>
            <a:spLocks noGrp="1"/>
          </p:cNvSpPr>
          <p:nvPr>
            <p:ph idx="1"/>
          </p:nvPr>
        </p:nvSpPr>
        <p:spPr>
          <a:xfrm>
            <a:off x="152400" y="1143000"/>
            <a:ext cx="8839200" cy="4953000"/>
          </a:xfrm>
        </p:spPr>
        <p:txBody>
          <a:bodyPr>
            <a:noAutofit/>
          </a:bodyPr>
          <a:lstStyle/>
          <a:p>
            <a:pPr lvl="1">
              <a:lnSpc>
                <a:spcPct val="150000"/>
              </a:lnSpc>
              <a:buFont typeface="Wingdings" pitchFamily="2" charset="2"/>
              <a:buChar char="§"/>
            </a:pPr>
            <a:r>
              <a:rPr lang="en-US" sz="2800" dirty="0" smtClean="0">
                <a:latin typeface="Arial" pitchFamily="34" charset="0"/>
                <a:cs typeface="Arial" pitchFamily="34" charset="0"/>
              </a:rPr>
              <a:t>Supportive psychotherapy </a:t>
            </a:r>
          </a:p>
          <a:p>
            <a:pPr lvl="2">
              <a:lnSpc>
                <a:spcPct val="150000"/>
              </a:lnSpc>
              <a:buFont typeface="Wingdings" pitchFamily="2" charset="2"/>
              <a:buChar char="§"/>
            </a:pPr>
            <a:r>
              <a:rPr lang="en-US" sz="3200" dirty="0" smtClean="0">
                <a:latin typeface="Arial" pitchFamily="34" charset="0"/>
                <a:cs typeface="Arial" pitchFamily="34" charset="0"/>
              </a:rPr>
              <a:t>In order to reduce the intrasychic conflicts that produce symptoms of mental disorder</a:t>
            </a:r>
          </a:p>
          <a:p>
            <a:pPr lvl="1">
              <a:lnSpc>
                <a:spcPct val="150000"/>
              </a:lnSpc>
              <a:buFont typeface="Wingdings" pitchFamily="2" charset="2"/>
              <a:buChar char="§"/>
            </a:pPr>
            <a:r>
              <a:rPr lang="en-US" sz="2800" dirty="0" smtClean="0">
                <a:latin typeface="Arial" pitchFamily="34" charset="0"/>
                <a:cs typeface="Arial" pitchFamily="34" charset="0"/>
              </a:rPr>
              <a:t>Individual psychotherapy offers the opportunity to explore the meaning of the stressor to the patient </a:t>
            </a:r>
          </a:p>
          <a:p>
            <a:pPr lvl="2">
              <a:lnSpc>
                <a:spcPct val="150000"/>
              </a:lnSpc>
              <a:buFont typeface="Wingdings" pitchFamily="2" charset="2"/>
              <a:buChar char="§"/>
            </a:pPr>
            <a:r>
              <a:rPr lang="en-US" sz="3200" dirty="0" smtClean="0">
                <a:latin typeface="Arial" pitchFamily="34" charset="0"/>
                <a:cs typeface="Arial" pitchFamily="34" charset="0"/>
              </a:rPr>
              <a:t>so that earlier traumas can be worked through </a:t>
            </a:r>
          </a:p>
          <a:p>
            <a:pPr>
              <a:lnSpc>
                <a:spcPct val="150000"/>
              </a:lnSpc>
              <a:buNone/>
            </a:pPr>
            <a:endParaRPr lang="en-US" sz="3200"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64CDED75-F857-4517-B61F-C4276FBADB41}" type="datetime1">
              <a:rPr lang="en-US" smtClean="0"/>
              <a:t>26-Apr-20</a:t>
            </a:fld>
            <a:endParaRPr lang="en-US"/>
          </a:p>
        </p:txBody>
      </p:sp>
      <p:sp>
        <p:nvSpPr>
          <p:cNvPr id="5" name="Footer Placeholder 4"/>
          <p:cNvSpPr>
            <a:spLocks noGrp="1"/>
          </p:cNvSpPr>
          <p:nvPr>
            <p:ph type="ftr" sz="quarter" idx="11"/>
          </p:nvPr>
        </p:nvSpPr>
        <p:spPr>
          <a:xfrm>
            <a:off x="914400" y="6172200"/>
            <a:ext cx="67818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48</a:t>
            </a:fld>
            <a:endParaRPr lang="en-US"/>
          </a:p>
        </p:txBody>
      </p:sp>
    </p:spTree>
    <p:extLst>
      <p:ext uri="{BB962C8B-B14F-4D97-AF65-F5344CB8AC3E}">
        <p14:creationId xmlns:p14="http://schemas.microsoft.com/office/powerpoint/2010/main" val="32581607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Content Placeholder 2"/>
          <p:cNvSpPr>
            <a:spLocks noGrp="1"/>
          </p:cNvSpPr>
          <p:nvPr>
            <p:ph idx="1"/>
          </p:nvPr>
        </p:nvSpPr>
        <p:spPr>
          <a:xfrm>
            <a:off x="152400" y="1447800"/>
            <a:ext cx="8839200" cy="4572000"/>
          </a:xfrm>
        </p:spPr>
        <p:txBody>
          <a:bodyPr>
            <a:normAutofit/>
          </a:bodyPr>
          <a:lstStyle/>
          <a:p>
            <a:pPr lvl="1">
              <a:lnSpc>
                <a:spcPct val="150000"/>
              </a:lnSpc>
              <a:buFont typeface="Wingdings" pitchFamily="2" charset="2"/>
              <a:buChar char="q"/>
            </a:pPr>
            <a:r>
              <a:rPr lang="en-US" sz="2800" dirty="0" smtClean="0">
                <a:latin typeface="Arial" pitchFamily="34" charset="0"/>
                <a:cs typeface="Arial" pitchFamily="34" charset="0"/>
              </a:rPr>
              <a:t>Group therapy can be particularly useful for patients who have had similar stresses </a:t>
            </a:r>
          </a:p>
          <a:p>
            <a:pPr marL="594360" lvl="2" indent="0">
              <a:lnSpc>
                <a:spcPct val="150000"/>
              </a:lnSpc>
              <a:buNone/>
            </a:pPr>
            <a:r>
              <a:rPr lang="en-US" sz="3200" dirty="0" smtClean="0">
                <a:latin typeface="Arial" pitchFamily="34" charset="0"/>
                <a:cs typeface="Arial" pitchFamily="34" charset="0"/>
              </a:rPr>
              <a:t> (retired persons or patients having renal dialysis)</a:t>
            </a:r>
          </a:p>
          <a:p>
            <a:pPr>
              <a:lnSpc>
                <a:spcPct val="150000"/>
              </a:lnSpc>
              <a:buFont typeface="Wingdings" pitchFamily="2" charset="2"/>
              <a:buChar char="q"/>
            </a:pPr>
            <a:endParaRPr lang="en-US" sz="2800" dirty="0">
              <a:latin typeface="Arial" pitchFamily="34" charset="0"/>
              <a:cs typeface="Arial" pitchFamily="34" charset="0"/>
            </a:endParaRPr>
          </a:p>
        </p:txBody>
      </p:sp>
      <p:sp>
        <p:nvSpPr>
          <p:cNvPr id="4" name="Date Placeholder 3"/>
          <p:cNvSpPr>
            <a:spLocks noGrp="1"/>
          </p:cNvSpPr>
          <p:nvPr>
            <p:ph type="dt" sz="half" idx="10"/>
          </p:nvPr>
        </p:nvSpPr>
        <p:spPr/>
        <p:txBody>
          <a:bodyPr/>
          <a:lstStyle/>
          <a:p>
            <a:fld id="{8BE8E166-9766-4B86-81E7-167996B47BE2}" type="datetime1">
              <a:rPr lang="en-US" smtClean="0"/>
              <a:t>26-Apr-20</a:t>
            </a:fld>
            <a:endParaRPr lang="en-US"/>
          </a:p>
        </p:txBody>
      </p:sp>
      <p:sp>
        <p:nvSpPr>
          <p:cNvPr id="5" name="Footer Placeholder 4"/>
          <p:cNvSpPr>
            <a:spLocks noGrp="1"/>
          </p:cNvSpPr>
          <p:nvPr>
            <p:ph type="ftr" sz="quarter" idx="11"/>
          </p:nvPr>
        </p:nvSpPr>
        <p:spPr>
          <a:xfrm>
            <a:off x="914400" y="6172200"/>
            <a:ext cx="59436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49</a:t>
            </a:fld>
            <a:endParaRPr lang="en-US"/>
          </a:p>
        </p:txBody>
      </p:sp>
    </p:spTree>
    <p:extLst>
      <p:ext uri="{BB962C8B-B14F-4D97-AF65-F5344CB8AC3E}">
        <p14:creationId xmlns:p14="http://schemas.microsoft.com/office/powerpoint/2010/main" val="8817347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915400" cy="914400"/>
          </a:xfrm>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152400" y="914400"/>
            <a:ext cx="8839200" cy="5410200"/>
          </a:xfrm>
        </p:spPr>
        <p:txBody>
          <a:bodyPr>
            <a:normAutofit fontScale="92500" lnSpcReduction="10000"/>
          </a:bodyPr>
          <a:lstStyle/>
          <a:p>
            <a:pPr>
              <a:lnSpc>
                <a:spcPct val="150000"/>
              </a:lnSpc>
              <a:buFont typeface="Wingdings" pitchFamily="2" charset="2"/>
              <a:buChar char="v"/>
            </a:pPr>
            <a:r>
              <a:rPr lang="en-US" sz="3000" dirty="0">
                <a:latin typeface="Times New Roman" pitchFamily="18" charset="0"/>
                <a:cs typeface="Times New Roman" pitchFamily="18" charset="0"/>
              </a:rPr>
              <a:t>Clinical </a:t>
            </a:r>
            <a:r>
              <a:rPr lang="en-US" sz="3000" dirty="0" smtClean="0">
                <a:latin typeface="Times New Roman" pitchFamily="18" charset="0"/>
                <a:cs typeface="Times New Roman" pitchFamily="18" charset="0"/>
              </a:rPr>
              <a:t>features</a:t>
            </a:r>
          </a:p>
          <a:p>
            <a:pPr>
              <a:lnSpc>
                <a:spcPct val="150000"/>
              </a:lnSpc>
            </a:pPr>
            <a:r>
              <a:rPr lang="en-US" sz="3000" dirty="0">
                <a:latin typeface="Times New Roman" pitchFamily="18" charset="0"/>
                <a:cs typeface="Times New Roman" pitchFamily="18" charset="0"/>
              </a:rPr>
              <a:t>Patients may present with intercurrent somatoform or conversion </a:t>
            </a:r>
            <a:r>
              <a:rPr lang="en-US" sz="3000" dirty="0" smtClean="0">
                <a:latin typeface="Times New Roman" pitchFamily="18" charset="0"/>
                <a:cs typeface="Times New Roman" pitchFamily="18" charset="0"/>
              </a:rPr>
              <a:t>symptoms,</a:t>
            </a:r>
          </a:p>
          <a:p>
            <a:pPr>
              <a:lnSpc>
                <a:spcPct val="150000"/>
              </a:lnSpc>
            </a:pPr>
            <a:r>
              <a:rPr lang="en-US" sz="3000" dirty="0" smtClean="0">
                <a:latin typeface="Times New Roman" pitchFamily="18" charset="0"/>
                <a:cs typeface="Times New Roman" pitchFamily="18" charset="0"/>
              </a:rPr>
              <a:t>Alterations in </a:t>
            </a:r>
            <a:r>
              <a:rPr lang="en-US" sz="3000" dirty="0">
                <a:latin typeface="Times New Roman" pitchFamily="18" charset="0"/>
                <a:cs typeface="Times New Roman" pitchFamily="18" charset="0"/>
              </a:rPr>
              <a:t>consciousness, depersonalization, derealization, trance </a:t>
            </a:r>
            <a:r>
              <a:rPr lang="en-US" sz="3000" dirty="0" smtClean="0">
                <a:latin typeface="Times New Roman" pitchFamily="18" charset="0"/>
                <a:cs typeface="Times New Roman" pitchFamily="18" charset="0"/>
              </a:rPr>
              <a:t>states, </a:t>
            </a:r>
          </a:p>
          <a:p>
            <a:pPr>
              <a:lnSpc>
                <a:spcPct val="150000"/>
              </a:lnSpc>
            </a:pPr>
            <a:r>
              <a:rPr lang="en-US" sz="3000" dirty="0" smtClean="0">
                <a:latin typeface="Times New Roman" pitchFamily="18" charset="0"/>
                <a:cs typeface="Times New Roman" pitchFamily="18" charset="0"/>
              </a:rPr>
              <a:t>Spontaneous age </a:t>
            </a:r>
            <a:r>
              <a:rPr lang="en-US" sz="3000" dirty="0">
                <a:latin typeface="Times New Roman" pitchFamily="18" charset="0"/>
                <a:cs typeface="Times New Roman" pitchFamily="18" charset="0"/>
              </a:rPr>
              <a:t>regression, and even ongoing anterograde dissociative amnesia. </a:t>
            </a:r>
            <a:endParaRPr lang="en-US" sz="3000" dirty="0" smtClean="0">
              <a:latin typeface="Times New Roman" pitchFamily="18" charset="0"/>
              <a:cs typeface="Times New Roman" pitchFamily="18" charset="0"/>
            </a:endParaRPr>
          </a:p>
          <a:p>
            <a:pPr>
              <a:lnSpc>
                <a:spcPct val="150000"/>
              </a:lnSpc>
            </a:pPr>
            <a:r>
              <a:rPr lang="en-US" sz="3000" dirty="0" smtClean="0">
                <a:latin typeface="Times New Roman" pitchFamily="18" charset="0"/>
                <a:cs typeface="Times New Roman" pitchFamily="18" charset="0"/>
              </a:rPr>
              <a:t>Depression </a:t>
            </a:r>
            <a:r>
              <a:rPr lang="en-US" sz="3000" dirty="0">
                <a:latin typeface="Times New Roman" pitchFamily="18" charset="0"/>
                <a:cs typeface="Times New Roman" pitchFamily="18" charset="0"/>
              </a:rPr>
              <a:t>and suicidal ideation </a:t>
            </a:r>
          </a:p>
          <a:p>
            <a:endParaRPr lang="en-US" dirty="0"/>
          </a:p>
        </p:txBody>
      </p:sp>
      <p:sp>
        <p:nvSpPr>
          <p:cNvPr id="4" name="Date Placeholder 3"/>
          <p:cNvSpPr>
            <a:spLocks noGrp="1"/>
          </p:cNvSpPr>
          <p:nvPr>
            <p:ph type="dt" sz="half" idx="10"/>
          </p:nvPr>
        </p:nvSpPr>
        <p:spPr/>
        <p:txBody>
          <a:bodyPr/>
          <a:lstStyle/>
          <a:p>
            <a:pPr>
              <a:defRPr/>
            </a:pPr>
            <a:fld id="{73A10ACA-967D-4AC6-B39D-B8CD8E215165}"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5</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12316055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Content Placeholder 2"/>
          <p:cNvSpPr>
            <a:spLocks noGrp="1"/>
          </p:cNvSpPr>
          <p:nvPr>
            <p:ph idx="1"/>
          </p:nvPr>
        </p:nvSpPr>
        <p:spPr>
          <a:xfrm>
            <a:off x="152400" y="1447800"/>
            <a:ext cx="8839200" cy="4572000"/>
          </a:xfrm>
        </p:spPr>
        <p:txBody>
          <a:bodyPr>
            <a:normAutofit/>
          </a:bodyPr>
          <a:lstStyle/>
          <a:p>
            <a:pPr lvl="1">
              <a:lnSpc>
                <a:spcPct val="150000"/>
              </a:lnSpc>
            </a:pPr>
            <a:r>
              <a:rPr lang="en-US" sz="3600" dirty="0" smtClean="0">
                <a:latin typeface="Arial" pitchFamily="34" charset="0"/>
                <a:cs typeface="Arial" pitchFamily="34" charset="0"/>
              </a:rPr>
              <a:t>After successful therapy, patients sometimes emerge from an adjustment disorder stronger than in the premorbid period</a:t>
            </a:r>
          </a:p>
        </p:txBody>
      </p:sp>
      <p:sp>
        <p:nvSpPr>
          <p:cNvPr id="4" name="Date Placeholder 3"/>
          <p:cNvSpPr>
            <a:spLocks noGrp="1"/>
          </p:cNvSpPr>
          <p:nvPr>
            <p:ph type="dt" sz="half" idx="10"/>
          </p:nvPr>
        </p:nvSpPr>
        <p:spPr/>
        <p:txBody>
          <a:bodyPr/>
          <a:lstStyle/>
          <a:p>
            <a:fld id="{22995E92-65AA-4FF8-8DC5-C2C8DBD1C973}" type="datetime1">
              <a:rPr lang="en-US" smtClean="0"/>
              <a:t>26-Apr-20</a:t>
            </a:fld>
            <a:endParaRPr lang="en-US"/>
          </a:p>
        </p:txBody>
      </p:sp>
      <p:sp>
        <p:nvSpPr>
          <p:cNvPr id="5" name="Footer Placeholder 4"/>
          <p:cNvSpPr>
            <a:spLocks noGrp="1"/>
          </p:cNvSpPr>
          <p:nvPr>
            <p:ph type="ftr" sz="quarter" idx="11"/>
          </p:nvPr>
        </p:nvSpPr>
        <p:spPr>
          <a:xfrm>
            <a:off x="914400" y="6172200"/>
            <a:ext cx="67056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50</a:t>
            </a:fld>
            <a:endParaRPr lang="en-US"/>
          </a:p>
        </p:txBody>
      </p:sp>
    </p:spTree>
    <p:extLst>
      <p:ext uri="{BB962C8B-B14F-4D97-AF65-F5344CB8AC3E}">
        <p14:creationId xmlns:p14="http://schemas.microsoft.com/office/powerpoint/2010/main" val="5263342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63000" cy="838200"/>
          </a:xfrm>
        </p:spPr>
        <p:txBody>
          <a:bodyPr/>
          <a:lstStyle/>
          <a:p>
            <a:r>
              <a:rPr lang="en-US" dirty="0" smtClean="0"/>
              <a:t>Treatment…</a:t>
            </a:r>
            <a:endParaRPr lang="en-US" dirty="0"/>
          </a:p>
        </p:txBody>
      </p:sp>
      <p:sp>
        <p:nvSpPr>
          <p:cNvPr id="3" name="Content Placeholder 2"/>
          <p:cNvSpPr>
            <a:spLocks noGrp="1"/>
          </p:cNvSpPr>
          <p:nvPr>
            <p:ph idx="1"/>
          </p:nvPr>
        </p:nvSpPr>
        <p:spPr>
          <a:xfrm>
            <a:off x="152400" y="1219200"/>
            <a:ext cx="8839200" cy="5029200"/>
          </a:xfrm>
        </p:spPr>
        <p:txBody>
          <a:bodyPr>
            <a:noAutofit/>
          </a:bodyPr>
          <a:lstStyle/>
          <a:p>
            <a:pPr>
              <a:buFont typeface="Wingdings" pitchFamily="2" charset="2"/>
              <a:buChar char="q"/>
            </a:pPr>
            <a:r>
              <a:rPr lang="en-US" sz="2800" dirty="0" smtClean="0">
                <a:latin typeface="Arial" pitchFamily="34" charset="0"/>
                <a:cs typeface="Arial" pitchFamily="34" charset="0"/>
              </a:rPr>
              <a:t>Counseling </a:t>
            </a:r>
            <a:r>
              <a:rPr lang="en-US" sz="2800" dirty="0">
                <a:latin typeface="Arial" pitchFamily="34" charset="0"/>
                <a:cs typeface="Arial" pitchFamily="34" charset="0"/>
              </a:rPr>
              <a:t>may include treatment that focuses on the patient's thoughts, feelings, and behaviors. The following may help patients cope:</a:t>
            </a:r>
          </a:p>
          <a:p>
            <a:pPr lvl="1">
              <a:buFont typeface="Wingdings" pitchFamily="2" charset="2"/>
              <a:buChar char="§"/>
            </a:pPr>
            <a:r>
              <a:rPr lang="en-US" sz="2800" dirty="0">
                <a:latin typeface="Arial" pitchFamily="34" charset="0"/>
                <a:cs typeface="Arial" pitchFamily="34" charset="0"/>
              </a:rPr>
              <a:t>Relaxation training.</a:t>
            </a:r>
          </a:p>
          <a:p>
            <a:pPr lvl="1">
              <a:buFont typeface="Wingdings" pitchFamily="2" charset="2"/>
              <a:buChar char="§"/>
            </a:pPr>
            <a:r>
              <a:rPr lang="en-US" sz="2800" dirty="0" smtClean="0">
                <a:latin typeface="Arial" pitchFamily="34" charset="0"/>
                <a:cs typeface="Arial" pitchFamily="34" charset="0"/>
              </a:rPr>
              <a:t>Plan </a:t>
            </a:r>
            <a:r>
              <a:rPr lang="en-US" sz="2800" dirty="0">
                <a:latin typeface="Arial" pitchFamily="34" charset="0"/>
                <a:cs typeface="Arial" pitchFamily="34" charset="0"/>
              </a:rPr>
              <a:t>for events that may happen in the future.</a:t>
            </a:r>
          </a:p>
          <a:p>
            <a:pPr lvl="1">
              <a:buFont typeface="Wingdings" pitchFamily="2" charset="2"/>
              <a:buChar char="§"/>
            </a:pPr>
            <a:r>
              <a:rPr lang="en-US" sz="2800" dirty="0">
                <a:latin typeface="Arial" pitchFamily="34" charset="0"/>
                <a:cs typeface="Arial" pitchFamily="34" charset="0"/>
              </a:rPr>
              <a:t>Change beliefs that are not true.</a:t>
            </a:r>
          </a:p>
          <a:p>
            <a:pPr lvl="1">
              <a:buFont typeface="Wingdings" pitchFamily="2" charset="2"/>
              <a:buChar char="§"/>
            </a:pPr>
            <a:r>
              <a:rPr lang="en-US" sz="2800" dirty="0">
                <a:latin typeface="Arial" pitchFamily="34" charset="0"/>
                <a:cs typeface="Arial" pitchFamily="34" charset="0"/>
              </a:rPr>
              <a:t>Distraction.</a:t>
            </a:r>
          </a:p>
          <a:p>
            <a:pPr lvl="1">
              <a:buFont typeface="Wingdings" pitchFamily="2" charset="2"/>
              <a:buChar char="§"/>
            </a:pPr>
            <a:r>
              <a:rPr lang="en-US" sz="2800" dirty="0">
                <a:latin typeface="Arial" pitchFamily="34" charset="0"/>
                <a:cs typeface="Arial" pitchFamily="34" charset="0"/>
              </a:rPr>
              <a:t>Thought stopping.</a:t>
            </a:r>
          </a:p>
          <a:p>
            <a:pPr lvl="1">
              <a:buFont typeface="Wingdings" pitchFamily="2" charset="2"/>
              <a:buChar char="§"/>
            </a:pPr>
            <a:r>
              <a:rPr lang="en-US" sz="2800" dirty="0">
                <a:latin typeface="Arial" pitchFamily="34" charset="0"/>
                <a:cs typeface="Arial" pitchFamily="34" charset="0"/>
              </a:rPr>
              <a:t>Positive thoughts.</a:t>
            </a:r>
          </a:p>
        </p:txBody>
      </p:sp>
      <p:sp>
        <p:nvSpPr>
          <p:cNvPr id="4" name="Date Placeholder 3"/>
          <p:cNvSpPr>
            <a:spLocks noGrp="1"/>
          </p:cNvSpPr>
          <p:nvPr>
            <p:ph type="dt" sz="half" idx="10"/>
          </p:nvPr>
        </p:nvSpPr>
        <p:spPr/>
        <p:txBody>
          <a:bodyPr/>
          <a:lstStyle/>
          <a:p>
            <a:fld id="{36A2ADCB-C05E-456F-82A6-8D6ACD3DC47F}" type="datetime1">
              <a:rPr lang="en-US" smtClean="0"/>
              <a:t>26-Apr-20</a:t>
            </a:fld>
            <a:endParaRPr lang="en-US" dirty="0"/>
          </a:p>
        </p:txBody>
      </p:sp>
      <p:sp>
        <p:nvSpPr>
          <p:cNvPr id="5" name="Footer Placeholder 4"/>
          <p:cNvSpPr>
            <a:spLocks noGrp="1"/>
          </p:cNvSpPr>
          <p:nvPr>
            <p:ph type="ftr" sz="quarter" idx="11"/>
          </p:nvPr>
        </p:nvSpPr>
        <p:spPr>
          <a:xfrm>
            <a:off x="914400" y="6172200"/>
            <a:ext cx="6477000" cy="457200"/>
          </a:xfrm>
        </p:spPr>
        <p:txBody>
          <a:bodyPr/>
          <a:lstStyle/>
          <a:p>
            <a:r>
              <a:rPr lang="en-US" dirty="0" err="1"/>
              <a:t>Mengesha.B</a:t>
            </a:r>
            <a:r>
              <a:rPr lang="en-US" dirty="0"/>
              <a:t> (Assistant Professor, Mental health Specialist)</a:t>
            </a:r>
          </a:p>
        </p:txBody>
      </p:sp>
      <p:sp>
        <p:nvSpPr>
          <p:cNvPr id="6" name="Slide Number Placeholder 5"/>
          <p:cNvSpPr>
            <a:spLocks noGrp="1"/>
          </p:cNvSpPr>
          <p:nvPr>
            <p:ph type="sldNum" sz="quarter" idx="12"/>
          </p:nvPr>
        </p:nvSpPr>
        <p:spPr/>
        <p:txBody>
          <a:bodyPr/>
          <a:lstStyle/>
          <a:p>
            <a:fld id="{CEFEFD19-EAD0-4732-AAD9-DD2A719B3B61}" type="slidenum">
              <a:rPr lang="en-US" smtClean="0"/>
              <a:pPr/>
              <a:t>51</a:t>
            </a:fld>
            <a:endParaRPr lang="en-US"/>
          </a:p>
        </p:txBody>
      </p:sp>
    </p:spTree>
    <p:extLst>
      <p:ext uri="{BB962C8B-B14F-4D97-AF65-F5344CB8AC3E}">
        <p14:creationId xmlns:p14="http://schemas.microsoft.com/office/powerpoint/2010/main" val="2772211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915400" cy="838200"/>
          </a:xfrm>
        </p:spPr>
        <p:txBody>
          <a:bodyPr/>
          <a:lstStyle/>
          <a:p>
            <a:r>
              <a:rPr lang="en-US" dirty="0" smtClean="0"/>
              <a:t>Treatment…</a:t>
            </a:r>
            <a:endParaRPr lang="en-US" dirty="0"/>
          </a:p>
        </p:txBody>
      </p:sp>
      <p:sp>
        <p:nvSpPr>
          <p:cNvPr id="3" name="Content Placeholder 2"/>
          <p:cNvSpPr>
            <a:spLocks noGrp="1"/>
          </p:cNvSpPr>
          <p:nvPr>
            <p:ph idx="1"/>
          </p:nvPr>
        </p:nvSpPr>
        <p:spPr>
          <a:xfrm>
            <a:off x="76200" y="838200"/>
            <a:ext cx="8991600" cy="5181600"/>
          </a:xfrm>
        </p:spPr>
        <p:txBody>
          <a:bodyPr>
            <a:normAutofit/>
          </a:bodyPr>
          <a:lstStyle/>
          <a:p>
            <a:pPr>
              <a:buFont typeface="Wingdings" pitchFamily="2" charset="2"/>
              <a:buChar char="q"/>
            </a:pPr>
            <a:r>
              <a:rPr lang="en-US" sz="2800" b="1" dirty="0" smtClean="0">
                <a:latin typeface="Arial" pitchFamily="34" charset="0"/>
                <a:cs typeface="Arial" pitchFamily="34" charset="0"/>
              </a:rPr>
              <a:t>Conclusion</a:t>
            </a:r>
          </a:p>
          <a:p>
            <a:pPr>
              <a:lnSpc>
                <a:spcPct val="200000"/>
              </a:lnSpc>
              <a:buFont typeface="Wingdings" pitchFamily="2" charset="2"/>
              <a:buChar char="§"/>
            </a:pPr>
            <a:r>
              <a:rPr lang="en-US" sz="2800" dirty="0" smtClean="0">
                <a:solidFill>
                  <a:srgbClr val="FF0000"/>
                </a:solidFill>
                <a:latin typeface="Arial" pitchFamily="34" charset="0"/>
                <a:cs typeface="Arial" pitchFamily="34" charset="0"/>
              </a:rPr>
              <a:t>The combined use of drugs and psychotherapies, are needed vitally, especially for the </a:t>
            </a:r>
            <a:r>
              <a:rPr lang="en-US" sz="2800" b="1" dirty="0" smtClean="0">
                <a:solidFill>
                  <a:srgbClr val="FF0000"/>
                </a:solidFill>
                <a:latin typeface="Arial" pitchFamily="34" charset="0"/>
                <a:cs typeface="Arial" pitchFamily="34" charset="0"/>
              </a:rPr>
              <a:t>resistant </a:t>
            </a:r>
            <a:r>
              <a:rPr lang="en-US" sz="2800" dirty="0" smtClean="0">
                <a:solidFill>
                  <a:srgbClr val="FF0000"/>
                </a:solidFill>
                <a:latin typeface="Arial" pitchFamily="34" charset="0"/>
                <a:cs typeface="Arial" pitchFamily="34" charset="0"/>
              </a:rPr>
              <a:t>forms of AD.</a:t>
            </a:r>
            <a:endParaRPr lang="en-US" sz="2800" dirty="0">
              <a:solidFill>
                <a:srgbClr val="FF0000"/>
              </a:solidFill>
              <a:latin typeface="Arial" pitchFamily="34" charset="0"/>
              <a:cs typeface="Arial" pitchFamily="34" charset="0"/>
            </a:endParaRPr>
          </a:p>
        </p:txBody>
      </p:sp>
      <p:sp>
        <p:nvSpPr>
          <p:cNvPr id="4" name="Date Placeholder 3"/>
          <p:cNvSpPr>
            <a:spLocks noGrp="1"/>
          </p:cNvSpPr>
          <p:nvPr>
            <p:ph type="dt" sz="half" idx="10"/>
          </p:nvPr>
        </p:nvSpPr>
        <p:spPr/>
        <p:txBody>
          <a:bodyPr/>
          <a:lstStyle/>
          <a:p>
            <a:fld id="{C2A7DF69-7942-42E8-A79F-236D8C907783}" type="datetime1">
              <a:rPr lang="en-US" smtClean="0"/>
              <a:t>26-Apr-20</a:t>
            </a:fld>
            <a:endParaRPr lang="en-US"/>
          </a:p>
        </p:txBody>
      </p:sp>
      <p:sp>
        <p:nvSpPr>
          <p:cNvPr id="5" name="Footer Placeholder 4"/>
          <p:cNvSpPr>
            <a:spLocks noGrp="1"/>
          </p:cNvSpPr>
          <p:nvPr>
            <p:ph type="ftr" sz="quarter" idx="11"/>
          </p:nvPr>
        </p:nvSpPr>
        <p:spPr>
          <a:xfrm>
            <a:off x="914400" y="6172200"/>
            <a:ext cx="6324600" cy="457200"/>
          </a:xfrm>
        </p:spPr>
        <p:txBody>
          <a:bodyPr/>
          <a:lstStyle/>
          <a:p>
            <a:r>
              <a:rPr lang="en-US" dirty="0" err="1"/>
              <a:t>Mengesha.B</a:t>
            </a:r>
            <a:r>
              <a:rPr lang="en-US" dirty="0"/>
              <a:t> (Assistant Professor, Mental health Specialist</a:t>
            </a:r>
            <a:r>
              <a:rPr lang="en-US" dirty="0" smtClean="0"/>
              <a:t>)</a:t>
            </a:r>
            <a:endParaRPr lang="en-US" dirty="0"/>
          </a:p>
        </p:txBody>
      </p:sp>
      <p:sp>
        <p:nvSpPr>
          <p:cNvPr id="6" name="Slide Number Placeholder 5"/>
          <p:cNvSpPr>
            <a:spLocks noGrp="1"/>
          </p:cNvSpPr>
          <p:nvPr>
            <p:ph type="sldNum" sz="quarter" idx="12"/>
          </p:nvPr>
        </p:nvSpPr>
        <p:spPr/>
        <p:txBody>
          <a:bodyPr/>
          <a:lstStyle/>
          <a:p>
            <a:fld id="{CEFEFD19-EAD0-4732-AAD9-DD2A719B3B61}" type="slidenum">
              <a:rPr lang="en-US" smtClean="0"/>
              <a:pPr/>
              <a:t>52</a:t>
            </a:fld>
            <a:endParaRPr lang="en-US"/>
          </a:p>
        </p:txBody>
      </p:sp>
    </p:spTree>
    <p:extLst>
      <p:ext uri="{BB962C8B-B14F-4D97-AF65-F5344CB8AC3E}">
        <p14:creationId xmlns:p14="http://schemas.microsoft.com/office/powerpoint/2010/main" val="7905588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ctrTitle"/>
          </p:nvPr>
        </p:nvSpPr>
        <p:spPr>
          <a:xfrm>
            <a:off x="3367088" y="533400"/>
            <a:ext cx="5105400" cy="1828800"/>
          </a:xfrm>
        </p:spPr>
        <p:txBody>
          <a:bodyPr/>
          <a:lstStyle/>
          <a:p>
            <a:pPr algn="ctr" eaLnBrk="1" hangingPunct="1"/>
            <a:r>
              <a:rPr lang="en-US" dirty="0" smtClean="0"/>
              <a:t>Sexual dysfunctions</a:t>
            </a:r>
          </a:p>
        </p:txBody>
      </p:sp>
      <p:sp>
        <p:nvSpPr>
          <p:cNvPr id="320515" name="Rectangle 3"/>
          <p:cNvSpPr>
            <a:spLocks noGrp="1" noChangeArrowheads="1"/>
          </p:cNvSpPr>
          <p:nvPr>
            <p:ph type="subTitle" idx="1"/>
          </p:nvPr>
        </p:nvSpPr>
        <p:spPr>
          <a:xfrm>
            <a:off x="228600" y="3540125"/>
            <a:ext cx="8686800" cy="2936875"/>
          </a:xfrm>
        </p:spPr>
        <p:txBody>
          <a:bodyPr/>
          <a:lstStyle/>
          <a:p>
            <a:pPr eaLnBrk="1" hangingPunct="1">
              <a:lnSpc>
                <a:spcPct val="80000"/>
              </a:lnSpc>
              <a:buClr>
                <a:srgbClr val="3333CC"/>
              </a:buClr>
            </a:pPr>
            <a:r>
              <a:rPr lang="en-US" sz="2800" dirty="0" err="1" smtClean="0">
                <a:solidFill>
                  <a:srgbClr val="000000"/>
                </a:solidFill>
              </a:rPr>
              <a:t>Mengesha.B</a:t>
            </a:r>
            <a:r>
              <a:rPr lang="en-US" sz="2800" dirty="0" smtClean="0">
                <a:solidFill>
                  <a:srgbClr val="000000"/>
                </a:solidFill>
              </a:rPr>
              <a:t> (Assistant Professor, Mental health professional specialist)</a:t>
            </a:r>
          </a:p>
          <a:p>
            <a:pPr eaLnBrk="1" hangingPunct="1">
              <a:lnSpc>
                <a:spcPct val="80000"/>
              </a:lnSpc>
              <a:buClr>
                <a:srgbClr val="3333CC"/>
              </a:buClr>
            </a:pPr>
            <a:r>
              <a:rPr lang="en-US" sz="2800" dirty="0" smtClean="0">
                <a:solidFill>
                  <a:srgbClr val="000000"/>
                </a:solidFill>
              </a:rPr>
              <a:t>Department of Psychiatry</a:t>
            </a:r>
          </a:p>
          <a:p>
            <a:pPr eaLnBrk="1" hangingPunct="1">
              <a:lnSpc>
                <a:spcPct val="80000"/>
              </a:lnSpc>
              <a:buClr>
                <a:srgbClr val="3333CC"/>
              </a:buClr>
            </a:pPr>
            <a:r>
              <a:rPr lang="en-US" sz="2800" dirty="0" smtClean="0">
                <a:solidFill>
                  <a:srgbClr val="000000"/>
                </a:solidFill>
              </a:rPr>
              <a:t>Wollo University</a:t>
            </a:r>
          </a:p>
        </p:txBody>
      </p:sp>
    </p:spTree>
    <p:extLst>
      <p:ext uri="{BB962C8B-B14F-4D97-AF65-F5344CB8AC3E}">
        <p14:creationId xmlns:p14="http://schemas.microsoft.com/office/powerpoint/2010/main" val="2515984701"/>
      </p:ext>
    </p:extLst>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a:xfrm>
            <a:off x="457200" y="320675"/>
            <a:ext cx="7239000" cy="1143000"/>
          </a:xfrm>
        </p:spPr>
        <p:txBody>
          <a:bodyPr/>
          <a:lstStyle/>
          <a:p>
            <a:pPr eaLnBrk="1" hangingPunct="1"/>
            <a:r>
              <a:rPr lang="en-US" smtClean="0"/>
              <a:t>Introduction</a:t>
            </a:r>
          </a:p>
        </p:txBody>
      </p:sp>
      <p:sp>
        <p:nvSpPr>
          <p:cNvPr id="321539" name="Rectangle 3"/>
          <p:cNvSpPr>
            <a:spLocks noGrp="1" noChangeArrowheads="1"/>
          </p:cNvSpPr>
          <p:nvPr>
            <p:ph idx="1"/>
          </p:nvPr>
        </p:nvSpPr>
        <p:spPr>
          <a:xfrm>
            <a:off x="152400" y="2017713"/>
            <a:ext cx="8991600" cy="4611687"/>
          </a:xfrm>
        </p:spPr>
        <p:txBody>
          <a:bodyPr/>
          <a:lstStyle/>
          <a:p>
            <a:pPr eaLnBrk="1" hangingPunct="1"/>
            <a:r>
              <a:rPr lang="en-US" altLang="en-US" dirty="0" smtClean="0"/>
              <a:t>Sexual relationships are among the most sensitive and delicate issues in human relationships.</a:t>
            </a:r>
          </a:p>
          <a:p>
            <a:pPr eaLnBrk="1" hangingPunct="1"/>
            <a:r>
              <a:rPr lang="en-US" altLang="en-US" dirty="0" smtClean="0"/>
              <a:t>Sexual behavior has many meanings and purposes:</a:t>
            </a:r>
          </a:p>
          <a:p>
            <a:pPr lvl="2" eaLnBrk="1" hangingPunct="1">
              <a:lnSpc>
                <a:spcPct val="150000"/>
              </a:lnSpc>
            </a:pPr>
            <a:r>
              <a:rPr lang="en-US" altLang="en-US" sz="2200" dirty="0" smtClean="0"/>
              <a:t>Reproductive  /biological/</a:t>
            </a:r>
          </a:p>
          <a:p>
            <a:pPr lvl="2" eaLnBrk="1" hangingPunct="1">
              <a:lnSpc>
                <a:spcPct val="150000"/>
              </a:lnSpc>
            </a:pPr>
            <a:r>
              <a:rPr lang="en-US" altLang="en-US" sz="2200" dirty="0" smtClean="0"/>
              <a:t>Expression of emotion  /psychological/</a:t>
            </a:r>
          </a:p>
          <a:p>
            <a:pPr lvl="2" eaLnBrk="1" hangingPunct="1">
              <a:lnSpc>
                <a:spcPct val="150000"/>
              </a:lnSpc>
            </a:pPr>
            <a:r>
              <a:rPr lang="en-US" altLang="en-US" sz="2200" dirty="0" smtClean="0"/>
              <a:t>Commitment to each other and the offspring /social/</a:t>
            </a:r>
          </a:p>
        </p:txBody>
      </p:sp>
    </p:spTree>
    <p:extLst>
      <p:ext uri="{BB962C8B-B14F-4D97-AF65-F5344CB8AC3E}">
        <p14:creationId xmlns:p14="http://schemas.microsoft.com/office/powerpoint/2010/main" val="2406425134"/>
      </p:ext>
    </p:extLst>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457200" y="320675"/>
            <a:ext cx="7239000" cy="1143000"/>
          </a:xfrm>
        </p:spPr>
        <p:txBody>
          <a:bodyPr/>
          <a:lstStyle/>
          <a:p>
            <a:pPr eaLnBrk="1" hangingPunct="1"/>
            <a:r>
              <a:rPr lang="en-US" smtClean="0"/>
              <a:t>Physiology of sex</a:t>
            </a:r>
          </a:p>
        </p:txBody>
      </p:sp>
      <p:sp>
        <p:nvSpPr>
          <p:cNvPr id="322563" name="Rectangle 3"/>
          <p:cNvSpPr>
            <a:spLocks noGrp="1" noChangeArrowheads="1"/>
          </p:cNvSpPr>
          <p:nvPr>
            <p:ph idx="1"/>
          </p:nvPr>
        </p:nvSpPr>
        <p:spPr>
          <a:xfrm>
            <a:off x="152400" y="2017713"/>
            <a:ext cx="8915400" cy="4535487"/>
          </a:xfrm>
        </p:spPr>
        <p:txBody>
          <a:bodyPr/>
          <a:lstStyle/>
          <a:p>
            <a:pPr eaLnBrk="1" hangingPunct="1">
              <a:lnSpc>
                <a:spcPct val="90000"/>
              </a:lnSpc>
            </a:pPr>
            <a:r>
              <a:rPr lang="en-US" altLang="en-US" smtClean="0"/>
              <a:t>Normal sexuality involves feeling of desire- behavior that brings pleasure to oneself and one’s partner.</a:t>
            </a:r>
          </a:p>
          <a:p>
            <a:pPr eaLnBrk="1" hangingPunct="1"/>
            <a:r>
              <a:rPr lang="en-US" altLang="en-US" sz="3600" smtClean="0"/>
              <a:t>Four stages</a:t>
            </a:r>
            <a:r>
              <a:rPr lang="en-US" altLang="en-US" sz="4800" smtClean="0"/>
              <a:t> </a:t>
            </a:r>
          </a:p>
          <a:p>
            <a:pPr lvl="2" eaLnBrk="1" hangingPunct="1"/>
            <a:r>
              <a:rPr lang="en-US" altLang="en-US" sz="2800" smtClean="0"/>
              <a:t>Desire phase</a:t>
            </a:r>
          </a:p>
          <a:p>
            <a:pPr lvl="2" eaLnBrk="1" hangingPunct="1"/>
            <a:r>
              <a:rPr lang="en-US" altLang="en-US" sz="2800" smtClean="0"/>
              <a:t>Excitement phase</a:t>
            </a:r>
          </a:p>
          <a:p>
            <a:pPr lvl="2" eaLnBrk="1" hangingPunct="1"/>
            <a:r>
              <a:rPr lang="en-US" altLang="en-US" sz="2800" smtClean="0"/>
              <a:t>Orgasmic phase </a:t>
            </a:r>
          </a:p>
          <a:p>
            <a:pPr lvl="2" eaLnBrk="1" hangingPunct="1"/>
            <a:r>
              <a:rPr lang="en-US" altLang="en-US" sz="2800" smtClean="0"/>
              <a:t>Resolution phase</a:t>
            </a:r>
            <a:endParaRPr lang="en-US" altLang="en-US" smtClean="0"/>
          </a:p>
        </p:txBody>
      </p:sp>
    </p:spTree>
    <p:extLst>
      <p:ext uri="{BB962C8B-B14F-4D97-AF65-F5344CB8AC3E}">
        <p14:creationId xmlns:p14="http://schemas.microsoft.com/office/powerpoint/2010/main" val="2991479981"/>
      </p:ext>
    </p:extLst>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457200" y="320675"/>
            <a:ext cx="7239000" cy="1143000"/>
          </a:xfrm>
        </p:spPr>
        <p:txBody>
          <a:bodyPr/>
          <a:lstStyle/>
          <a:p>
            <a:pPr eaLnBrk="1" hangingPunct="1"/>
            <a:r>
              <a:rPr lang="en-US" sz="4800" smtClean="0"/>
              <a:t>Sexual Dysfunction</a:t>
            </a:r>
          </a:p>
        </p:txBody>
      </p:sp>
      <p:sp>
        <p:nvSpPr>
          <p:cNvPr id="323587" name="Rectangle 3"/>
          <p:cNvSpPr>
            <a:spLocks noGrp="1" noChangeArrowheads="1"/>
          </p:cNvSpPr>
          <p:nvPr>
            <p:ph idx="1"/>
          </p:nvPr>
        </p:nvSpPr>
        <p:spPr>
          <a:xfrm>
            <a:off x="76200" y="1828800"/>
            <a:ext cx="8991600" cy="5029200"/>
          </a:xfrm>
        </p:spPr>
        <p:txBody>
          <a:bodyPr/>
          <a:lstStyle/>
          <a:p>
            <a:pPr eaLnBrk="1" hangingPunct="1"/>
            <a:r>
              <a:rPr lang="en-US" altLang="en-US" smtClean="0">
                <a:latin typeface="Gill Sans MT" pitchFamily="34" charset="0"/>
              </a:rPr>
              <a:t>A problem with sexual response in any of the phases.</a:t>
            </a:r>
          </a:p>
          <a:p>
            <a:pPr eaLnBrk="1" hangingPunct="1">
              <a:buFont typeface="Wingdings 2" pitchFamily="18" charset="2"/>
              <a:buNone/>
            </a:pPr>
            <a:endParaRPr lang="en-US" altLang="en-US" sz="500" smtClean="0">
              <a:latin typeface="Gill Sans MT" pitchFamily="34" charset="0"/>
            </a:endParaRPr>
          </a:p>
          <a:p>
            <a:pPr eaLnBrk="1" hangingPunct="1"/>
            <a:r>
              <a:rPr lang="en-US" altLang="en-US" smtClean="0">
                <a:latin typeface="Gill Sans MT" pitchFamily="34" charset="0"/>
              </a:rPr>
              <a:t>It is inhibition in one or more of the phases</a:t>
            </a:r>
          </a:p>
          <a:p>
            <a:pPr eaLnBrk="1" hangingPunct="1">
              <a:buFont typeface="Wingdings 2" pitchFamily="18" charset="2"/>
              <a:buNone/>
            </a:pPr>
            <a:endParaRPr lang="en-US" altLang="en-US" sz="500" smtClean="0">
              <a:latin typeface="Gill Sans MT" pitchFamily="34" charset="0"/>
            </a:endParaRPr>
          </a:p>
          <a:p>
            <a:pPr eaLnBrk="1" hangingPunct="1"/>
            <a:r>
              <a:rPr lang="en-US" altLang="en-US" smtClean="0">
                <a:latin typeface="Gill Sans MT" pitchFamily="34" charset="0"/>
              </a:rPr>
              <a:t>The disorders may be life long or acquired, generalized, or situational may be due to physiological, psychological, or combined factors.</a:t>
            </a:r>
          </a:p>
          <a:p>
            <a:pPr eaLnBrk="1" hangingPunct="1">
              <a:buFont typeface="Wingdings 2" pitchFamily="18" charset="2"/>
              <a:buNone/>
            </a:pPr>
            <a:endParaRPr lang="en-US" altLang="en-US" sz="200" smtClean="0">
              <a:latin typeface="Gill Sans MT" pitchFamily="34" charset="0"/>
            </a:endParaRPr>
          </a:p>
          <a:p>
            <a:pPr eaLnBrk="1" hangingPunct="1"/>
            <a:r>
              <a:rPr lang="en-US" altLang="en-US" sz="2400" smtClean="0">
                <a:latin typeface="Gill Sans MT" pitchFamily="34" charset="0"/>
              </a:rPr>
              <a:t>Patients invariably develop an increasing fear of failure and become self conscious about their sexual performance------anxiety.</a:t>
            </a:r>
          </a:p>
          <a:p>
            <a:pPr eaLnBrk="1" hangingPunct="1"/>
            <a:endParaRPr lang="en-US" altLang="en-US" smtClean="0"/>
          </a:p>
        </p:txBody>
      </p:sp>
    </p:spTree>
    <p:extLst>
      <p:ext uri="{BB962C8B-B14F-4D97-AF65-F5344CB8AC3E}">
        <p14:creationId xmlns:p14="http://schemas.microsoft.com/office/powerpoint/2010/main" val="117996750"/>
      </p:ext>
    </p:extLst>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itle 1"/>
          <p:cNvSpPr>
            <a:spLocks noGrp="1"/>
          </p:cNvSpPr>
          <p:nvPr>
            <p:ph type="title"/>
          </p:nvPr>
        </p:nvSpPr>
        <p:spPr>
          <a:xfrm>
            <a:off x="1150938" y="214313"/>
            <a:ext cx="7840662" cy="1462087"/>
          </a:xfrm>
        </p:spPr>
        <p:txBody>
          <a:bodyPr/>
          <a:lstStyle/>
          <a:p>
            <a:r>
              <a:rPr lang="en-US" sz="3600" smtClean="0">
                <a:solidFill>
                  <a:srgbClr val="333399"/>
                </a:solidFill>
              </a:rPr>
              <a:t>Pathophysiology of Sexual Dysfunction</a:t>
            </a:r>
            <a:endParaRPr lang="en-US" sz="3200" smtClean="0"/>
          </a:p>
        </p:txBody>
      </p:sp>
      <p:sp>
        <p:nvSpPr>
          <p:cNvPr id="324611" name="Content Placeholder 2"/>
          <p:cNvSpPr>
            <a:spLocks noGrp="1"/>
          </p:cNvSpPr>
          <p:nvPr>
            <p:ph idx="1"/>
          </p:nvPr>
        </p:nvSpPr>
        <p:spPr>
          <a:xfrm>
            <a:off x="152400" y="1752600"/>
            <a:ext cx="8915400" cy="4495800"/>
          </a:xfrm>
        </p:spPr>
        <p:txBody>
          <a:bodyPr/>
          <a:lstStyle/>
          <a:p>
            <a:pPr>
              <a:lnSpc>
                <a:spcPct val="150000"/>
              </a:lnSpc>
              <a:buFont typeface="Wingdings" pitchFamily="2" charset="2"/>
              <a:buChar char="Ø"/>
            </a:pPr>
            <a:r>
              <a:rPr lang="en-US" sz="2800" b="1" smtClean="0">
                <a:solidFill>
                  <a:srgbClr val="985735"/>
                </a:solidFill>
                <a:latin typeface="Arial" pitchFamily="34" charset="0"/>
              </a:rPr>
              <a:t>A normal sexual response requires the anatomic and functional integrity of the brain’s entire limbic system, rather than a particular anatomic structure within it</a:t>
            </a:r>
          </a:p>
          <a:p>
            <a:pPr>
              <a:lnSpc>
                <a:spcPct val="150000"/>
              </a:lnSpc>
              <a:buFont typeface="Wingdings" pitchFamily="2" charset="2"/>
              <a:buChar char="Ø"/>
            </a:pPr>
            <a:r>
              <a:rPr lang="en-US" sz="2800" b="1" smtClean="0">
                <a:solidFill>
                  <a:srgbClr val="985735"/>
                </a:solidFill>
                <a:latin typeface="Arial" pitchFamily="34" charset="0"/>
              </a:rPr>
              <a:t> The limbic system is  involving the hypothalamus and the thalamus (both within the diencephalon), the anterior cingulate gyrus, </a:t>
            </a:r>
            <a:endParaRPr lang="en-US" sz="2800" smtClean="0"/>
          </a:p>
        </p:txBody>
      </p:sp>
      <p:sp>
        <p:nvSpPr>
          <p:cNvPr id="32461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7C332B5-B9F9-44E4-B636-3A3009CC0B62}" type="datetime1">
              <a:rPr lang="en-US" smtClean="0">
                <a:solidFill>
                  <a:srgbClr val="000000"/>
                </a:solidFill>
              </a:rPr>
              <a:pPr eaLnBrk="1" hangingPunct="1"/>
              <a:t>26-Apr-20</a:t>
            </a:fld>
            <a:endParaRPr lang="en-US" smtClean="0">
              <a:solidFill>
                <a:srgbClr val="000000"/>
              </a:solidFill>
            </a:endParaRPr>
          </a:p>
        </p:txBody>
      </p:sp>
      <p:sp>
        <p:nvSpPr>
          <p:cNvPr id="32461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9C7889B-ADDB-4E94-A687-B9AFF08FC96C}" type="slidenum">
              <a:rPr lang="en-US" smtClean="0">
                <a:solidFill>
                  <a:srgbClr val="000000"/>
                </a:solidFill>
              </a:rPr>
              <a:pPr eaLnBrk="1" hangingPunct="1"/>
              <a:t>57</a:t>
            </a:fld>
            <a:endParaRPr lang="en-US" smtClean="0">
              <a:solidFill>
                <a:srgbClr val="000000"/>
              </a:solidFill>
            </a:endParaRPr>
          </a:p>
        </p:txBody>
      </p:sp>
    </p:spTree>
    <p:extLst>
      <p:ext uri="{BB962C8B-B14F-4D97-AF65-F5344CB8AC3E}">
        <p14:creationId xmlns:p14="http://schemas.microsoft.com/office/powerpoint/2010/main" val="1685770322"/>
      </p:ext>
    </p:extLst>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itle 1"/>
          <p:cNvSpPr>
            <a:spLocks noGrp="1"/>
          </p:cNvSpPr>
          <p:nvPr>
            <p:ph type="title"/>
          </p:nvPr>
        </p:nvSpPr>
        <p:spPr/>
        <p:txBody>
          <a:bodyPr/>
          <a:lstStyle/>
          <a:p>
            <a:r>
              <a:rPr lang="en-US" smtClean="0"/>
              <a:t>Pathophysiology of Sexual Dysfunction</a:t>
            </a:r>
          </a:p>
        </p:txBody>
      </p:sp>
      <p:sp>
        <p:nvSpPr>
          <p:cNvPr id="325635" name="Content Placeholder 2"/>
          <p:cNvSpPr>
            <a:spLocks noGrp="1"/>
          </p:cNvSpPr>
          <p:nvPr>
            <p:ph idx="1"/>
          </p:nvPr>
        </p:nvSpPr>
        <p:spPr>
          <a:xfrm>
            <a:off x="152400" y="2017713"/>
            <a:ext cx="8802688" cy="4114800"/>
          </a:xfrm>
        </p:spPr>
        <p:txBody>
          <a:bodyPr/>
          <a:lstStyle/>
          <a:p>
            <a:r>
              <a:rPr lang="en-US" smtClean="0"/>
              <a:t>Temporal lobes, including the amygdala, the mammillary bodies, the fornix, and the hippocampus, Together with the prefrontal lobe, which has a predominantly inhibitory role over the basic instinctual drives, the limbic system is essential in both sexes for the initiation of sexual desire and related sexual phenomena</a:t>
            </a:r>
          </a:p>
          <a:p>
            <a:endParaRPr lang="en-US" smtClean="0"/>
          </a:p>
        </p:txBody>
      </p:sp>
      <p:sp>
        <p:nvSpPr>
          <p:cNvPr id="32563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8F7FCF8-38D6-41B4-95B1-8021C5D753CF}" type="datetime1">
              <a:rPr lang="en-US" smtClean="0">
                <a:solidFill>
                  <a:srgbClr val="000000"/>
                </a:solidFill>
              </a:rPr>
              <a:pPr eaLnBrk="1" hangingPunct="1"/>
              <a:t>26-Apr-20</a:t>
            </a:fld>
            <a:endParaRPr lang="en-US" smtClean="0">
              <a:solidFill>
                <a:srgbClr val="000000"/>
              </a:solidFill>
            </a:endParaRPr>
          </a:p>
        </p:txBody>
      </p:sp>
      <p:sp>
        <p:nvSpPr>
          <p:cNvPr id="32563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949155F6-9B88-4207-8239-8F5AC31EE0B6}" type="slidenum">
              <a:rPr lang="en-US" smtClean="0">
                <a:solidFill>
                  <a:srgbClr val="000000"/>
                </a:solidFill>
              </a:rPr>
              <a:pPr eaLnBrk="1" hangingPunct="1"/>
              <a:t>58</a:t>
            </a:fld>
            <a:endParaRPr lang="en-US" smtClean="0">
              <a:solidFill>
                <a:srgbClr val="000000"/>
              </a:solidFill>
            </a:endParaRPr>
          </a:p>
        </p:txBody>
      </p:sp>
    </p:spTree>
    <p:extLst>
      <p:ext uri="{BB962C8B-B14F-4D97-AF65-F5344CB8AC3E}">
        <p14:creationId xmlns:p14="http://schemas.microsoft.com/office/powerpoint/2010/main" val="3783437077"/>
      </p:ext>
    </p:extLst>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itle 1"/>
          <p:cNvSpPr>
            <a:spLocks noGrp="1"/>
          </p:cNvSpPr>
          <p:nvPr>
            <p:ph type="title"/>
          </p:nvPr>
        </p:nvSpPr>
        <p:spPr/>
        <p:txBody>
          <a:bodyPr/>
          <a:lstStyle/>
          <a:p>
            <a:r>
              <a:rPr lang="en-US" sz="3600" smtClean="0">
                <a:solidFill>
                  <a:srgbClr val="333399"/>
                </a:solidFill>
              </a:rPr>
              <a:t>Pathophysiology of Sexual Dysfunction</a:t>
            </a:r>
            <a:endParaRPr lang="en-US" smtClean="0"/>
          </a:p>
        </p:txBody>
      </p:sp>
      <p:sp>
        <p:nvSpPr>
          <p:cNvPr id="326659" name="Content Placeholder 2"/>
          <p:cNvSpPr>
            <a:spLocks noGrp="1"/>
          </p:cNvSpPr>
          <p:nvPr>
            <p:ph idx="1"/>
          </p:nvPr>
        </p:nvSpPr>
        <p:spPr>
          <a:xfrm>
            <a:off x="152400" y="2209800"/>
            <a:ext cx="8839200" cy="4267200"/>
          </a:xfrm>
        </p:spPr>
        <p:txBody>
          <a:bodyPr/>
          <a:lstStyle/>
          <a:p>
            <a:r>
              <a:rPr lang="en-US" smtClean="0"/>
              <a:t>The limbic system activates sexual fantasies, sexual day dreams, erotic dreams, mental sexual arousal, and the initiation of the cascade of neurovascular events triggering all of the somatic and genital responses of sexual function as well as the associated socially appropriate behaviors </a:t>
            </a:r>
          </a:p>
        </p:txBody>
      </p:sp>
      <p:sp>
        <p:nvSpPr>
          <p:cNvPr id="32666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E05FD159-4199-4DDF-9118-16690FE4D14A}" type="datetime1">
              <a:rPr lang="en-US" smtClean="0">
                <a:solidFill>
                  <a:srgbClr val="000000"/>
                </a:solidFill>
              </a:rPr>
              <a:pPr eaLnBrk="1" hangingPunct="1"/>
              <a:t>26-Apr-20</a:t>
            </a:fld>
            <a:endParaRPr lang="en-US" smtClean="0">
              <a:solidFill>
                <a:srgbClr val="000000"/>
              </a:solidFill>
            </a:endParaRPr>
          </a:p>
        </p:txBody>
      </p:sp>
      <p:sp>
        <p:nvSpPr>
          <p:cNvPr id="32666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C118BF11-22BD-4147-BC56-25A1E7C03146}" type="slidenum">
              <a:rPr lang="en-US" smtClean="0">
                <a:solidFill>
                  <a:srgbClr val="000000"/>
                </a:solidFill>
              </a:rPr>
              <a:pPr eaLnBrk="1" hangingPunct="1"/>
              <a:t>59</a:t>
            </a:fld>
            <a:endParaRPr lang="en-US" smtClean="0">
              <a:solidFill>
                <a:srgbClr val="000000"/>
              </a:solidFill>
            </a:endParaRPr>
          </a:p>
        </p:txBody>
      </p:sp>
    </p:spTree>
    <p:extLst>
      <p:ext uri="{BB962C8B-B14F-4D97-AF65-F5344CB8AC3E}">
        <p14:creationId xmlns:p14="http://schemas.microsoft.com/office/powerpoint/2010/main" val="2288097028"/>
      </p:ext>
    </p:extLst>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838200"/>
          </a:xfrm>
        </p:spPr>
        <p:txBody>
          <a:bodyPr>
            <a:normAutofit/>
          </a:bodyPr>
          <a:lstStyle/>
          <a:p>
            <a:r>
              <a:rPr lang="en-US" sz="3600" dirty="0">
                <a:latin typeface="Times New Roman" pitchFamily="18" charset="0"/>
                <a:cs typeface="Times New Roman" pitchFamily="18" charset="0"/>
              </a:rPr>
              <a:t>Dissociative disorder…</a:t>
            </a:r>
            <a:endParaRPr lang="en-US" sz="3600" dirty="0"/>
          </a:p>
        </p:txBody>
      </p:sp>
      <p:sp>
        <p:nvSpPr>
          <p:cNvPr id="3" name="Content Placeholder 2"/>
          <p:cNvSpPr>
            <a:spLocks noGrp="1"/>
          </p:cNvSpPr>
          <p:nvPr>
            <p:ph sz="quarter" idx="1"/>
          </p:nvPr>
        </p:nvSpPr>
        <p:spPr>
          <a:xfrm>
            <a:off x="152400" y="1447800"/>
            <a:ext cx="8839200" cy="4572000"/>
          </a:xfrm>
        </p:spPr>
        <p:txBody>
          <a:bodyPr>
            <a:normAutofit fontScale="85000" lnSpcReduction="20000"/>
          </a:bodyPr>
          <a:lstStyle/>
          <a:p>
            <a:pPr>
              <a:lnSpc>
                <a:spcPct val="150000"/>
              </a:lnSpc>
              <a:buFont typeface="Wingdings" pitchFamily="2" charset="2"/>
              <a:buChar char="v"/>
            </a:pPr>
            <a:r>
              <a:rPr lang="en-US" sz="3500" b="1" dirty="0">
                <a:latin typeface="Times New Roman" pitchFamily="18" charset="0"/>
                <a:cs typeface="Times New Roman" pitchFamily="18" charset="0"/>
              </a:rPr>
              <a:t>Diagnostic criteria</a:t>
            </a:r>
          </a:p>
          <a:p>
            <a:pPr>
              <a:lnSpc>
                <a:spcPct val="150000"/>
              </a:lnSpc>
            </a:pPr>
            <a:r>
              <a:rPr lang="en-US" sz="3500" dirty="0">
                <a:latin typeface="Times New Roman" pitchFamily="18" charset="0"/>
                <a:cs typeface="Times New Roman" pitchFamily="18" charset="0"/>
              </a:rPr>
              <a:t>The predominant disturbance is one or more episodes of inability to recall important personal information, </a:t>
            </a:r>
            <a:r>
              <a:rPr lang="en-US" sz="3500" dirty="0" smtClean="0">
                <a:latin typeface="Times New Roman" pitchFamily="18" charset="0"/>
                <a:cs typeface="Times New Roman" pitchFamily="18" charset="0"/>
              </a:rPr>
              <a:t>usually of a traumatic or stressful nature</a:t>
            </a:r>
            <a:endParaRPr lang="en-US" sz="3500" dirty="0">
              <a:latin typeface="Times New Roman" pitchFamily="18" charset="0"/>
              <a:cs typeface="Times New Roman" pitchFamily="18" charset="0"/>
            </a:endParaRPr>
          </a:p>
          <a:p>
            <a:pPr>
              <a:lnSpc>
                <a:spcPct val="150000"/>
              </a:lnSpc>
            </a:pPr>
            <a:r>
              <a:rPr lang="en-US" sz="3500" dirty="0" smtClean="0">
                <a:latin typeface="Times New Roman" pitchFamily="18" charset="0"/>
                <a:cs typeface="Times New Roman" pitchFamily="18" charset="0"/>
              </a:rPr>
              <a:t>Exclusion of another dissociative disorder, GMC and Substance</a:t>
            </a:r>
            <a:endParaRPr lang="en-US" sz="3500" dirty="0">
              <a:latin typeface="Times New Roman" pitchFamily="18" charset="0"/>
              <a:cs typeface="Times New Roman" pitchFamily="18" charset="0"/>
            </a:endParaRPr>
          </a:p>
          <a:p>
            <a:pPr>
              <a:lnSpc>
                <a:spcPct val="150000"/>
              </a:lnSpc>
            </a:pPr>
            <a:r>
              <a:rPr lang="en-US" sz="3500" dirty="0" smtClean="0">
                <a:latin typeface="Times New Roman" pitchFamily="18" charset="0"/>
                <a:cs typeface="Times New Roman" pitchFamily="18" charset="0"/>
              </a:rPr>
              <a:t>Cause impairment in </a:t>
            </a:r>
            <a:r>
              <a:rPr lang="en-US" sz="3500" dirty="0">
                <a:latin typeface="Times New Roman" pitchFamily="18" charset="0"/>
                <a:cs typeface="Times New Roman" pitchFamily="18" charset="0"/>
              </a:rPr>
              <a:t>functioning.</a:t>
            </a:r>
          </a:p>
          <a:p>
            <a:endParaRPr lang="en-US" dirty="0"/>
          </a:p>
        </p:txBody>
      </p:sp>
      <p:sp>
        <p:nvSpPr>
          <p:cNvPr id="4" name="Date Placeholder 3"/>
          <p:cNvSpPr>
            <a:spLocks noGrp="1"/>
          </p:cNvSpPr>
          <p:nvPr>
            <p:ph type="dt" sz="half" idx="10"/>
          </p:nvPr>
        </p:nvSpPr>
        <p:spPr/>
        <p:txBody>
          <a:bodyPr/>
          <a:lstStyle/>
          <a:p>
            <a:pPr>
              <a:defRPr/>
            </a:pPr>
            <a:fld id="{89F1BF14-2887-4FD6-BE2D-EF79F5690EA4}"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6</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13324669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Title 1"/>
          <p:cNvSpPr>
            <a:spLocks noGrp="1"/>
          </p:cNvSpPr>
          <p:nvPr>
            <p:ph type="title"/>
          </p:nvPr>
        </p:nvSpPr>
        <p:spPr/>
        <p:txBody>
          <a:bodyPr/>
          <a:lstStyle/>
          <a:p>
            <a:r>
              <a:rPr lang="en-US" dirty="0" smtClean="0"/>
              <a:t>Pathophysiology of Sexual Dysfunction</a:t>
            </a:r>
          </a:p>
        </p:txBody>
      </p:sp>
      <p:sp>
        <p:nvSpPr>
          <p:cNvPr id="327683" name="Content Placeholder 2"/>
          <p:cNvSpPr>
            <a:spLocks noGrp="1"/>
          </p:cNvSpPr>
          <p:nvPr>
            <p:ph idx="1"/>
          </p:nvPr>
        </p:nvSpPr>
        <p:spPr>
          <a:xfrm>
            <a:off x="152400" y="2017713"/>
            <a:ext cx="8991600" cy="4459287"/>
          </a:xfrm>
        </p:spPr>
        <p:txBody>
          <a:bodyPr/>
          <a:lstStyle/>
          <a:p>
            <a:endParaRPr lang="en-US" sz="2800" dirty="0" smtClean="0"/>
          </a:p>
          <a:p>
            <a:r>
              <a:rPr lang="en-US" sz="2800" dirty="0" smtClean="0"/>
              <a:t>Amygdala maintains a key role as the control center for the four “basic emotional command systems” seeking appetitive-lust system, the anger-rage, the fear-anxiety and the panic separation distress</a:t>
            </a:r>
          </a:p>
          <a:p>
            <a:r>
              <a:rPr lang="en-US" sz="2800" dirty="0" smtClean="0"/>
              <a:t>All these systems may interact to modulate the final perception of sexual desire and central arousal and correlated sexual behaviors. </a:t>
            </a:r>
          </a:p>
          <a:p>
            <a:endParaRPr lang="en-US" sz="2800" dirty="0" smtClean="0"/>
          </a:p>
          <a:p>
            <a:endParaRPr lang="en-US" sz="2800" dirty="0" smtClean="0"/>
          </a:p>
          <a:p>
            <a:endParaRPr lang="en-US" sz="2800" dirty="0" smtClean="0"/>
          </a:p>
          <a:p>
            <a:endParaRPr lang="en-US" sz="2800" dirty="0" smtClean="0"/>
          </a:p>
          <a:p>
            <a:endParaRPr lang="en-US" sz="2800" dirty="0" smtClean="0"/>
          </a:p>
        </p:txBody>
      </p:sp>
      <p:sp>
        <p:nvSpPr>
          <p:cNvPr id="32768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AA354877-0522-4F8D-B201-82097A122632}" type="datetime1">
              <a:rPr lang="en-US" smtClean="0">
                <a:solidFill>
                  <a:srgbClr val="000000"/>
                </a:solidFill>
              </a:rPr>
              <a:pPr eaLnBrk="1" hangingPunct="1"/>
              <a:t>26-Apr-20</a:t>
            </a:fld>
            <a:endParaRPr lang="en-US" smtClean="0">
              <a:solidFill>
                <a:srgbClr val="000000"/>
              </a:solidFill>
            </a:endParaRPr>
          </a:p>
        </p:txBody>
      </p:sp>
      <p:sp>
        <p:nvSpPr>
          <p:cNvPr id="32768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E2F187B7-30C5-4C7D-BC8F-FFF9EBB355D8}" type="slidenum">
              <a:rPr lang="en-US" smtClean="0">
                <a:solidFill>
                  <a:srgbClr val="000000"/>
                </a:solidFill>
              </a:rPr>
              <a:pPr eaLnBrk="1" hangingPunct="1"/>
              <a:t>60</a:t>
            </a:fld>
            <a:endParaRPr lang="en-US" smtClean="0">
              <a:solidFill>
                <a:srgbClr val="000000"/>
              </a:solidFill>
            </a:endParaRPr>
          </a:p>
        </p:txBody>
      </p:sp>
    </p:spTree>
    <p:extLst>
      <p:ext uri="{BB962C8B-B14F-4D97-AF65-F5344CB8AC3E}">
        <p14:creationId xmlns:p14="http://schemas.microsoft.com/office/powerpoint/2010/main" val="1495653832"/>
      </p:ext>
    </p:extLst>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Pathophysiology of Sexual Dysfunction</a:t>
            </a:r>
          </a:p>
        </p:txBody>
      </p:sp>
      <p:sp>
        <p:nvSpPr>
          <p:cNvPr id="3" name="Content Placeholder 2"/>
          <p:cNvSpPr>
            <a:spLocks noGrp="1"/>
          </p:cNvSpPr>
          <p:nvPr>
            <p:ph idx="1"/>
          </p:nvPr>
        </p:nvSpPr>
        <p:spPr/>
        <p:txBody>
          <a:bodyPr/>
          <a:lstStyle/>
          <a:p>
            <a:r>
              <a:rPr lang="en-US" dirty="0"/>
              <a:t>The disruption of any level of the limbic system may cause sexual dysfunction in both sexes, particularly in the domains of desire, central arousal, and socially appropriate sexual behavior </a:t>
            </a:r>
          </a:p>
          <a:p>
            <a:endParaRPr lang="en-US" dirty="0"/>
          </a:p>
        </p:txBody>
      </p:sp>
      <p:sp>
        <p:nvSpPr>
          <p:cNvPr id="4" name="Date Placeholder 3"/>
          <p:cNvSpPr>
            <a:spLocks noGrp="1"/>
          </p:cNvSpPr>
          <p:nvPr>
            <p:ph type="dt" sz="half" idx="10"/>
          </p:nvPr>
        </p:nvSpPr>
        <p:spPr/>
        <p:txBody>
          <a:bodyPr/>
          <a:lstStyle/>
          <a:p>
            <a:pPr>
              <a:defRPr/>
            </a:pPr>
            <a:fld id="{25E88E88-8D52-49C7-951A-103BD9AD9A4D}" type="datetime1">
              <a:rPr lang="en-US" smtClean="0">
                <a:solidFill>
                  <a:srgbClr val="000000"/>
                </a:solidFill>
              </a:rPr>
              <a:pPr>
                <a:defRPr/>
              </a:pPr>
              <a:t>26-Apr-20</a:t>
            </a:fld>
            <a:endParaRPr lang="en-US" dirty="0">
              <a:solidFill>
                <a:srgbClr val="000000"/>
              </a:solidFill>
            </a:endParaRPr>
          </a:p>
        </p:txBody>
      </p:sp>
      <p:sp>
        <p:nvSpPr>
          <p:cNvPr id="5" name="Slide Number Placeholder 4"/>
          <p:cNvSpPr>
            <a:spLocks noGrp="1"/>
          </p:cNvSpPr>
          <p:nvPr>
            <p:ph type="sldNum" sz="quarter" idx="12"/>
          </p:nvPr>
        </p:nvSpPr>
        <p:spPr/>
        <p:txBody>
          <a:bodyPr/>
          <a:lstStyle/>
          <a:p>
            <a:pPr>
              <a:defRPr/>
            </a:pPr>
            <a:fld id="{6AD13029-F6A6-4431-82F5-9F03D2B2D823}" type="slidenum">
              <a:rPr lang="en-US" smtClean="0">
                <a:solidFill>
                  <a:srgbClr val="000000"/>
                </a:solidFill>
              </a:rPr>
              <a:pPr>
                <a:defRPr/>
              </a:pPr>
              <a:t>61</a:t>
            </a:fld>
            <a:endParaRPr lang="en-US" dirty="0">
              <a:solidFill>
                <a:srgbClr val="000000"/>
              </a:solidFill>
            </a:endParaRPr>
          </a:p>
        </p:txBody>
      </p:sp>
    </p:spTree>
    <p:extLst>
      <p:ext uri="{BB962C8B-B14F-4D97-AF65-F5344CB8AC3E}">
        <p14:creationId xmlns:p14="http://schemas.microsoft.com/office/powerpoint/2010/main" val="1380424054"/>
      </p:ext>
    </p:extLst>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itle 1"/>
          <p:cNvSpPr>
            <a:spLocks noGrp="1"/>
          </p:cNvSpPr>
          <p:nvPr>
            <p:ph type="title"/>
          </p:nvPr>
        </p:nvSpPr>
        <p:spPr>
          <a:xfrm>
            <a:off x="990600" y="214313"/>
            <a:ext cx="7953375" cy="1462087"/>
          </a:xfrm>
        </p:spPr>
        <p:txBody>
          <a:bodyPr/>
          <a:lstStyle/>
          <a:p>
            <a:r>
              <a:rPr lang="en-US" sz="3600" smtClean="0">
                <a:solidFill>
                  <a:srgbClr val="333399"/>
                </a:solidFill>
              </a:rPr>
              <a:t>Pathophysiology of Sexual Dysfunction</a:t>
            </a:r>
            <a:endParaRPr lang="en-US" smtClean="0"/>
          </a:p>
        </p:txBody>
      </p:sp>
      <p:sp>
        <p:nvSpPr>
          <p:cNvPr id="328707" name="Content Placeholder 2"/>
          <p:cNvSpPr>
            <a:spLocks noGrp="1"/>
          </p:cNvSpPr>
          <p:nvPr>
            <p:ph idx="1"/>
          </p:nvPr>
        </p:nvSpPr>
        <p:spPr>
          <a:xfrm>
            <a:off x="76200" y="2017713"/>
            <a:ext cx="8915400" cy="4687887"/>
          </a:xfrm>
        </p:spPr>
        <p:txBody>
          <a:bodyPr/>
          <a:lstStyle/>
          <a:p>
            <a:pPr>
              <a:buClr>
                <a:srgbClr val="3333CC"/>
              </a:buClr>
            </a:pPr>
            <a:r>
              <a:rPr lang="en-US" sz="2800" b="1" smtClean="0">
                <a:solidFill>
                  <a:srgbClr val="000000"/>
                </a:solidFill>
              </a:rPr>
              <a:t>Neurotransmitters</a:t>
            </a:r>
          </a:p>
          <a:p>
            <a:pPr>
              <a:buClr>
                <a:srgbClr val="3333CC"/>
              </a:buClr>
            </a:pPr>
            <a:r>
              <a:rPr lang="en-US" sz="2800" smtClean="0">
                <a:solidFill>
                  <a:srgbClr val="000000"/>
                </a:solidFill>
              </a:rPr>
              <a:t>In men and women, the sexual response is coordinated by the same neurotransmitters, with the most studied such as</a:t>
            </a:r>
          </a:p>
          <a:p>
            <a:pPr lvl="1">
              <a:buClr>
                <a:srgbClr val="3333CC"/>
              </a:buClr>
            </a:pPr>
            <a:r>
              <a:rPr lang="en-US" sz="2400" smtClean="0">
                <a:solidFill>
                  <a:srgbClr val="000000"/>
                </a:solidFill>
              </a:rPr>
              <a:t>Dopamine, norepinephrine and serotonin </a:t>
            </a:r>
          </a:p>
          <a:p>
            <a:pPr lvl="1">
              <a:buClr>
                <a:srgbClr val="3333CC"/>
              </a:buClr>
            </a:pPr>
            <a:r>
              <a:rPr lang="en-US" sz="2400" smtClean="0">
                <a:solidFill>
                  <a:srgbClr val="000000"/>
                </a:solidFill>
              </a:rPr>
              <a:t>Neuropeptides (opioid peptides)</a:t>
            </a:r>
          </a:p>
          <a:p>
            <a:pPr>
              <a:buClr>
                <a:srgbClr val="3333CC"/>
              </a:buClr>
            </a:pPr>
            <a:r>
              <a:rPr lang="en-US" sz="2800" smtClean="0">
                <a:solidFill>
                  <a:srgbClr val="000000"/>
                </a:solidFill>
              </a:rPr>
              <a:t> neurohormones (oxytocin and vasopressin) and neurotrophins (including the Nerve Growth Factor,  which increases in the brain and peripheral blood when people fall in love)</a:t>
            </a:r>
            <a:endParaRPr lang="en-US" sz="2400" smtClean="0"/>
          </a:p>
        </p:txBody>
      </p:sp>
      <p:sp>
        <p:nvSpPr>
          <p:cNvPr id="32870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67ABA8E-C879-47CA-B996-1AB2E736B94E}" type="datetime1">
              <a:rPr lang="en-US" smtClean="0">
                <a:solidFill>
                  <a:srgbClr val="000000"/>
                </a:solidFill>
              </a:rPr>
              <a:pPr eaLnBrk="1" hangingPunct="1"/>
              <a:t>26-Apr-20</a:t>
            </a:fld>
            <a:endParaRPr lang="en-US" smtClean="0">
              <a:solidFill>
                <a:srgbClr val="000000"/>
              </a:solidFill>
            </a:endParaRPr>
          </a:p>
        </p:txBody>
      </p:sp>
      <p:sp>
        <p:nvSpPr>
          <p:cNvPr id="32870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B5A86F1D-DBA8-4CF1-A73F-B14851FC4A4D}" type="slidenum">
              <a:rPr lang="en-US" smtClean="0">
                <a:solidFill>
                  <a:srgbClr val="000000"/>
                </a:solidFill>
              </a:rPr>
              <a:pPr eaLnBrk="1" hangingPunct="1"/>
              <a:t>62</a:t>
            </a:fld>
            <a:endParaRPr lang="en-US" smtClean="0">
              <a:solidFill>
                <a:srgbClr val="000000"/>
              </a:solidFill>
            </a:endParaRPr>
          </a:p>
        </p:txBody>
      </p:sp>
    </p:spTree>
    <p:extLst>
      <p:ext uri="{BB962C8B-B14F-4D97-AF65-F5344CB8AC3E}">
        <p14:creationId xmlns:p14="http://schemas.microsoft.com/office/powerpoint/2010/main" val="2043237818"/>
      </p:ext>
    </p:extLst>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lstStyle/>
          <a:p>
            <a:pPr eaLnBrk="1" hangingPunct="1"/>
            <a:r>
              <a:rPr lang="en-US" sz="4000" smtClean="0"/>
              <a:t>categories of sexual dysfunction are in DSM V </a:t>
            </a:r>
            <a:endParaRPr lang="en-US" smtClean="0"/>
          </a:p>
        </p:txBody>
      </p:sp>
      <p:sp>
        <p:nvSpPr>
          <p:cNvPr id="18435" name="Rectangle 3"/>
          <p:cNvSpPr>
            <a:spLocks noGrp="1" noChangeArrowheads="1"/>
          </p:cNvSpPr>
          <p:nvPr>
            <p:ph sz="half" idx="1"/>
          </p:nvPr>
        </p:nvSpPr>
        <p:spPr>
          <a:xfrm>
            <a:off x="76200" y="2017713"/>
            <a:ext cx="4724400" cy="4535487"/>
          </a:xfrm>
        </p:spPr>
        <p:txBody>
          <a:bodyPr>
            <a:normAutofit fontScale="55000" lnSpcReduction="20000"/>
          </a:bodyPr>
          <a:lstStyle/>
          <a:p>
            <a:pPr marL="274320" indent="-274320" eaLnBrk="1" fontAlgn="auto" hangingPunct="1">
              <a:lnSpc>
                <a:spcPct val="150000"/>
              </a:lnSpc>
              <a:spcAft>
                <a:spcPts val="0"/>
              </a:spcAft>
              <a:buFont typeface="Wingdings 2"/>
              <a:buChar char=""/>
              <a:defRPr/>
            </a:pPr>
            <a:endParaRPr lang="en-US" dirty="0" smtClean="0"/>
          </a:p>
          <a:p>
            <a:pPr marL="274320" indent="-274320" eaLnBrk="1" fontAlgn="auto" hangingPunct="1">
              <a:lnSpc>
                <a:spcPct val="150000"/>
              </a:lnSpc>
              <a:spcAft>
                <a:spcPts val="0"/>
              </a:spcAft>
              <a:buFont typeface="Wingdings 2"/>
              <a:buChar char=""/>
              <a:defRPr/>
            </a:pPr>
            <a:r>
              <a:rPr lang="en-US" sz="4400" dirty="0"/>
              <a:t>D</a:t>
            </a:r>
            <a:r>
              <a:rPr lang="en-US" sz="4400" dirty="0" smtClean="0"/>
              <a:t>elayed ejaculation</a:t>
            </a:r>
          </a:p>
          <a:p>
            <a:pPr marL="274320" indent="-274320" eaLnBrk="1" fontAlgn="auto" hangingPunct="1">
              <a:lnSpc>
                <a:spcPct val="150000"/>
              </a:lnSpc>
              <a:spcAft>
                <a:spcPts val="0"/>
              </a:spcAft>
              <a:buFont typeface="Wingdings 2"/>
              <a:buChar char=""/>
              <a:defRPr/>
            </a:pPr>
            <a:r>
              <a:rPr lang="en-US" sz="4400" dirty="0"/>
              <a:t>E</a:t>
            </a:r>
            <a:r>
              <a:rPr lang="en-US" sz="4400" dirty="0" smtClean="0"/>
              <a:t>rectile disorder</a:t>
            </a:r>
          </a:p>
          <a:p>
            <a:pPr marL="274320" indent="-274320" eaLnBrk="1" fontAlgn="auto" hangingPunct="1">
              <a:lnSpc>
                <a:spcPct val="150000"/>
              </a:lnSpc>
              <a:spcAft>
                <a:spcPts val="0"/>
              </a:spcAft>
              <a:buFont typeface="Wingdings 2"/>
              <a:buChar char=""/>
              <a:defRPr/>
            </a:pPr>
            <a:r>
              <a:rPr lang="en-US" sz="4400" dirty="0"/>
              <a:t>F</a:t>
            </a:r>
            <a:r>
              <a:rPr lang="en-US" sz="4400" dirty="0" smtClean="0"/>
              <a:t>emale orgasmic disorder </a:t>
            </a:r>
          </a:p>
          <a:p>
            <a:pPr marL="274320" indent="-274320" eaLnBrk="1" fontAlgn="auto" hangingPunct="1">
              <a:lnSpc>
                <a:spcPct val="150000"/>
              </a:lnSpc>
              <a:spcAft>
                <a:spcPts val="0"/>
              </a:spcAft>
              <a:buFont typeface="Wingdings 2"/>
              <a:buChar char=""/>
              <a:defRPr/>
            </a:pPr>
            <a:r>
              <a:rPr lang="en-US" sz="4400" dirty="0"/>
              <a:t>F</a:t>
            </a:r>
            <a:r>
              <a:rPr lang="en-US" sz="4400" dirty="0" smtClean="0"/>
              <a:t>emale </a:t>
            </a:r>
            <a:r>
              <a:rPr lang="en-US" sz="4400" dirty="0"/>
              <a:t>sexual interest/arousal </a:t>
            </a:r>
            <a:r>
              <a:rPr lang="en-US" sz="4400" dirty="0" smtClean="0"/>
              <a:t>disorder</a:t>
            </a:r>
          </a:p>
          <a:p>
            <a:pPr marL="274320" indent="-274320" eaLnBrk="1" fontAlgn="auto" hangingPunct="1">
              <a:lnSpc>
                <a:spcPct val="150000"/>
              </a:lnSpc>
              <a:spcAft>
                <a:spcPts val="0"/>
              </a:spcAft>
              <a:buFont typeface="Wingdings 2"/>
              <a:buChar char=""/>
              <a:defRPr/>
            </a:pPr>
            <a:r>
              <a:rPr lang="en-US" sz="4400" dirty="0" err="1"/>
              <a:t>G</a:t>
            </a:r>
            <a:r>
              <a:rPr lang="en-US" sz="4400" dirty="0" err="1" smtClean="0"/>
              <a:t>enito</a:t>
            </a:r>
            <a:r>
              <a:rPr lang="en-US" sz="4400" dirty="0" smtClean="0"/>
              <a:t>-pelvic </a:t>
            </a:r>
            <a:r>
              <a:rPr lang="en-US" sz="4400" dirty="0"/>
              <a:t>pain/penetration </a:t>
            </a:r>
            <a:r>
              <a:rPr lang="en-US" sz="4400" dirty="0" smtClean="0"/>
              <a:t>disorder</a:t>
            </a:r>
            <a:endParaRPr lang="en-US" sz="4400" dirty="0"/>
          </a:p>
        </p:txBody>
      </p:sp>
      <p:sp>
        <p:nvSpPr>
          <p:cNvPr id="329732" name="Content Placeholder 1"/>
          <p:cNvSpPr>
            <a:spLocks noGrp="1"/>
          </p:cNvSpPr>
          <p:nvPr>
            <p:ph sz="half" idx="2"/>
          </p:nvPr>
        </p:nvSpPr>
        <p:spPr>
          <a:xfrm>
            <a:off x="4648200" y="2017713"/>
            <a:ext cx="4306888" cy="4840287"/>
          </a:xfrm>
        </p:spPr>
        <p:txBody>
          <a:bodyPr/>
          <a:lstStyle/>
          <a:p>
            <a:r>
              <a:rPr lang="en-US" sz="2600" dirty="0" smtClean="0"/>
              <a:t>Male hypoactive sexual desire disorder</a:t>
            </a:r>
          </a:p>
          <a:p>
            <a:r>
              <a:rPr lang="en-US" sz="2600" dirty="0" smtClean="0"/>
              <a:t>Premature (early) ejaculation</a:t>
            </a:r>
          </a:p>
          <a:p>
            <a:r>
              <a:rPr lang="en-US" sz="2600" dirty="0" smtClean="0"/>
              <a:t>Substance/medication induced sexual dysfunction</a:t>
            </a:r>
          </a:p>
          <a:p>
            <a:r>
              <a:rPr lang="en-US" sz="2600" dirty="0" smtClean="0"/>
              <a:t>Other specified sexual dysfunction and</a:t>
            </a:r>
          </a:p>
          <a:p>
            <a:r>
              <a:rPr lang="en-US" sz="2600" dirty="0" smtClean="0"/>
              <a:t> unspecified sexual dysfunction. </a:t>
            </a:r>
          </a:p>
          <a:p>
            <a:endParaRPr lang="en-US" dirty="0" smtClean="0"/>
          </a:p>
        </p:txBody>
      </p:sp>
    </p:spTree>
    <p:extLst>
      <p:ext uri="{BB962C8B-B14F-4D97-AF65-F5344CB8AC3E}">
        <p14:creationId xmlns:p14="http://schemas.microsoft.com/office/powerpoint/2010/main" val="2261422699"/>
      </p:ext>
    </p:extLst>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152400" y="2017713"/>
            <a:ext cx="8839200" cy="4114800"/>
          </a:xfrm>
        </p:spPr>
        <p:txBody>
          <a:bodyPr/>
          <a:lstStyle/>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Definition of delayed ejaculation</a:t>
            </a: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Epidemiology of delayed ejaculation</a:t>
            </a: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Etiology of delayed ejaculation</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Diagnostic criteria  delayed </a:t>
            </a:r>
            <a:r>
              <a:rPr lang="en-US" sz="2800" dirty="0" smtClean="0">
                <a:solidFill>
                  <a:srgbClr val="000000"/>
                </a:solidFill>
              </a:rPr>
              <a:t>ejaculation</a:t>
            </a: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Treatment of delayed ejaculation</a:t>
            </a:r>
            <a:endParaRPr lang="en-US" sz="2800" dirty="0">
              <a:solidFill>
                <a:srgbClr val="000000"/>
              </a:solidFill>
            </a:endParaRPr>
          </a:p>
          <a:p>
            <a:pPr>
              <a:defRPr/>
            </a:pPr>
            <a:endParaRPr lang="en-US" dirty="0"/>
          </a:p>
        </p:txBody>
      </p:sp>
      <p:sp>
        <p:nvSpPr>
          <p:cNvPr id="33075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C73169DB-0B38-43F8-ACB4-2DF5117508F1}" type="datetime1">
              <a:rPr lang="en-US" smtClean="0">
                <a:solidFill>
                  <a:srgbClr val="000000"/>
                </a:solidFill>
              </a:rPr>
              <a:pPr eaLnBrk="1" hangingPunct="1"/>
              <a:t>26-Apr-20</a:t>
            </a:fld>
            <a:endParaRPr lang="en-US" smtClean="0">
              <a:solidFill>
                <a:srgbClr val="000000"/>
              </a:solidFill>
            </a:endParaRPr>
          </a:p>
        </p:txBody>
      </p:sp>
      <p:sp>
        <p:nvSpPr>
          <p:cNvPr id="33075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B99EDA92-2DA2-4556-B9E3-BCCDEE79E630}" type="slidenum">
              <a:rPr lang="en-US" smtClean="0">
                <a:solidFill>
                  <a:srgbClr val="000000"/>
                </a:solidFill>
              </a:rPr>
              <a:pPr eaLnBrk="1" hangingPunct="1"/>
              <a:t>64</a:t>
            </a:fld>
            <a:endParaRPr lang="en-US" smtClean="0">
              <a:solidFill>
                <a:srgbClr val="000000"/>
              </a:solidFill>
            </a:endParaRPr>
          </a:p>
        </p:txBody>
      </p:sp>
    </p:spTree>
    <p:extLst>
      <p:ext uri="{BB962C8B-B14F-4D97-AF65-F5344CB8AC3E}">
        <p14:creationId xmlns:p14="http://schemas.microsoft.com/office/powerpoint/2010/main" val="4131926069"/>
      </p:ext>
    </p:extLst>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31779" name="Content Placeholder 2"/>
          <p:cNvSpPr>
            <a:spLocks noGrp="1"/>
          </p:cNvSpPr>
          <p:nvPr>
            <p:ph idx="1"/>
          </p:nvPr>
        </p:nvSpPr>
        <p:spPr>
          <a:xfrm>
            <a:off x="152400" y="2017713"/>
            <a:ext cx="8802688" cy="4114800"/>
          </a:xfrm>
        </p:spPr>
        <p:txBody>
          <a:bodyPr/>
          <a:lstStyle/>
          <a:p>
            <a:r>
              <a:rPr lang="en-US" sz="2800" smtClean="0">
                <a:solidFill>
                  <a:srgbClr val="000000"/>
                </a:solidFill>
              </a:rPr>
              <a:t>Definition:difficulty or inability to ejaculate despite the presence of adequate sexual stimulation and the desire to ejaculate</a:t>
            </a:r>
            <a:br>
              <a:rPr lang="en-US" sz="2800" smtClean="0">
                <a:solidFill>
                  <a:srgbClr val="000000"/>
                </a:solidFill>
              </a:rPr>
            </a:br>
            <a:r>
              <a:rPr lang="en-US" sz="2800" smtClean="0"/>
              <a:t>Epdemiology</a:t>
            </a:r>
          </a:p>
          <a:p>
            <a:r>
              <a:rPr lang="en-US" sz="2800" smtClean="0"/>
              <a:t>It is the least common male sexual complaint.</a:t>
            </a:r>
          </a:p>
          <a:p>
            <a:r>
              <a:rPr lang="en-US" sz="2800" smtClean="0"/>
              <a:t>less than 1% of men complain of problems with reaching ejaculation that last more than 6months.</a:t>
            </a:r>
          </a:p>
        </p:txBody>
      </p:sp>
      <p:sp>
        <p:nvSpPr>
          <p:cNvPr id="33178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89B58AC2-EF11-4BEA-8B29-146EF3147723}" type="datetime1">
              <a:rPr lang="en-US" smtClean="0">
                <a:solidFill>
                  <a:srgbClr val="000000"/>
                </a:solidFill>
              </a:rPr>
              <a:pPr eaLnBrk="1" hangingPunct="1"/>
              <a:t>26-Apr-20</a:t>
            </a:fld>
            <a:endParaRPr lang="en-US" smtClean="0">
              <a:solidFill>
                <a:srgbClr val="000000"/>
              </a:solidFill>
            </a:endParaRPr>
          </a:p>
        </p:txBody>
      </p:sp>
      <p:sp>
        <p:nvSpPr>
          <p:cNvPr id="33178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3A8491E1-AEB2-4311-B9DC-FEB394A1BFFC}" type="slidenum">
              <a:rPr lang="en-US" smtClean="0">
                <a:solidFill>
                  <a:srgbClr val="000000"/>
                </a:solidFill>
              </a:rPr>
              <a:pPr eaLnBrk="1" hangingPunct="1"/>
              <a:t>65</a:t>
            </a:fld>
            <a:endParaRPr lang="en-US" smtClean="0">
              <a:solidFill>
                <a:srgbClr val="000000"/>
              </a:solidFill>
            </a:endParaRPr>
          </a:p>
        </p:txBody>
      </p:sp>
    </p:spTree>
    <p:extLst>
      <p:ext uri="{BB962C8B-B14F-4D97-AF65-F5344CB8AC3E}">
        <p14:creationId xmlns:p14="http://schemas.microsoft.com/office/powerpoint/2010/main" val="3058905564"/>
      </p:ext>
    </p:extLst>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3"/>
          <p:cNvSpPr>
            <a:spLocks noGrp="1" noChangeArrowheads="1"/>
          </p:cNvSpPr>
          <p:nvPr>
            <p:ph idx="1"/>
          </p:nvPr>
        </p:nvSpPr>
        <p:spPr>
          <a:xfrm>
            <a:off x="152400" y="762000"/>
            <a:ext cx="8915400" cy="5694363"/>
          </a:xfrm>
        </p:spPr>
        <p:txBody>
          <a:bodyPr/>
          <a:lstStyle/>
          <a:p>
            <a:pPr eaLnBrk="1" hangingPunct="1">
              <a:lnSpc>
                <a:spcPct val="90000"/>
              </a:lnSpc>
              <a:buFont typeface="Wingdings 2" pitchFamily="18" charset="2"/>
              <a:buNone/>
              <a:defRPr/>
            </a:pPr>
            <a:r>
              <a:rPr lang="en-US" altLang="en-US" b="1" dirty="0" smtClean="0"/>
              <a:t>                   Etiology:</a:t>
            </a:r>
            <a:r>
              <a:rPr lang="en-US" altLang="en-US" dirty="0" smtClean="0"/>
              <a:t> </a:t>
            </a:r>
          </a:p>
          <a:p>
            <a:pPr marL="0" indent="0" eaLnBrk="1" hangingPunct="1">
              <a:buFont typeface="Wingdings" pitchFamily="2" charset="2"/>
              <a:buNone/>
              <a:defRPr/>
            </a:pPr>
            <a:endParaRPr lang="en-US" altLang="en-US" dirty="0"/>
          </a:p>
          <a:p>
            <a:pPr eaLnBrk="1" hangingPunct="1">
              <a:defRPr/>
            </a:pPr>
            <a:r>
              <a:rPr lang="en-US" altLang="en-US" dirty="0" smtClean="0"/>
              <a:t>Premature ejaculation of the partner </a:t>
            </a:r>
          </a:p>
          <a:p>
            <a:pPr eaLnBrk="1" hangingPunct="1">
              <a:defRPr/>
            </a:pPr>
            <a:r>
              <a:rPr lang="en-US" altLang="en-US" dirty="0" smtClean="0"/>
              <a:t>Negative attitude towards sex</a:t>
            </a:r>
          </a:p>
          <a:p>
            <a:pPr eaLnBrk="1" hangingPunct="1">
              <a:defRPr/>
            </a:pPr>
            <a:r>
              <a:rPr lang="en-US" altLang="en-US" dirty="0" smtClean="0"/>
              <a:t>Difficulty in communication </a:t>
            </a:r>
          </a:p>
          <a:p>
            <a:pPr eaLnBrk="1" hangingPunct="1">
              <a:defRPr/>
            </a:pPr>
            <a:r>
              <a:rPr lang="en-US" altLang="en-US" dirty="0" smtClean="0"/>
              <a:t>Guilt about sexual matters</a:t>
            </a:r>
          </a:p>
          <a:p>
            <a:pPr eaLnBrk="1" hangingPunct="1">
              <a:defRPr/>
            </a:pPr>
            <a:r>
              <a:rPr lang="en-US" altLang="en-US" dirty="0" smtClean="0"/>
              <a:t>Hostility towards men.</a:t>
            </a:r>
          </a:p>
          <a:p>
            <a:pPr eaLnBrk="1" hangingPunct="1">
              <a:defRPr/>
            </a:pPr>
            <a:r>
              <a:rPr lang="en-US" altLang="en-US" dirty="0" smtClean="0"/>
              <a:t>Fear of loss of control.</a:t>
            </a:r>
          </a:p>
          <a:p>
            <a:pPr eaLnBrk="1" hangingPunct="1">
              <a:defRPr/>
            </a:pPr>
            <a:r>
              <a:rPr lang="en-US" altLang="en-US" dirty="0" smtClean="0"/>
              <a:t>Cultural and social restrictions.</a:t>
            </a:r>
          </a:p>
        </p:txBody>
      </p:sp>
    </p:spTree>
    <p:extLst>
      <p:ext uri="{BB962C8B-B14F-4D97-AF65-F5344CB8AC3E}">
        <p14:creationId xmlns:p14="http://schemas.microsoft.com/office/powerpoint/2010/main" val="461430577"/>
      </p:ext>
    </p:extLst>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3"/>
          <p:cNvSpPr>
            <a:spLocks noGrp="1" noChangeArrowheads="1"/>
          </p:cNvSpPr>
          <p:nvPr>
            <p:ph idx="1"/>
          </p:nvPr>
        </p:nvSpPr>
        <p:spPr>
          <a:xfrm>
            <a:off x="152400" y="762000"/>
            <a:ext cx="8915400" cy="5694363"/>
          </a:xfrm>
        </p:spPr>
        <p:txBody>
          <a:bodyPr/>
          <a:lstStyle/>
          <a:p>
            <a:pPr marL="0" indent="0" eaLnBrk="1" hangingPunct="1">
              <a:buFont typeface="Wingdings" pitchFamily="2" charset="2"/>
              <a:buNone/>
              <a:defRPr/>
            </a:pPr>
            <a:r>
              <a:rPr lang="en-US" altLang="en-US" b="1" dirty="0" smtClean="0">
                <a:solidFill>
                  <a:srgbClr val="000000"/>
                </a:solidFill>
              </a:rPr>
              <a:t>            Etiology</a:t>
            </a:r>
            <a:endParaRPr lang="en-US" altLang="en-US" sz="2800" dirty="0" smtClean="0"/>
          </a:p>
          <a:p>
            <a:pPr eaLnBrk="1" hangingPunct="1">
              <a:defRPr/>
            </a:pPr>
            <a:endParaRPr lang="en-US" altLang="en-US" sz="2800" dirty="0"/>
          </a:p>
          <a:p>
            <a:pPr eaLnBrk="1" hangingPunct="1">
              <a:defRPr/>
            </a:pPr>
            <a:r>
              <a:rPr lang="en-US" altLang="en-US" sz="2800" dirty="0" smtClean="0"/>
              <a:t>Perception of sex as sinful and the genitals as dirty</a:t>
            </a:r>
          </a:p>
          <a:p>
            <a:pPr eaLnBrk="1" hangingPunct="1">
              <a:defRPr/>
            </a:pPr>
            <a:endParaRPr lang="en-US" altLang="en-US" sz="800" dirty="0" smtClean="0"/>
          </a:p>
          <a:p>
            <a:pPr eaLnBrk="1" hangingPunct="1">
              <a:defRPr/>
            </a:pPr>
            <a:r>
              <a:rPr lang="en-US" altLang="en-US" sz="2800" dirty="0" smtClean="0"/>
              <a:t>Lack of good communication, fear of pregnancy, interpersonal difficulties</a:t>
            </a:r>
          </a:p>
          <a:p>
            <a:pPr eaLnBrk="1" hangingPunct="1">
              <a:buFont typeface="Wingdings 2" pitchFamily="18" charset="2"/>
              <a:buNone/>
              <a:defRPr/>
            </a:pPr>
            <a:endParaRPr lang="en-US" altLang="en-US" sz="100" dirty="0" smtClean="0"/>
          </a:p>
          <a:p>
            <a:pPr eaLnBrk="1" hangingPunct="1">
              <a:defRPr/>
            </a:pPr>
            <a:r>
              <a:rPr lang="en-US" altLang="en-US" sz="2800" dirty="0" smtClean="0"/>
              <a:t>Loss of sexual attraction to the partner or demands by the partner for greater commitment in sexual performance</a:t>
            </a:r>
          </a:p>
          <a:p>
            <a:pPr eaLnBrk="1" hangingPunct="1">
              <a:lnSpc>
                <a:spcPct val="150000"/>
              </a:lnSpc>
              <a:defRPr/>
            </a:pPr>
            <a:r>
              <a:rPr lang="en-US" altLang="en-US" sz="2800" dirty="0" smtClean="0"/>
              <a:t>Retrograde ejaculation  </a:t>
            </a:r>
          </a:p>
          <a:p>
            <a:pPr eaLnBrk="1" hangingPunct="1">
              <a:lnSpc>
                <a:spcPct val="150000"/>
              </a:lnSpc>
              <a:defRPr/>
            </a:pPr>
            <a:r>
              <a:rPr lang="en-US" altLang="en-US" sz="2800" dirty="0" smtClean="0"/>
              <a:t>The incidence increases with age</a:t>
            </a:r>
          </a:p>
        </p:txBody>
      </p:sp>
    </p:spTree>
    <p:extLst>
      <p:ext uri="{BB962C8B-B14F-4D97-AF65-F5344CB8AC3E}">
        <p14:creationId xmlns:p14="http://schemas.microsoft.com/office/powerpoint/2010/main" val="2760887552"/>
      </p:ext>
    </p:extLst>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34851" name="Content Placeholder 2"/>
          <p:cNvSpPr>
            <a:spLocks noGrp="1"/>
          </p:cNvSpPr>
          <p:nvPr>
            <p:ph idx="1"/>
          </p:nvPr>
        </p:nvSpPr>
        <p:spPr>
          <a:xfrm>
            <a:off x="76200" y="2017713"/>
            <a:ext cx="8991600" cy="4459287"/>
          </a:xfrm>
        </p:spPr>
        <p:txBody>
          <a:bodyPr/>
          <a:lstStyle/>
          <a:p>
            <a:pPr eaLnBrk="1" hangingPunct="1">
              <a:lnSpc>
                <a:spcPct val="150000"/>
              </a:lnSpc>
              <a:buClr>
                <a:srgbClr val="3333CC"/>
              </a:buClr>
              <a:buFont typeface="Wingdings" pitchFamily="2" charset="2"/>
              <a:buChar char="q"/>
            </a:pPr>
            <a:r>
              <a:rPr lang="en-US" sz="2800" b="1" smtClean="0">
                <a:solidFill>
                  <a:srgbClr val="000000"/>
                </a:solidFill>
              </a:rPr>
              <a:t>Diagnostic criteria  delayed ejaculation</a:t>
            </a:r>
          </a:p>
          <a:p>
            <a:r>
              <a:rPr lang="en-US" sz="2800" smtClean="0"/>
              <a:t>A. Either of the following symptoms must be experienced on almost all or all occasions (approximately 75%-100%) of partnered sexual activity (in identified situational contexts or, if generalized, in all contexts), and without the individual desiring delay:</a:t>
            </a:r>
          </a:p>
          <a:p>
            <a:r>
              <a:rPr lang="en-US" sz="2800" smtClean="0"/>
              <a:t>1. Marked delay in ejaculation.</a:t>
            </a:r>
          </a:p>
          <a:p>
            <a:r>
              <a:rPr lang="en-US" sz="2800" smtClean="0"/>
              <a:t>2. Marked infrequency or absence of ejaculation.</a:t>
            </a:r>
          </a:p>
        </p:txBody>
      </p:sp>
      <p:sp>
        <p:nvSpPr>
          <p:cNvPr id="33485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96FF448-235E-4D65-9FAC-EFA791F4DCF1}" type="datetime1">
              <a:rPr lang="en-US" smtClean="0">
                <a:solidFill>
                  <a:srgbClr val="000000"/>
                </a:solidFill>
              </a:rPr>
              <a:pPr eaLnBrk="1" hangingPunct="1"/>
              <a:t>26-Apr-20</a:t>
            </a:fld>
            <a:endParaRPr lang="en-US" smtClean="0">
              <a:solidFill>
                <a:srgbClr val="000000"/>
              </a:solidFill>
            </a:endParaRPr>
          </a:p>
        </p:txBody>
      </p:sp>
      <p:sp>
        <p:nvSpPr>
          <p:cNvPr id="33485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C53DB939-BB09-423E-97CA-372FDEE83585}" type="slidenum">
              <a:rPr lang="en-US" smtClean="0">
                <a:solidFill>
                  <a:srgbClr val="000000"/>
                </a:solidFill>
              </a:rPr>
              <a:pPr eaLnBrk="1" hangingPunct="1"/>
              <a:t>68</a:t>
            </a:fld>
            <a:endParaRPr lang="en-US" smtClean="0">
              <a:solidFill>
                <a:srgbClr val="000000"/>
              </a:solidFill>
            </a:endParaRPr>
          </a:p>
        </p:txBody>
      </p:sp>
    </p:spTree>
    <p:extLst>
      <p:ext uri="{BB962C8B-B14F-4D97-AF65-F5344CB8AC3E}">
        <p14:creationId xmlns:p14="http://schemas.microsoft.com/office/powerpoint/2010/main" val="2906092287"/>
      </p:ext>
    </p:extLst>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35875" name="Content Placeholder 2"/>
          <p:cNvSpPr>
            <a:spLocks noGrp="1"/>
          </p:cNvSpPr>
          <p:nvPr>
            <p:ph idx="1"/>
          </p:nvPr>
        </p:nvSpPr>
        <p:spPr>
          <a:xfrm>
            <a:off x="76200" y="2017713"/>
            <a:ext cx="8991600" cy="4306887"/>
          </a:xfrm>
        </p:spPr>
        <p:txBody>
          <a:bodyPr/>
          <a:lstStyle/>
          <a:p>
            <a:pPr>
              <a:buClr>
                <a:srgbClr val="3333CC"/>
              </a:buClr>
            </a:pPr>
            <a:r>
              <a:rPr lang="en-US" sz="2400" smtClean="0">
                <a:solidFill>
                  <a:srgbClr val="000000"/>
                </a:solidFill>
              </a:rPr>
              <a:t>B. The symptoms in Criterion A have persisted for a minimum duration of approximately 6 months.</a:t>
            </a:r>
          </a:p>
          <a:p>
            <a:pPr>
              <a:buClr>
                <a:srgbClr val="3333CC"/>
              </a:buClr>
            </a:pPr>
            <a:r>
              <a:rPr lang="en-US" sz="2400" smtClean="0">
                <a:solidFill>
                  <a:srgbClr val="000000"/>
                </a:solidFill>
              </a:rPr>
              <a:t>C. The symptoms in Criterion A cause clinically significant distress in the individual.</a:t>
            </a:r>
          </a:p>
          <a:p>
            <a:pPr>
              <a:buClr>
                <a:srgbClr val="3333CC"/>
              </a:buClr>
            </a:pPr>
            <a:r>
              <a:rPr lang="en-US" sz="2400" smtClean="0">
                <a:solidFill>
                  <a:srgbClr val="000000"/>
                </a:solidFill>
              </a:rPr>
              <a:t>D. The sexual dysfunction is not better explained by a nonsexual mental disorder </a:t>
            </a:r>
          </a:p>
          <a:p>
            <a:pPr>
              <a:buClr>
                <a:srgbClr val="3333CC"/>
              </a:buClr>
            </a:pPr>
            <a:r>
              <a:rPr lang="en-US" sz="2400" smtClean="0">
                <a:solidFill>
                  <a:srgbClr val="000000"/>
                </a:solidFill>
              </a:rPr>
              <a:t>It is not attributable to the effects of a substance/medication or another medical condition.</a:t>
            </a:r>
          </a:p>
          <a:p>
            <a:pPr>
              <a:buClr>
                <a:srgbClr val="3333CC"/>
              </a:buClr>
            </a:pPr>
            <a:r>
              <a:rPr lang="en-US" sz="2400" b="1" smtClean="0">
                <a:solidFill>
                  <a:srgbClr val="000000"/>
                </a:solidFill>
              </a:rPr>
              <a:t>Specify whether</a:t>
            </a:r>
            <a:r>
              <a:rPr lang="en-US" sz="2400" smtClean="0">
                <a:solidFill>
                  <a:srgbClr val="000000"/>
                </a:solidFill>
              </a:rPr>
              <a:t>:                                 Lifelong,Acquired,Generalized, Situational</a:t>
            </a:r>
            <a:endParaRPr lang="en-US" smtClean="0"/>
          </a:p>
        </p:txBody>
      </p:sp>
      <p:sp>
        <p:nvSpPr>
          <p:cNvPr id="33587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0590FDF-CF85-43B0-ABF1-6CF302141E8F}" type="datetime1">
              <a:rPr lang="en-US" smtClean="0">
                <a:solidFill>
                  <a:srgbClr val="000000"/>
                </a:solidFill>
              </a:rPr>
              <a:pPr eaLnBrk="1" hangingPunct="1"/>
              <a:t>26-Apr-20</a:t>
            </a:fld>
            <a:endParaRPr lang="en-US" smtClean="0">
              <a:solidFill>
                <a:srgbClr val="000000"/>
              </a:solidFill>
            </a:endParaRPr>
          </a:p>
        </p:txBody>
      </p:sp>
      <p:sp>
        <p:nvSpPr>
          <p:cNvPr id="33587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C1986735-AAF9-415E-A8A6-96364828CAF5}" type="slidenum">
              <a:rPr lang="en-US" smtClean="0">
                <a:solidFill>
                  <a:srgbClr val="000000"/>
                </a:solidFill>
              </a:rPr>
              <a:pPr eaLnBrk="1" hangingPunct="1"/>
              <a:t>69</a:t>
            </a:fld>
            <a:endParaRPr lang="en-US" smtClean="0">
              <a:solidFill>
                <a:srgbClr val="000000"/>
              </a:solidFill>
            </a:endParaRPr>
          </a:p>
        </p:txBody>
      </p:sp>
    </p:spTree>
    <p:extLst>
      <p:ext uri="{BB962C8B-B14F-4D97-AF65-F5344CB8AC3E}">
        <p14:creationId xmlns:p14="http://schemas.microsoft.com/office/powerpoint/2010/main" val="3150177642"/>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Times New Roman" pitchFamily="18" charset="0"/>
                <a:cs typeface="Times New Roman" pitchFamily="18" charset="0"/>
              </a:rPr>
              <a:t>Dissociative disorder…</a:t>
            </a:r>
            <a:endParaRPr lang="en-US" sz="3200" dirty="0"/>
          </a:p>
        </p:txBody>
      </p:sp>
      <p:sp>
        <p:nvSpPr>
          <p:cNvPr id="3" name="Content Placeholder 2"/>
          <p:cNvSpPr>
            <a:spLocks noGrp="1"/>
          </p:cNvSpPr>
          <p:nvPr>
            <p:ph sz="quarter" idx="1"/>
          </p:nvPr>
        </p:nvSpPr>
        <p:spPr>
          <a:xfrm>
            <a:off x="228600" y="1447800"/>
            <a:ext cx="8763000" cy="4572000"/>
          </a:xfrm>
        </p:spPr>
        <p:txBody>
          <a:bodyPr/>
          <a:lstStyle/>
          <a:p>
            <a:pPr>
              <a:buFont typeface="Wingdings" pitchFamily="2" charset="2"/>
              <a:buChar char="v"/>
            </a:pPr>
            <a:r>
              <a:rPr lang="en-US" sz="2800" b="1" dirty="0" smtClean="0">
                <a:latin typeface="Times New Roman" pitchFamily="18" charset="0"/>
                <a:cs typeface="Times New Roman" pitchFamily="18" charset="0"/>
              </a:rPr>
              <a:t>Treatment</a:t>
            </a:r>
            <a:endParaRPr lang="en-US" sz="2800" b="1" dirty="0">
              <a:latin typeface="Times New Roman" pitchFamily="18" charset="0"/>
              <a:cs typeface="Times New Roman" pitchFamily="18" charset="0"/>
            </a:endParaRPr>
          </a:p>
          <a:p>
            <a:pPr>
              <a:lnSpc>
                <a:spcPct val="150000"/>
              </a:lnSpc>
              <a:buFont typeface="Wingdings" pitchFamily="2" charset="2"/>
              <a:buChar char="§"/>
            </a:pPr>
            <a:r>
              <a:rPr lang="en-US" sz="3200" dirty="0">
                <a:latin typeface="Times New Roman" pitchFamily="18" charset="0"/>
                <a:cs typeface="Times New Roman" pitchFamily="18" charset="0"/>
              </a:rPr>
              <a:t>No known pharmacotherapy exists for </a:t>
            </a:r>
            <a:r>
              <a:rPr lang="en-US" sz="3200" dirty="0" smtClean="0">
                <a:latin typeface="Times New Roman" pitchFamily="18" charset="0"/>
                <a:cs typeface="Times New Roman" pitchFamily="18" charset="0"/>
              </a:rPr>
              <a:t>dissociative amnesia </a:t>
            </a:r>
          </a:p>
          <a:p>
            <a:pPr>
              <a:lnSpc>
                <a:spcPct val="150000"/>
              </a:lnSpc>
              <a:buFont typeface="Wingdings" pitchFamily="2" charset="2"/>
              <a:buChar char="§"/>
            </a:pPr>
            <a:r>
              <a:rPr lang="en-US" sz="3200" dirty="0" smtClean="0">
                <a:latin typeface="Times New Roman" pitchFamily="18" charset="0"/>
                <a:cs typeface="Times New Roman" pitchFamily="18" charset="0"/>
              </a:rPr>
              <a:t>Psychotherapy</a:t>
            </a:r>
            <a:endParaRPr lang="en-US" sz="3200" dirty="0">
              <a:latin typeface="Times New Roman" pitchFamily="18" charset="0"/>
              <a:cs typeface="Times New Roman" pitchFamily="18" charset="0"/>
            </a:endParaRPr>
          </a:p>
          <a:p>
            <a:pPr>
              <a:lnSpc>
                <a:spcPct val="150000"/>
              </a:lnSpc>
            </a:pPr>
            <a:endParaRPr lang="en-US" sz="2800"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pPr>
              <a:defRPr/>
            </a:pPr>
            <a:fld id="{5F5AA41F-FE43-4E92-95D6-B6CA77DE4427}"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7</a:t>
            </a:fld>
            <a:endParaRPr lang="en-US" dirty="0"/>
          </a:p>
        </p:txBody>
      </p:sp>
      <p:sp>
        <p:nvSpPr>
          <p:cNvPr id="6" name="Footer Placeholder 5"/>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2182516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36899" name="Content Placeholder 2"/>
          <p:cNvSpPr>
            <a:spLocks noGrp="1"/>
          </p:cNvSpPr>
          <p:nvPr>
            <p:ph idx="1"/>
          </p:nvPr>
        </p:nvSpPr>
        <p:spPr>
          <a:xfrm>
            <a:off x="457200" y="2017713"/>
            <a:ext cx="8497888" cy="4114800"/>
          </a:xfrm>
        </p:spPr>
        <p:txBody>
          <a:bodyPr/>
          <a:lstStyle/>
          <a:p>
            <a:pPr eaLnBrk="1" hangingPunct="1">
              <a:buClr>
                <a:srgbClr val="3333CC"/>
              </a:buClr>
            </a:pPr>
            <a:r>
              <a:rPr lang="en-US" altLang="en-US" sz="2800" b="1" smtClean="0">
                <a:solidFill>
                  <a:srgbClr val="000000"/>
                </a:solidFill>
              </a:rPr>
              <a:t>Treatment</a:t>
            </a:r>
          </a:p>
          <a:p>
            <a:pPr eaLnBrk="1" hangingPunct="1">
              <a:buClr>
                <a:srgbClr val="3333CC"/>
              </a:buClr>
            </a:pPr>
            <a:r>
              <a:rPr lang="en-US" altLang="en-US" sz="2800" b="1" smtClean="0">
                <a:solidFill>
                  <a:srgbClr val="000000"/>
                </a:solidFill>
              </a:rPr>
              <a:t>Psychotherapy:</a:t>
            </a:r>
            <a:r>
              <a:rPr lang="en-US" altLang="en-US" sz="3600" b="1" smtClean="0">
                <a:solidFill>
                  <a:srgbClr val="000000"/>
                </a:solidFill>
              </a:rPr>
              <a:t> </a:t>
            </a:r>
            <a:r>
              <a:rPr lang="en-US" altLang="en-US" smtClean="0">
                <a:solidFill>
                  <a:srgbClr val="000000"/>
                </a:solidFill>
              </a:rPr>
              <a:t> Exploration of the unconscious conflicts, motivation and fantasies.</a:t>
            </a:r>
          </a:p>
          <a:p>
            <a:endParaRPr lang="en-US" smtClean="0"/>
          </a:p>
        </p:txBody>
      </p:sp>
      <p:sp>
        <p:nvSpPr>
          <p:cNvPr id="33690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F43153C-8C0D-4B54-86C6-DA1A6AD1DFB9}" type="datetime1">
              <a:rPr lang="en-US" smtClean="0">
                <a:solidFill>
                  <a:srgbClr val="000000"/>
                </a:solidFill>
              </a:rPr>
              <a:pPr eaLnBrk="1" hangingPunct="1"/>
              <a:t>26-Apr-20</a:t>
            </a:fld>
            <a:endParaRPr lang="en-US" smtClean="0">
              <a:solidFill>
                <a:srgbClr val="000000"/>
              </a:solidFill>
            </a:endParaRPr>
          </a:p>
        </p:txBody>
      </p:sp>
      <p:sp>
        <p:nvSpPr>
          <p:cNvPr id="33690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9E6E3F7B-7CA6-43A6-917C-02661C0B7064}" type="slidenum">
              <a:rPr lang="en-US" smtClean="0">
                <a:solidFill>
                  <a:srgbClr val="000000"/>
                </a:solidFill>
              </a:rPr>
              <a:pPr eaLnBrk="1" hangingPunct="1"/>
              <a:t>70</a:t>
            </a:fld>
            <a:endParaRPr lang="en-US" smtClean="0">
              <a:solidFill>
                <a:srgbClr val="000000"/>
              </a:solidFill>
            </a:endParaRPr>
          </a:p>
        </p:txBody>
      </p:sp>
    </p:spTree>
    <p:extLst>
      <p:ext uri="{BB962C8B-B14F-4D97-AF65-F5344CB8AC3E}">
        <p14:creationId xmlns:p14="http://schemas.microsoft.com/office/powerpoint/2010/main" val="235887485"/>
      </p:ext>
    </p:extLst>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228600" y="2017713"/>
            <a:ext cx="8726488" cy="4383087"/>
          </a:xfrm>
        </p:spPr>
        <p:txBody>
          <a:bodyPr/>
          <a:lstStyle/>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Definition of Erectile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Epidemiology of Erectile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Etiology of Erectile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Diagnostic criteria  Erectile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Treatment of Erectile Disorder</a:t>
            </a:r>
          </a:p>
          <a:p>
            <a:pPr>
              <a:buClr>
                <a:srgbClr val="3333CC"/>
              </a:buClr>
              <a:defRPr/>
            </a:pPr>
            <a:endParaRPr lang="en-US" sz="3600" dirty="0">
              <a:solidFill>
                <a:srgbClr val="000000"/>
              </a:solidFill>
            </a:endParaRPr>
          </a:p>
          <a:p>
            <a:pPr>
              <a:defRPr/>
            </a:pPr>
            <a:endParaRPr lang="en-US" sz="3600" dirty="0"/>
          </a:p>
        </p:txBody>
      </p:sp>
      <p:sp>
        <p:nvSpPr>
          <p:cNvPr id="33792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41C3DA4-96D3-4B43-9D48-60EF8FC9089B}" type="datetime1">
              <a:rPr lang="en-US" smtClean="0">
                <a:solidFill>
                  <a:srgbClr val="000000"/>
                </a:solidFill>
              </a:rPr>
              <a:pPr eaLnBrk="1" hangingPunct="1"/>
              <a:t>26-Apr-20</a:t>
            </a:fld>
            <a:endParaRPr lang="en-US" smtClean="0">
              <a:solidFill>
                <a:srgbClr val="000000"/>
              </a:solidFill>
            </a:endParaRPr>
          </a:p>
        </p:txBody>
      </p:sp>
      <p:sp>
        <p:nvSpPr>
          <p:cNvPr id="33792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EBCBD259-28D3-4698-A84D-ECA3671864C3}" type="slidenum">
              <a:rPr lang="en-US" smtClean="0">
                <a:solidFill>
                  <a:srgbClr val="000000"/>
                </a:solidFill>
              </a:rPr>
              <a:pPr eaLnBrk="1" hangingPunct="1"/>
              <a:t>71</a:t>
            </a:fld>
            <a:endParaRPr lang="en-US" smtClean="0">
              <a:solidFill>
                <a:srgbClr val="000000"/>
              </a:solidFill>
            </a:endParaRPr>
          </a:p>
        </p:txBody>
      </p:sp>
    </p:spTree>
    <p:extLst>
      <p:ext uri="{BB962C8B-B14F-4D97-AF65-F5344CB8AC3E}">
        <p14:creationId xmlns:p14="http://schemas.microsoft.com/office/powerpoint/2010/main" val="3192741477"/>
      </p:ext>
    </p:extLst>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0" y="76200"/>
            <a:ext cx="9067800" cy="1447800"/>
          </a:xfrm>
          <a:solidFill>
            <a:srgbClr val="92D050"/>
          </a:solidFill>
        </p:spPr>
        <p:txBody>
          <a:bodyPr/>
          <a:lstStyle/>
          <a:p>
            <a:pPr eaLnBrk="1" hangingPunct="1"/>
            <a:r>
              <a:rPr lang="en-US" sz="3600" smtClean="0">
                <a:solidFill>
                  <a:srgbClr val="333399"/>
                </a:solidFill>
              </a:rPr>
              <a:t>    Sexual Dysfunction</a:t>
            </a:r>
            <a:endParaRPr lang="en-US" sz="4000" smtClean="0"/>
          </a:p>
        </p:txBody>
      </p:sp>
      <p:sp>
        <p:nvSpPr>
          <p:cNvPr id="293891" name="Rectangle 3"/>
          <p:cNvSpPr>
            <a:spLocks noGrp="1" noChangeArrowheads="1"/>
          </p:cNvSpPr>
          <p:nvPr>
            <p:ph idx="1"/>
          </p:nvPr>
        </p:nvSpPr>
        <p:spPr>
          <a:xfrm>
            <a:off x="152400" y="2017713"/>
            <a:ext cx="8915400" cy="4840287"/>
          </a:xfrm>
        </p:spPr>
        <p:txBody>
          <a:bodyPr/>
          <a:lstStyle/>
          <a:p>
            <a:pPr eaLnBrk="1" hangingPunct="1">
              <a:defRPr/>
            </a:pPr>
            <a:r>
              <a:rPr lang="en-US" sz="2800" dirty="0" smtClean="0"/>
              <a:t>Male </a:t>
            </a:r>
            <a:r>
              <a:rPr lang="en-US" sz="2800" dirty="0"/>
              <a:t>erectile disorder (impotence</a:t>
            </a:r>
            <a:r>
              <a:rPr lang="en-US" sz="3600" dirty="0"/>
              <a:t>)</a:t>
            </a:r>
          </a:p>
          <a:p>
            <a:pPr eaLnBrk="1" hangingPunct="1">
              <a:defRPr/>
            </a:pPr>
            <a:r>
              <a:rPr lang="en-US" altLang="en-US" sz="2800" dirty="0" smtClean="0"/>
              <a:t>Failure to attain penile erection sufficient for vaginal insertion.</a:t>
            </a:r>
            <a:endParaRPr lang="en-US" altLang="en-US" sz="1050" dirty="0" smtClean="0"/>
          </a:p>
          <a:p>
            <a:pPr eaLnBrk="1" hangingPunct="1">
              <a:defRPr/>
            </a:pPr>
            <a:r>
              <a:rPr lang="en-US" altLang="en-US" sz="2800" dirty="0" smtClean="0"/>
              <a:t>Life long when the man has never been able to attain erection.</a:t>
            </a:r>
            <a:endParaRPr lang="en-US" altLang="en-US" sz="1100" dirty="0" smtClean="0"/>
          </a:p>
          <a:p>
            <a:pPr eaLnBrk="1" hangingPunct="1">
              <a:defRPr/>
            </a:pPr>
            <a:r>
              <a:rPr lang="en-US" altLang="en-US" sz="2800" dirty="0" smtClean="0"/>
              <a:t>Acquired when once the man was able to successfully penetrate the vagina but failed only later.</a:t>
            </a:r>
            <a:endParaRPr lang="en-US" altLang="en-US" sz="1050" dirty="0" smtClean="0"/>
          </a:p>
          <a:p>
            <a:pPr eaLnBrk="1" hangingPunct="1">
              <a:defRPr/>
            </a:pPr>
            <a:r>
              <a:rPr lang="en-US" altLang="en-US" sz="2800" dirty="0" smtClean="0"/>
              <a:t>Most common problem for which men seek therapy</a:t>
            </a:r>
          </a:p>
        </p:txBody>
      </p:sp>
    </p:spTree>
    <p:extLst>
      <p:ext uri="{BB962C8B-B14F-4D97-AF65-F5344CB8AC3E}">
        <p14:creationId xmlns:p14="http://schemas.microsoft.com/office/powerpoint/2010/main" val="357705732"/>
      </p:ext>
    </p:extLst>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609600" y="76200"/>
            <a:ext cx="8534400" cy="1371600"/>
          </a:xfrm>
          <a:solidFill>
            <a:srgbClr val="92D050"/>
          </a:solidFill>
        </p:spPr>
        <p:txBody>
          <a:bodyPr/>
          <a:lstStyle/>
          <a:p>
            <a:pPr eaLnBrk="1" hangingPunct="1"/>
            <a:r>
              <a:rPr lang="en-US" sz="3600" smtClean="0">
                <a:solidFill>
                  <a:srgbClr val="333399"/>
                </a:solidFill>
              </a:rPr>
              <a:t>Sexual Dysfunction</a:t>
            </a:r>
            <a:endParaRPr lang="en-US" sz="2800" smtClean="0"/>
          </a:p>
        </p:txBody>
      </p:sp>
      <p:sp>
        <p:nvSpPr>
          <p:cNvPr id="339971" name="Rectangle 3"/>
          <p:cNvSpPr>
            <a:spLocks noGrp="1" noChangeArrowheads="1"/>
          </p:cNvSpPr>
          <p:nvPr>
            <p:ph idx="1"/>
          </p:nvPr>
        </p:nvSpPr>
        <p:spPr>
          <a:xfrm>
            <a:off x="457200" y="1905000"/>
            <a:ext cx="8458200" cy="4551363"/>
          </a:xfrm>
        </p:spPr>
        <p:txBody>
          <a:bodyPr/>
          <a:lstStyle/>
          <a:p>
            <a:pPr eaLnBrk="1" hangingPunct="1">
              <a:lnSpc>
                <a:spcPct val="90000"/>
              </a:lnSpc>
            </a:pPr>
            <a:r>
              <a:rPr lang="en-US" smtClean="0"/>
              <a:t>Male erectile disorder (impotence)</a:t>
            </a:r>
          </a:p>
          <a:p>
            <a:pPr eaLnBrk="1" hangingPunct="1">
              <a:lnSpc>
                <a:spcPct val="90000"/>
              </a:lnSpc>
            </a:pPr>
            <a:r>
              <a:rPr lang="en-US" altLang="en-US" smtClean="0"/>
              <a:t>Acquired cases are reported in 10-20% of all men</a:t>
            </a:r>
          </a:p>
          <a:p>
            <a:pPr eaLnBrk="1" hangingPunct="1">
              <a:lnSpc>
                <a:spcPct val="90000"/>
              </a:lnSpc>
            </a:pPr>
            <a:r>
              <a:rPr lang="en-US" altLang="en-US" smtClean="0"/>
              <a:t>Life long erectile disorder is rare~1%.</a:t>
            </a:r>
            <a:endParaRPr lang="en-US" altLang="en-US" sz="600" smtClean="0"/>
          </a:p>
          <a:p>
            <a:pPr eaLnBrk="1" hangingPunct="1">
              <a:lnSpc>
                <a:spcPct val="90000"/>
              </a:lnSpc>
            </a:pPr>
            <a:r>
              <a:rPr lang="en-US" altLang="en-US" smtClean="0"/>
              <a:t>Impotence is the chief complaint of more than 50%  of all men treated for sexual disorder</a:t>
            </a:r>
            <a:endParaRPr lang="en-US" altLang="en-US" sz="1000" smtClean="0"/>
          </a:p>
          <a:p>
            <a:pPr eaLnBrk="1" hangingPunct="1">
              <a:lnSpc>
                <a:spcPct val="90000"/>
              </a:lnSpc>
            </a:pPr>
            <a:r>
              <a:rPr lang="en-US" altLang="en-US" smtClean="0"/>
              <a:t>75%of all men are impotent at age 80.</a:t>
            </a:r>
          </a:p>
          <a:p>
            <a:pPr eaLnBrk="1" hangingPunct="1">
              <a:lnSpc>
                <a:spcPct val="90000"/>
              </a:lnSpc>
              <a:buFont typeface="Wingdings" pitchFamily="2" charset="2"/>
              <a:buNone/>
            </a:pPr>
            <a:endParaRPr lang="en-US" altLang="en-US" smtClean="0"/>
          </a:p>
        </p:txBody>
      </p:sp>
    </p:spTree>
    <p:extLst>
      <p:ext uri="{BB962C8B-B14F-4D97-AF65-F5344CB8AC3E}">
        <p14:creationId xmlns:p14="http://schemas.microsoft.com/office/powerpoint/2010/main" val="3871881654"/>
      </p:ext>
    </p:extLst>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457200" y="320675"/>
            <a:ext cx="7239000" cy="1143000"/>
          </a:xfrm>
        </p:spPr>
        <p:txBody>
          <a:bodyPr/>
          <a:lstStyle/>
          <a:p>
            <a:pPr eaLnBrk="1" hangingPunct="1"/>
            <a:r>
              <a:rPr lang="en-US" sz="3600" smtClean="0">
                <a:solidFill>
                  <a:srgbClr val="333399"/>
                </a:solidFill>
              </a:rPr>
              <a:t>    Sexual Dysfunction</a:t>
            </a:r>
            <a:endParaRPr lang="en-US" sz="4000" smtClean="0"/>
          </a:p>
        </p:txBody>
      </p:sp>
      <p:sp>
        <p:nvSpPr>
          <p:cNvPr id="295939" name="Rectangle 3"/>
          <p:cNvSpPr>
            <a:spLocks noGrp="1" noChangeArrowheads="1"/>
          </p:cNvSpPr>
          <p:nvPr>
            <p:ph idx="1"/>
          </p:nvPr>
        </p:nvSpPr>
        <p:spPr>
          <a:xfrm>
            <a:off x="76200" y="2017713"/>
            <a:ext cx="9067800" cy="5297487"/>
          </a:xfrm>
        </p:spPr>
        <p:txBody>
          <a:bodyPr/>
          <a:lstStyle/>
          <a:p>
            <a:pPr eaLnBrk="1" hangingPunct="1">
              <a:defRPr/>
            </a:pPr>
            <a:r>
              <a:rPr lang="en-US" sz="2400" dirty="0"/>
              <a:t>Male erectile disorder (impotence</a:t>
            </a:r>
            <a:endParaRPr lang="en-US" altLang="en-US" sz="2400" dirty="0" smtClean="0"/>
          </a:p>
          <a:p>
            <a:pPr eaLnBrk="1" hangingPunct="1">
              <a:defRPr/>
            </a:pPr>
            <a:r>
              <a:rPr lang="en-US" altLang="en-US" sz="2400" dirty="0" smtClean="0"/>
              <a:t>Etiology could be psychological ,organic or a combination of both</a:t>
            </a:r>
          </a:p>
          <a:p>
            <a:pPr lvl="1" eaLnBrk="1" hangingPunct="1">
              <a:defRPr/>
            </a:pPr>
            <a:r>
              <a:rPr lang="en-US" altLang="en-US" sz="2400" dirty="0" smtClean="0"/>
              <a:t>Anxiety: performance failure</a:t>
            </a:r>
          </a:p>
          <a:p>
            <a:pPr lvl="1" eaLnBrk="1" hangingPunct="1">
              <a:defRPr/>
            </a:pPr>
            <a:r>
              <a:rPr lang="en-US" altLang="en-US" sz="2400" dirty="0" smtClean="0"/>
              <a:t>Communication difficulties</a:t>
            </a:r>
          </a:p>
          <a:p>
            <a:pPr eaLnBrk="1" hangingPunct="1">
              <a:buFontTx/>
              <a:buChar char="•"/>
              <a:defRPr/>
            </a:pPr>
            <a:r>
              <a:rPr lang="en-US" altLang="en-US" sz="2800" dirty="0" smtClean="0"/>
              <a:t>GMC -  in 20-50% of erectile disorder cases.</a:t>
            </a:r>
          </a:p>
          <a:p>
            <a:pPr eaLnBrk="1" hangingPunct="1">
              <a:buFont typeface="Wingdings" pitchFamily="2" charset="2"/>
              <a:buChar char="q"/>
              <a:defRPr/>
            </a:pPr>
            <a:r>
              <a:rPr lang="en-US" altLang="en-US" sz="2800" dirty="0" smtClean="0"/>
              <a:t>Organic illnesses like cardiovascular, renal, respiratory, endocrine /DM/, neurological disorders are implicated.</a:t>
            </a:r>
          </a:p>
          <a:p>
            <a:pPr eaLnBrk="1" hangingPunct="1">
              <a:buFont typeface="Wingdings 2" pitchFamily="18" charset="2"/>
              <a:buNone/>
              <a:defRPr/>
            </a:pPr>
            <a:r>
              <a:rPr lang="en-US" altLang="en-US" sz="900" dirty="0" smtClean="0"/>
              <a:t>[</a:t>
            </a:r>
          </a:p>
          <a:p>
            <a:pPr marL="0" indent="0" eaLnBrk="1" hangingPunct="1">
              <a:buFont typeface="Wingdings" pitchFamily="2" charset="2"/>
              <a:buNone/>
              <a:defRPr/>
            </a:pPr>
            <a:endParaRPr lang="en-US" altLang="en-US" sz="2800" dirty="0" smtClean="0"/>
          </a:p>
        </p:txBody>
      </p:sp>
    </p:spTree>
    <p:extLst>
      <p:ext uri="{BB962C8B-B14F-4D97-AF65-F5344CB8AC3E}">
        <p14:creationId xmlns:p14="http://schemas.microsoft.com/office/powerpoint/2010/main" val="1833163397"/>
      </p:ext>
    </p:extLst>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42019" name="Content Placeholder 2"/>
          <p:cNvSpPr>
            <a:spLocks noGrp="1"/>
          </p:cNvSpPr>
          <p:nvPr>
            <p:ph idx="1"/>
          </p:nvPr>
        </p:nvSpPr>
        <p:spPr>
          <a:xfrm>
            <a:off x="76200" y="2017713"/>
            <a:ext cx="8991600" cy="4535487"/>
          </a:xfrm>
        </p:spPr>
        <p:txBody>
          <a:bodyPr/>
          <a:lstStyle/>
          <a:p>
            <a:r>
              <a:rPr lang="en-US" sz="2400" b="1" smtClean="0"/>
              <a:t>Diagnostic Criteria </a:t>
            </a:r>
          </a:p>
          <a:p>
            <a:pPr>
              <a:buFont typeface="Wingdings" pitchFamily="2" charset="2"/>
              <a:buChar char="q"/>
            </a:pPr>
            <a:r>
              <a:rPr lang="en-US" sz="2800" smtClean="0"/>
              <a:t>A. At least one of the three symptoms must be experienced on almost all or all (approximately 75%-100%) occasions of sexual activity </a:t>
            </a:r>
          </a:p>
          <a:p>
            <a:r>
              <a:rPr lang="en-US" sz="2800" smtClean="0"/>
              <a:t>1. Marked difficulty in obtaining an erection during sexual activity.</a:t>
            </a:r>
          </a:p>
          <a:p>
            <a:r>
              <a:rPr lang="en-US" sz="2800" smtClean="0"/>
              <a:t>2. Marked difficulty in maintaining an erection until the completion of sexual activity.</a:t>
            </a:r>
          </a:p>
          <a:p>
            <a:r>
              <a:rPr lang="en-US" sz="2800" smtClean="0"/>
              <a:t>3. Marked decrease in erectile rigidity</a:t>
            </a:r>
          </a:p>
        </p:txBody>
      </p:sp>
      <p:sp>
        <p:nvSpPr>
          <p:cNvPr id="34202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22FCB4D-96CC-47DF-9A19-29714C610202}" type="datetime1">
              <a:rPr lang="en-US" smtClean="0">
                <a:solidFill>
                  <a:srgbClr val="000000"/>
                </a:solidFill>
              </a:rPr>
              <a:pPr eaLnBrk="1" hangingPunct="1"/>
              <a:t>26-Apr-20</a:t>
            </a:fld>
            <a:endParaRPr lang="en-US" smtClean="0">
              <a:solidFill>
                <a:srgbClr val="000000"/>
              </a:solidFill>
            </a:endParaRPr>
          </a:p>
        </p:txBody>
      </p:sp>
      <p:sp>
        <p:nvSpPr>
          <p:cNvPr id="34202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4712E8FF-E0CF-40EE-83DD-82E56B106C1C}" type="slidenum">
              <a:rPr lang="en-US" smtClean="0">
                <a:solidFill>
                  <a:srgbClr val="000000"/>
                </a:solidFill>
              </a:rPr>
              <a:pPr eaLnBrk="1" hangingPunct="1"/>
              <a:t>75</a:t>
            </a:fld>
            <a:endParaRPr lang="en-US" smtClean="0">
              <a:solidFill>
                <a:srgbClr val="000000"/>
              </a:solidFill>
            </a:endParaRPr>
          </a:p>
        </p:txBody>
      </p:sp>
    </p:spTree>
    <p:extLst>
      <p:ext uri="{BB962C8B-B14F-4D97-AF65-F5344CB8AC3E}">
        <p14:creationId xmlns:p14="http://schemas.microsoft.com/office/powerpoint/2010/main" val="817964092"/>
      </p:ext>
    </p:extLst>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43043" name="Content Placeholder 2"/>
          <p:cNvSpPr>
            <a:spLocks noGrp="1"/>
          </p:cNvSpPr>
          <p:nvPr>
            <p:ph idx="1"/>
          </p:nvPr>
        </p:nvSpPr>
        <p:spPr>
          <a:xfrm>
            <a:off x="228600" y="2017713"/>
            <a:ext cx="8839200" cy="4459287"/>
          </a:xfrm>
        </p:spPr>
        <p:txBody>
          <a:bodyPr/>
          <a:lstStyle/>
          <a:p>
            <a:pPr>
              <a:buClr>
                <a:srgbClr val="3333CC"/>
              </a:buClr>
            </a:pPr>
            <a:r>
              <a:rPr lang="en-US" sz="2400" b="1" smtClean="0">
                <a:solidFill>
                  <a:srgbClr val="000000"/>
                </a:solidFill>
              </a:rPr>
              <a:t>Diagnostic Criteria </a:t>
            </a:r>
            <a:endParaRPr lang="en-US" sz="2400" smtClean="0"/>
          </a:p>
          <a:p>
            <a:pPr>
              <a:lnSpc>
                <a:spcPct val="150000"/>
              </a:lnSpc>
            </a:pPr>
            <a:r>
              <a:rPr lang="en-US" sz="2400" smtClean="0"/>
              <a:t> Minimum duration have persisted for proximately 6 months.</a:t>
            </a:r>
          </a:p>
          <a:p>
            <a:pPr>
              <a:lnSpc>
                <a:spcPct val="150000"/>
              </a:lnSpc>
            </a:pPr>
            <a:r>
              <a:rPr lang="en-US" sz="2400" smtClean="0"/>
              <a:t>C. Cause clinically significant distress in the individual.</a:t>
            </a:r>
          </a:p>
          <a:p>
            <a:pPr>
              <a:lnSpc>
                <a:spcPct val="150000"/>
              </a:lnSpc>
            </a:pPr>
            <a:r>
              <a:rPr lang="en-US" sz="2400" smtClean="0"/>
              <a:t>D. The sexual dysfunction is not better explained by a nonsexual mental disorder or other significant stressors and</a:t>
            </a:r>
          </a:p>
          <a:p>
            <a:pPr>
              <a:lnSpc>
                <a:spcPct val="150000"/>
              </a:lnSpc>
            </a:pPr>
            <a:r>
              <a:rPr lang="en-US" sz="2400" smtClean="0"/>
              <a:t>It is not attributable to the effects of a substance/medication or another medical condition</a:t>
            </a:r>
            <a:r>
              <a:rPr lang="en-US" sz="2800" smtClean="0"/>
              <a:t>.</a:t>
            </a:r>
          </a:p>
        </p:txBody>
      </p:sp>
      <p:sp>
        <p:nvSpPr>
          <p:cNvPr id="34304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3DD58AA-A72B-49AD-B154-DD315262E69B}" type="datetime1">
              <a:rPr lang="en-US" smtClean="0">
                <a:solidFill>
                  <a:srgbClr val="000000"/>
                </a:solidFill>
              </a:rPr>
              <a:pPr eaLnBrk="1" hangingPunct="1"/>
              <a:t>26-Apr-20</a:t>
            </a:fld>
            <a:endParaRPr lang="en-US" smtClean="0">
              <a:solidFill>
                <a:srgbClr val="000000"/>
              </a:solidFill>
            </a:endParaRPr>
          </a:p>
        </p:txBody>
      </p:sp>
      <p:sp>
        <p:nvSpPr>
          <p:cNvPr id="34304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20F7179D-BC94-4145-A152-BD2B6A287853}" type="slidenum">
              <a:rPr lang="en-US" smtClean="0">
                <a:solidFill>
                  <a:srgbClr val="000000"/>
                </a:solidFill>
              </a:rPr>
              <a:pPr eaLnBrk="1" hangingPunct="1"/>
              <a:t>76</a:t>
            </a:fld>
            <a:endParaRPr lang="en-US" smtClean="0">
              <a:solidFill>
                <a:srgbClr val="000000"/>
              </a:solidFill>
            </a:endParaRPr>
          </a:p>
        </p:txBody>
      </p:sp>
    </p:spTree>
    <p:extLst>
      <p:ext uri="{BB962C8B-B14F-4D97-AF65-F5344CB8AC3E}">
        <p14:creationId xmlns:p14="http://schemas.microsoft.com/office/powerpoint/2010/main" val="32597856"/>
      </p:ext>
    </p:extLst>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44067" name="Content Placeholder 2"/>
          <p:cNvSpPr>
            <a:spLocks noGrp="1"/>
          </p:cNvSpPr>
          <p:nvPr>
            <p:ph idx="1"/>
          </p:nvPr>
        </p:nvSpPr>
        <p:spPr>
          <a:xfrm>
            <a:off x="304800" y="2017713"/>
            <a:ext cx="8650288" cy="4383087"/>
          </a:xfrm>
        </p:spPr>
        <p:txBody>
          <a:bodyPr/>
          <a:lstStyle/>
          <a:p>
            <a:pPr eaLnBrk="1" hangingPunct="1">
              <a:buClr>
                <a:srgbClr val="3333CC"/>
              </a:buClr>
              <a:buFont typeface="Wingdings" pitchFamily="2" charset="2"/>
              <a:buChar char="q"/>
            </a:pPr>
            <a:endParaRPr lang="en-US" altLang="en-US" sz="2800" b="1" smtClean="0">
              <a:solidFill>
                <a:srgbClr val="000000"/>
              </a:solidFill>
            </a:endParaRPr>
          </a:p>
          <a:p>
            <a:pPr eaLnBrk="1" hangingPunct="1">
              <a:buClr>
                <a:srgbClr val="3333CC"/>
              </a:buClr>
              <a:buFont typeface="Wingdings" pitchFamily="2" charset="2"/>
              <a:buChar char="q"/>
            </a:pPr>
            <a:r>
              <a:rPr lang="en-US" altLang="en-US" sz="2800" b="1" smtClean="0">
                <a:solidFill>
                  <a:srgbClr val="000000"/>
                </a:solidFill>
              </a:rPr>
              <a:t>Treatment</a:t>
            </a:r>
          </a:p>
          <a:p>
            <a:pPr lvl="1" eaLnBrk="1" hangingPunct="1">
              <a:buClr>
                <a:srgbClr val="3333CC"/>
              </a:buClr>
              <a:buFont typeface="Wingdings" pitchFamily="2" charset="2"/>
              <a:buChar char="Ø"/>
            </a:pPr>
            <a:r>
              <a:rPr lang="en-US" altLang="en-US" smtClean="0">
                <a:solidFill>
                  <a:srgbClr val="000000"/>
                </a:solidFill>
              </a:rPr>
              <a:t> Antidepressants like TCA’s,SSRI’S </a:t>
            </a:r>
          </a:p>
          <a:p>
            <a:pPr lvl="1" eaLnBrk="1" hangingPunct="1">
              <a:buClr>
                <a:srgbClr val="3333CC"/>
              </a:buClr>
              <a:buFont typeface="Wingdings" pitchFamily="2" charset="2"/>
              <a:buChar char="Ø"/>
            </a:pPr>
            <a:r>
              <a:rPr lang="en-US" altLang="en-US" smtClean="0">
                <a:solidFill>
                  <a:srgbClr val="000000"/>
                </a:solidFill>
              </a:rPr>
              <a:t>antipsychotics</a:t>
            </a:r>
          </a:p>
          <a:p>
            <a:pPr lvl="1" eaLnBrk="1" hangingPunct="1">
              <a:buClr>
                <a:srgbClr val="3333CC"/>
              </a:buClr>
              <a:buFont typeface="Wingdings" pitchFamily="2" charset="2"/>
              <a:buChar char="Ø"/>
            </a:pPr>
            <a:r>
              <a:rPr lang="en-US" altLang="en-US" smtClean="0">
                <a:solidFill>
                  <a:srgbClr val="000000"/>
                </a:solidFill>
              </a:rPr>
              <a:t>,antihypertensives. </a:t>
            </a:r>
          </a:p>
          <a:p>
            <a:endParaRPr lang="en-US" smtClean="0"/>
          </a:p>
        </p:txBody>
      </p:sp>
      <p:sp>
        <p:nvSpPr>
          <p:cNvPr id="34406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1FBC2F19-F795-48B8-80E3-AE8F5DE0454C}" type="datetime1">
              <a:rPr lang="en-US" smtClean="0">
                <a:solidFill>
                  <a:srgbClr val="000000"/>
                </a:solidFill>
              </a:rPr>
              <a:pPr eaLnBrk="1" hangingPunct="1"/>
              <a:t>26-Apr-20</a:t>
            </a:fld>
            <a:endParaRPr lang="en-US" smtClean="0">
              <a:solidFill>
                <a:srgbClr val="000000"/>
              </a:solidFill>
            </a:endParaRPr>
          </a:p>
        </p:txBody>
      </p:sp>
      <p:sp>
        <p:nvSpPr>
          <p:cNvPr id="34406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8EF75021-C955-46E1-998C-DA4765933E23}" type="slidenum">
              <a:rPr lang="en-US" smtClean="0">
                <a:solidFill>
                  <a:srgbClr val="000000"/>
                </a:solidFill>
              </a:rPr>
              <a:pPr eaLnBrk="1" hangingPunct="1"/>
              <a:t>77</a:t>
            </a:fld>
            <a:endParaRPr lang="en-US" smtClean="0">
              <a:solidFill>
                <a:srgbClr val="000000"/>
              </a:solidFill>
            </a:endParaRPr>
          </a:p>
        </p:txBody>
      </p:sp>
    </p:spTree>
    <p:extLst>
      <p:ext uri="{BB962C8B-B14F-4D97-AF65-F5344CB8AC3E}">
        <p14:creationId xmlns:p14="http://schemas.microsoft.com/office/powerpoint/2010/main" val="4244416827"/>
      </p:ext>
    </p:extLst>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76200" y="2017713"/>
            <a:ext cx="8991600" cy="4459287"/>
          </a:xfrm>
        </p:spPr>
        <p:txBody>
          <a:bodyPr/>
          <a:lstStyle/>
          <a:p>
            <a:pPr>
              <a:defRPr/>
            </a:pPr>
            <a:r>
              <a:rPr lang="en-US" b="1" dirty="0">
                <a:solidFill>
                  <a:srgbClr val="000000"/>
                </a:solidFill>
              </a:rPr>
              <a:t>Female Sexual Interest/Arousal </a:t>
            </a:r>
            <a:r>
              <a:rPr lang="en-US" b="1" dirty="0" smtClean="0">
                <a:solidFill>
                  <a:srgbClr val="000000"/>
                </a:solidFill>
              </a:rPr>
              <a:t>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Definition of Interest/Arousal </a:t>
            </a:r>
            <a:r>
              <a:rPr lang="en-US" sz="2800" dirty="0" smtClean="0">
                <a:solidFill>
                  <a:srgbClr val="000000"/>
                </a:solidFill>
              </a:rPr>
              <a:t>Disorder</a:t>
            </a: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Epidemiology </a:t>
            </a:r>
            <a:r>
              <a:rPr lang="en-US" sz="2800" dirty="0">
                <a:solidFill>
                  <a:srgbClr val="000000"/>
                </a:solidFill>
              </a:rPr>
              <a:t>of Interest/Arousal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Etiology of Interest/Arousal Disorder</a:t>
            </a:r>
          </a:p>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Diagnostic criteria  Interest/Arousal </a:t>
            </a:r>
            <a:r>
              <a:rPr lang="en-US" sz="2800" dirty="0" smtClean="0">
                <a:solidFill>
                  <a:srgbClr val="000000"/>
                </a:solidFill>
              </a:rPr>
              <a:t>Disorder</a:t>
            </a: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Treatment </a:t>
            </a:r>
            <a:r>
              <a:rPr lang="en-US" sz="2800" dirty="0">
                <a:solidFill>
                  <a:srgbClr val="000000"/>
                </a:solidFill>
              </a:rPr>
              <a:t>of Interest/Arousal Disorder</a:t>
            </a:r>
            <a:endParaRPr lang="en-US" sz="3600" dirty="0">
              <a:solidFill>
                <a:srgbClr val="000000"/>
              </a:solidFill>
            </a:endParaRPr>
          </a:p>
          <a:p>
            <a:pPr marL="0" indent="0">
              <a:buFont typeface="Wingdings" pitchFamily="2" charset="2"/>
              <a:buNone/>
              <a:defRPr/>
            </a:pPr>
            <a:r>
              <a:rPr lang="en-US" dirty="0">
                <a:solidFill>
                  <a:srgbClr val="000000"/>
                </a:solidFill>
              </a:rPr>
              <a:t/>
            </a:r>
            <a:br>
              <a:rPr lang="en-US" dirty="0">
                <a:solidFill>
                  <a:srgbClr val="000000"/>
                </a:solidFill>
              </a:rPr>
            </a:br>
            <a:endParaRPr lang="en-US" dirty="0"/>
          </a:p>
        </p:txBody>
      </p:sp>
      <p:sp>
        <p:nvSpPr>
          <p:cNvPr id="34509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2452B0BE-D9AD-4A0A-B075-7EE6F2F1D1AC}" type="datetime1">
              <a:rPr lang="en-US" smtClean="0">
                <a:solidFill>
                  <a:srgbClr val="000000"/>
                </a:solidFill>
              </a:rPr>
              <a:pPr eaLnBrk="1" hangingPunct="1"/>
              <a:t>26-Apr-20</a:t>
            </a:fld>
            <a:endParaRPr lang="en-US" smtClean="0">
              <a:solidFill>
                <a:srgbClr val="000000"/>
              </a:solidFill>
            </a:endParaRPr>
          </a:p>
        </p:txBody>
      </p:sp>
      <p:sp>
        <p:nvSpPr>
          <p:cNvPr id="34509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47BC0D73-1827-47AE-920F-47FC2D317C86}" type="slidenum">
              <a:rPr lang="en-US" smtClean="0">
                <a:solidFill>
                  <a:srgbClr val="000000"/>
                </a:solidFill>
              </a:rPr>
              <a:pPr eaLnBrk="1" hangingPunct="1"/>
              <a:t>78</a:t>
            </a:fld>
            <a:endParaRPr lang="en-US" smtClean="0">
              <a:solidFill>
                <a:srgbClr val="000000"/>
              </a:solidFill>
            </a:endParaRPr>
          </a:p>
        </p:txBody>
      </p:sp>
    </p:spTree>
    <p:extLst>
      <p:ext uri="{BB962C8B-B14F-4D97-AF65-F5344CB8AC3E}">
        <p14:creationId xmlns:p14="http://schemas.microsoft.com/office/powerpoint/2010/main" val="2267923625"/>
      </p:ext>
    </p:extLst>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a:xfrm>
            <a:off x="457200" y="320675"/>
            <a:ext cx="7239000" cy="1143000"/>
          </a:xfrm>
        </p:spPr>
        <p:txBody>
          <a:bodyPr/>
          <a:lstStyle/>
          <a:p>
            <a:pPr eaLnBrk="1" hangingPunct="1"/>
            <a:r>
              <a:rPr lang="en-US" sz="3600" smtClean="0">
                <a:solidFill>
                  <a:srgbClr val="333399"/>
                </a:solidFill>
              </a:rPr>
              <a:t>    Sexual Dysfunction</a:t>
            </a:r>
            <a:endParaRPr lang="en-US" smtClean="0"/>
          </a:p>
        </p:txBody>
      </p:sp>
      <p:sp>
        <p:nvSpPr>
          <p:cNvPr id="346115" name="Rectangle 3"/>
          <p:cNvSpPr>
            <a:spLocks noGrp="1" noChangeArrowheads="1"/>
          </p:cNvSpPr>
          <p:nvPr>
            <p:ph idx="1"/>
          </p:nvPr>
        </p:nvSpPr>
        <p:spPr>
          <a:xfrm>
            <a:off x="152400" y="1554163"/>
            <a:ext cx="8686800" cy="4999037"/>
          </a:xfrm>
        </p:spPr>
        <p:txBody>
          <a:bodyPr/>
          <a:lstStyle/>
          <a:p>
            <a:pPr eaLnBrk="1" hangingPunct="1"/>
            <a:endParaRPr lang="en-US" altLang="en-US" sz="2800" smtClean="0"/>
          </a:p>
          <a:p>
            <a:pPr eaLnBrk="1" hangingPunct="1"/>
            <a:r>
              <a:rPr lang="en-US" sz="2800" smtClean="0"/>
              <a:t>Sexual arousal disorder</a:t>
            </a:r>
            <a:endParaRPr lang="en-US" altLang="en-US" sz="2800" b="1" smtClean="0"/>
          </a:p>
          <a:p>
            <a:pPr eaLnBrk="1" hangingPunct="1"/>
            <a:r>
              <a:rPr lang="en-US" altLang="en-US" sz="2800" b="1" smtClean="0"/>
              <a:t>Definition</a:t>
            </a:r>
            <a:r>
              <a:rPr lang="en-US" altLang="en-US" sz="2800" smtClean="0"/>
              <a:t>:-Female - partial or complete failure to attain or maintain the lubrication-swelling response of sexual excitement until the completion of sexual act. May also have orgasmic problems </a:t>
            </a:r>
          </a:p>
          <a:p>
            <a:pPr eaLnBrk="1" hangingPunct="1"/>
            <a:r>
              <a:rPr lang="en-US" altLang="en-US" sz="2400" b="1" smtClean="0"/>
              <a:t>Epidemiology of Interest/Arousal Disorder</a:t>
            </a:r>
          </a:p>
          <a:p>
            <a:pPr eaLnBrk="1" hangingPunct="1"/>
            <a:r>
              <a:rPr lang="en-US" altLang="en-US" sz="2400" smtClean="0"/>
              <a:t>Is unknown</a:t>
            </a:r>
          </a:p>
          <a:p>
            <a:pPr eaLnBrk="1" hangingPunct="1"/>
            <a:r>
              <a:rPr lang="en-US" altLang="en-US" sz="2400" smtClean="0"/>
              <a:t>Some older women report less distress about low sexual desire than younger women</a:t>
            </a:r>
          </a:p>
          <a:p>
            <a:pPr eaLnBrk="1" hangingPunct="1">
              <a:buFont typeface="Wingdings" pitchFamily="2" charset="2"/>
              <a:buNone/>
            </a:pPr>
            <a:endParaRPr lang="en-US" altLang="en-US" sz="2800" smtClean="0"/>
          </a:p>
        </p:txBody>
      </p:sp>
    </p:spTree>
    <p:extLst>
      <p:ext uri="{BB962C8B-B14F-4D97-AF65-F5344CB8AC3E}">
        <p14:creationId xmlns:p14="http://schemas.microsoft.com/office/powerpoint/2010/main" val="706216456"/>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52400" y="152400"/>
            <a:ext cx="8839200" cy="6096000"/>
          </a:xfrm>
        </p:spPr>
        <p:txBody>
          <a:bodyPr>
            <a:normAutofit/>
          </a:bodyPr>
          <a:lstStyle/>
          <a:p>
            <a:pPr marL="0" indent="0" algn="ctr">
              <a:lnSpc>
                <a:spcPct val="150000"/>
              </a:lnSpc>
              <a:buNone/>
            </a:pPr>
            <a:r>
              <a:rPr lang="en-US" sz="3600" dirty="0">
                <a:latin typeface="Times New Roman" pitchFamily="18" charset="0"/>
                <a:cs typeface="Times New Roman" pitchFamily="18" charset="0"/>
              </a:rPr>
              <a:t>Learning objectives</a:t>
            </a:r>
          </a:p>
          <a:p>
            <a:pPr marL="0" indent="0">
              <a:lnSpc>
                <a:spcPct val="150000"/>
              </a:lnSpc>
              <a:buNone/>
            </a:pPr>
            <a:r>
              <a:rPr lang="en-US" sz="3600" dirty="0" smtClean="0">
                <a:latin typeface="Times New Roman" pitchFamily="18" charset="0"/>
                <a:cs typeface="Times New Roman" pitchFamily="18" charset="0"/>
              </a:rPr>
              <a:t>After completing the material in this session </a:t>
            </a:r>
            <a:r>
              <a:rPr lang="en-US" sz="3600" dirty="0">
                <a:latin typeface="Times New Roman" pitchFamily="18" charset="0"/>
                <a:cs typeface="Times New Roman" pitchFamily="18" charset="0"/>
              </a:rPr>
              <a:t>the students will be able to</a:t>
            </a:r>
            <a:r>
              <a:rPr lang="en-US" sz="3600" dirty="0" smtClean="0">
                <a:latin typeface="Times New Roman" pitchFamily="18" charset="0"/>
                <a:cs typeface="Times New Roman" pitchFamily="18" charset="0"/>
              </a:rPr>
              <a:t>:</a:t>
            </a:r>
          </a:p>
          <a:p>
            <a:pPr>
              <a:lnSpc>
                <a:spcPct val="150000"/>
              </a:lnSpc>
              <a:buFont typeface="Wingdings" pitchFamily="2" charset="2"/>
              <a:buChar char="§"/>
            </a:pPr>
            <a:r>
              <a:rPr lang="en-US" sz="3200" dirty="0" smtClean="0">
                <a:latin typeface="Times New Roman" pitchFamily="18" charset="0"/>
                <a:cs typeface="Times New Roman" pitchFamily="18" charset="0"/>
              </a:rPr>
              <a:t>Define dissociative </a:t>
            </a:r>
            <a:r>
              <a:rPr lang="en-US" sz="3200" dirty="0">
                <a:latin typeface="Times New Roman" pitchFamily="18" charset="0"/>
                <a:cs typeface="Times New Roman" pitchFamily="18" charset="0"/>
              </a:rPr>
              <a:t>fugue</a:t>
            </a:r>
          </a:p>
          <a:p>
            <a:pPr>
              <a:lnSpc>
                <a:spcPct val="150000"/>
              </a:lnSpc>
              <a:buFont typeface="Wingdings" pitchFamily="2" charset="2"/>
              <a:buChar char="§"/>
            </a:pPr>
            <a:r>
              <a:rPr lang="en-US" sz="3200" dirty="0" smtClean="0">
                <a:latin typeface="Times New Roman" pitchFamily="18" charset="0"/>
                <a:cs typeface="Times New Roman" pitchFamily="18" charset="0"/>
              </a:rPr>
              <a:t>Identify </a:t>
            </a:r>
            <a:r>
              <a:rPr lang="en-US" sz="3200" dirty="0">
                <a:latin typeface="Times New Roman" pitchFamily="18" charset="0"/>
                <a:cs typeface="Times New Roman" pitchFamily="18" charset="0"/>
              </a:rPr>
              <a:t>the epidemiology of dissociative fugue</a:t>
            </a:r>
          </a:p>
          <a:p>
            <a:pPr>
              <a:lnSpc>
                <a:spcPct val="150000"/>
              </a:lnSpc>
              <a:buFont typeface="Wingdings" pitchFamily="2" charset="2"/>
              <a:buChar char="§"/>
            </a:pPr>
            <a:r>
              <a:rPr lang="en-US" sz="3200" dirty="0" smtClean="0">
                <a:latin typeface="Times New Roman" pitchFamily="18" charset="0"/>
                <a:cs typeface="Times New Roman" pitchFamily="18" charset="0"/>
              </a:rPr>
              <a:t>List </a:t>
            </a:r>
            <a:r>
              <a:rPr lang="en-US" sz="3200" dirty="0">
                <a:latin typeface="Times New Roman" pitchFamily="18" charset="0"/>
                <a:cs typeface="Times New Roman" pitchFamily="18" charset="0"/>
              </a:rPr>
              <a:t>the Diagnostic criteria of dissociative fugue</a:t>
            </a:r>
          </a:p>
          <a:p>
            <a:pPr>
              <a:lnSpc>
                <a:spcPct val="150000"/>
              </a:lnSpc>
              <a:buFont typeface="Wingdings" pitchFamily="2" charset="2"/>
              <a:buChar char="§"/>
            </a:pPr>
            <a:r>
              <a:rPr lang="en-US" sz="3200" dirty="0" smtClean="0">
                <a:latin typeface="Times New Roman" pitchFamily="18" charset="0"/>
                <a:cs typeface="Times New Roman" pitchFamily="18" charset="0"/>
              </a:rPr>
              <a:t>Describe </a:t>
            </a:r>
            <a:r>
              <a:rPr lang="en-US" sz="3200" dirty="0">
                <a:latin typeface="Times New Roman" pitchFamily="18" charset="0"/>
                <a:cs typeface="Times New Roman" pitchFamily="18" charset="0"/>
              </a:rPr>
              <a:t>the treatment of dissociative fugue</a:t>
            </a:r>
          </a:p>
        </p:txBody>
      </p:sp>
      <p:sp>
        <p:nvSpPr>
          <p:cNvPr id="4" name="Date Placeholder 3"/>
          <p:cNvSpPr>
            <a:spLocks noGrp="1"/>
          </p:cNvSpPr>
          <p:nvPr>
            <p:ph type="dt" sz="half" idx="10"/>
          </p:nvPr>
        </p:nvSpPr>
        <p:spPr/>
        <p:txBody>
          <a:bodyPr/>
          <a:lstStyle/>
          <a:p>
            <a:pPr>
              <a:defRPr/>
            </a:pPr>
            <a:fld id="{9D0D6782-E4EE-44F4-A1FE-5ED7F7196EAD}" type="datetime1">
              <a:rPr lang="en-US" smtClean="0">
                <a:solidFill>
                  <a:srgbClr val="696464"/>
                </a:solidFill>
              </a:rPr>
              <a:t>26-Apr-20</a:t>
            </a:fld>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31D7B78D-6F48-4E66-BA36-3A10F8F3CA98}" type="slidenum">
              <a:rPr lang="en-US" smtClean="0"/>
              <a:pPr>
                <a:defRPr/>
              </a:pPr>
              <a:t>8</a:t>
            </a:fld>
            <a:endParaRPr lang="en-US" dirty="0"/>
          </a:p>
        </p:txBody>
      </p:sp>
      <p:sp>
        <p:nvSpPr>
          <p:cNvPr id="2" name="Footer Placeholder 1"/>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Tree>
    <p:extLst>
      <p:ext uri="{BB962C8B-B14F-4D97-AF65-F5344CB8AC3E}">
        <p14:creationId xmlns:p14="http://schemas.microsoft.com/office/powerpoint/2010/main" val="39716349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47139" name="Content Placeholder 2"/>
          <p:cNvSpPr>
            <a:spLocks noGrp="1"/>
          </p:cNvSpPr>
          <p:nvPr>
            <p:ph idx="1"/>
          </p:nvPr>
        </p:nvSpPr>
        <p:spPr>
          <a:xfrm>
            <a:off x="152400" y="2017713"/>
            <a:ext cx="8839200" cy="4383087"/>
          </a:xfrm>
        </p:spPr>
        <p:txBody>
          <a:bodyPr/>
          <a:lstStyle/>
          <a:p>
            <a:r>
              <a:rPr lang="en-US" b="1" smtClean="0"/>
              <a:t>Etiology</a:t>
            </a:r>
          </a:p>
          <a:p>
            <a:r>
              <a:rPr lang="en-US" smtClean="0"/>
              <a:t>Psychological factors like</a:t>
            </a:r>
          </a:p>
          <a:p>
            <a:pPr lvl="1"/>
            <a:r>
              <a:rPr lang="en-US" smtClean="0"/>
              <a:t> anxiety </a:t>
            </a:r>
          </a:p>
          <a:p>
            <a:pPr lvl="1"/>
            <a:r>
              <a:rPr lang="en-US" smtClean="0"/>
              <a:t>guilt, fear and</a:t>
            </a:r>
          </a:p>
          <a:p>
            <a:pPr lvl="1"/>
            <a:r>
              <a:rPr lang="en-US" smtClean="0"/>
              <a:t> hormonal factors may be involved.</a:t>
            </a:r>
          </a:p>
          <a:p>
            <a:endParaRPr lang="en-US" smtClean="0"/>
          </a:p>
        </p:txBody>
      </p:sp>
      <p:sp>
        <p:nvSpPr>
          <p:cNvPr id="34714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E9E7D70-4BAE-405B-A66D-3F1160E8266A}" type="datetime1">
              <a:rPr lang="en-US" smtClean="0">
                <a:solidFill>
                  <a:srgbClr val="000000"/>
                </a:solidFill>
              </a:rPr>
              <a:pPr eaLnBrk="1" hangingPunct="1"/>
              <a:t>26-Apr-20</a:t>
            </a:fld>
            <a:endParaRPr lang="en-US" smtClean="0">
              <a:solidFill>
                <a:srgbClr val="000000"/>
              </a:solidFill>
            </a:endParaRPr>
          </a:p>
        </p:txBody>
      </p:sp>
      <p:sp>
        <p:nvSpPr>
          <p:cNvPr id="34714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2F13FB4F-92EC-414C-8A24-C377A9494B3B}" type="slidenum">
              <a:rPr lang="en-US" smtClean="0">
                <a:solidFill>
                  <a:srgbClr val="000000"/>
                </a:solidFill>
              </a:rPr>
              <a:pPr eaLnBrk="1" hangingPunct="1"/>
              <a:t>80</a:t>
            </a:fld>
            <a:endParaRPr lang="en-US" smtClean="0">
              <a:solidFill>
                <a:srgbClr val="000000"/>
              </a:solidFill>
            </a:endParaRPr>
          </a:p>
        </p:txBody>
      </p:sp>
    </p:spTree>
    <p:extLst>
      <p:ext uri="{BB962C8B-B14F-4D97-AF65-F5344CB8AC3E}">
        <p14:creationId xmlns:p14="http://schemas.microsoft.com/office/powerpoint/2010/main" val="3419977835"/>
      </p:ext>
    </p:extLst>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76200" y="2017713"/>
            <a:ext cx="8991600" cy="4687887"/>
          </a:xfrm>
        </p:spPr>
        <p:txBody>
          <a:bodyPr/>
          <a:lstStyle/>
          <a:p>
            <a:pPr marL="274320" indent="-274320" eaLnBrk="1" fontAlgn="auto" hangingPunct="1">
              <a:lnSpc>
                <a:spcPct val="150000"/>
              </a:lnSpc>
              <a:spcAft>
                <a:spcPts val="0"/>
              </a:spcAft>
              <a:buClr>
                <a:srgbClr val="3333CC"/>
              </a:buClr>
              <a:buFont typeface="Wingdings 2"/>
              <a:buChar char=""/>
              <a:defRPr/>
            </a:pPr>
            <a:r>
              <a:rPr lang="en-US" sz="2800" b="1" dirty="0">
                <a:solidFill>
                  <a:srgbClr val="000000"/>
                </a:solidFill>
              </a:rPr>
              <a:t>Diagnostic criteria  Interest/Arousal Disorder</a:t>
            </a:r>
          </a:p>
          <a:p>
            <a:pPr>
              <a:defRPr/>
            </a:pPr>
            <a:r>
              <a:rPr lang="en-US" sz="2800" dirty="0" smtClean="0"/>
              <a:t>A. Lack of, or significantly reduced, sexual interest/arousal, as manifested by at least three of the following:</a:t>
            </a:r>
          </a:p>
          <a:p>
            <a:pPr marL="0" indent="0">
              <a:lnSpc>
                <a:spcPct val="150000"/>
              </a:lnSpc>
              <a:buFont typeface="Wingdings" pitchFamily="2" charset="2"/>
              <a:buNone/>
              <a:defRPr/>
            </a:pPr>
            <a:r>
              <a:rPr lang="en-US" sz="2800" dirty="0" smtClean="0"/>
              <a:t>1. Absent/reduced interest in sexual activity.</a:t>
            </a:r>
          </a:p>
          <a:p>
            <a:pPr marL="0" indent="0">
              <a:lnSpc>
                <a:spcPct val="150000"/>
              </a:lnSpc>
              <a:buFont typeface="Wingdings" pitchFamily="2" charset="2"/>
              <a:buNone/>
              <a:defRPr/>
            </a:pPr>
            <a:r>
              <a:rPr lang="en-US" sz="2800" dirty="0" smtClean="0"/>
              <a:t>2. Absent/reduced sexual/erotic thoughts or fantasies.</a:t>
            </a:r>
          </a:p>
          <a:p>
            <a:pPr marL="0" indent="0">
              <a:lnSpc>
                <a:spcPct val="150000"/>
              </a:lnSpc>
              <a:buFont typeface="Wingdings" pitchFamily="2" charset="2"/>
              <a:buNone/>
              <a:defRPr/>
            </a:pPr>
            <a:r>
              <a:rPr lang="en-US" sz="2800" dirty="0" smtClean="0"/>
              <a:t>3. No/reduced initiation of sexual activity, and typically unreceptive to a partner’s attempts to initiate</a:t>
            </a:r>
            <a:endParaRPr lang="en-US" sz="2800" dirty="0"/>
          </a:p>
        </p:txBody>
      </p:sp>
      <p:sp>
        <p:nvSpPr>
          <p:cNvPr id="34816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BA6E6BA-993D-4B3C-9AAA-CD8C6D0A6D22}" type="datetime1">
              <a:rPr lang="en-US" smtClean="0">
                <a:solidFill>
                  <a:srgbClr val="000000"/>
                </a:solidFill>
              </a:rPr>
              <a:pPr eaLnBrk="1" hangingPunct="1"/>
              <a:t>26-Apr-20</a:t>
            </a:fld>
            <a:endParaRPr lang="en-US" smtClean="0">
              <a:solidFill>
                <a:srgbClr val="000000"/>
              </a:solidFill>
            </a:endParaRPr>
          </a:p>
        </p:txBody>
      </p:sp>
      <p:sp>
        <p:nvSpPr>
          <p:cNvPr id="34816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1F0BA54-8DFE-40AA-8371-D5B384E8016C}" type="slidenum">
              <a:rPr lang="en-US" smtClean="0">
                <a:solidFill>
                  <a:srgbClr val="000000"/>
                </a:solidFill>
              </a:rPr>
              <a:pPr eaLnBrk="1" hangingPunct="1"/>
              <a:t>81</a:t>
            </a:fld>
            <a:endParaRPr lang="en-US" smtClean="0">
              <a:solidFill>
                <a:srgbClr val="000000"/>
              </a:solidFill>
            </a:endParaRPr>
          </a:p>
        </p:txBody>
      </p:sp>
    </p:spTree>
    <p:extLst>
      <p:ext uri="{BB962C8B-B14F-4D97-AF65-F5344CB8AC3E}">
        <p14:creationId xmlns:p14="http://schemas.microsoft.com/office/powerpoint/2010/main" val="2686095030"/>
      </p:ext>
    </p:extLst>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152400" y="2017713"/>
            <a:ext cx="8991600" cy="4687887"/>
          </a:xfrm>
        </p:spPr>
        <p:txBody>
          <a:bodyPr/>
          <a:lstStyle/>
          <a:p>
            <a:pPr marL="274320" indent="-274320" eaLnBrk="1" fontAlgn="auto" hangingPunct="1">
              <a:lnSpc>
                <a:spcPct val="150000"/>
              </a:lnSpc>
              <a:spcAft>
                <a:spcPts val="0"/>
              </a:spcAft>
              <a:buClr>
                <a:srgbClr val="3333CC"/>
              </a:buClr>
              <a:buFont typeface="Wingdings 2"/>
              <a:buChar char=""/>
              <a:defRPr/>
            </a:pPr>
            <a:r>
              <a:rPr lang="en-US" sz="2800" b="1" dirty="0">
                <a:solidFill>
                  <a:srgbClr val="000000"/>
                </a:solidFill>
              </a:rPr>
              <a:t>Diagnostic criteria  Interest/Arousal </a:t>
            </a:r>
            <a:r>
              <a:rPr lang="en-US" sz="2800" b="1" dirty="0" smtClean="0">
                <a:solidFill>
                  <a:srgbClr val="000000"/>
                </a:solidFill>
              </a:rPr>
              <a:t>Disorder</a:t>
            </a:r>
            <a:endParaRPr lang="en-US" sz="2800" b="1" dirty="0" smtClean="0"/>
          </a:p>
          <a:p>
            <a:pPr>
              <a:defRPr/>
            </a:pPr>
            <a:r>
              <a:rPr lang="en-US" sz="2800" dirty="0" smtClean="0"/>
              <a:t>4. Absent/reduced sexual excitement/pleasure during sexual activity in almost all or all 75%-100% sexual </a:t>
            </a:r>
          </a:p>
          <a:p>
            <a:pPr>
              <a:defRPr/>
            </a:pPr>
            <a:r>
              <a:rPr lang="en-US" sz="2800" dirty="0" smtClean="0"/>
              <a:t>5. Absent/reduced sexual interest/arousal in response to any internal or external sexual/erotic cues </a:t>
            </a:r>
          </a:p>
          <a:p>
            <a:pPr>
              <a:defRPr/>
            </a:pPr>
            <a:r>
              <a:rPr lang="en-US" sz="2800" dirty="0" smtClean="0"/>
              <a:t>6. Absent/reduced genital or </a:t>
            </a:r>
            <a:r>
              <a:rPr lang="en-US" sz="2800" dirty="0" err="1" smtClean="0"/>
              <a:t>nongenital</a:t>
            </a:r>
            <a:r>
              <a:rPr lang="en-US" sz="2800" dirty="0" smtClean="0"/>
              <a:t> sensations during sexual activity in almost all or all (approximately 75%-100%) sexual</a:t>
            </a:r>
            <a:endParaRPr lang="en-US" sz="2800" dirty="0"/>
          </a:p>
        </p:txBody>
      </p:sp>
      <p:sp>
        <p:nvSpPr>
          <p:cNvPr id="34918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948492B7-6C26-4856-BA3B-E87456B04BEC}" type="datetime1">
              <a:rPr lang="en-US" smtClean="0">
                <a:solidFill>
                  <a:srgbClr val="000000"/>
                </a:solidFill>
              </a:rPr>
              <a:pPr eaLnBrk="1" hangingPunct="1"/>
              <a:t>26-Apr-20</a:t>
            </a:fld>
            <a:endParaRPr lang="en-US" smtClean="0">
              <a:solidFill>
                <a:srgbClr val="000000"/>
              </a:solidFill>
            </a:endParaRPr>
          </a:p>
        </p:txBody>
      </p:sp>
      <p:sp>
        <p:nvSpPr>
          <p:cNvPr id="34918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9AE42BB-B146-4CD2-9CA9-2054734EA695}" type="slidenum">
              <a:rPr lang="en-US" smtClean="0">
                <a:solidFill>
                  <a:srgbClr val="000000"/>
                </a:solidFill>
              </a:rPr>
              <a:pPr eaLnBrk="1" hangingPunct="1"/>
              <a:t>82</a:t>
            </a:fld>
            <a:endParaRPr lang="en-US" smtClean="0">
              <a:solidFill>
                <a:srgbClr val="000000"/>
              </a:solidFill>
            </a:endParaRPr>
          </a:p>
        </p:txBody>
      </p:sp>
    </p:spTree>
    <p:extLst>
      <p:ext uri="{BB962C8B-B14F-4D97-AF65-F5344CB8AC3E}">
        <p14:creationId xmlns:p14="http://schemas.microsoft.com/office/powerpoint/2010/main" val="435833648"/>
      </p:ext>
    </p:extLst>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152400" y="2017713"/>
            <a:ext cx="8839200" cy="4687887"/>
          </a:xfrm>
        </p:spPr>
        <p:txBody>
          <a:bodyPr/>
          <a:lstStyle/>
          <a:p>
            <a:pPr marL="274320" indent="-274320" eaLnBrk="1" fontAlgn="auto" hangingPunct="1">
              <a:lnSpc>
                <a:spcPct val="150000"/>
              </a:lnSpc>
              <a:spcAft>
                <a:spcPts val="0"/>
              </a:spcAft>
              <a:buClr>
                <a:srgbClr val="3333CC"/>
              </a:buClr>
              <a:buFont typeface="Wingdings 2"/>
              <a:buChar char=""/>
              <a:defRPr/>
            </a:pPr>
            <a:r>
              <a:rPr lang="en-US" sz="2800" b="1" dirty="0">
                <a:solidFill>
                  <a:srgbClr val="000000"/>
                </a:solidFill>
              </a:rPr>
              <a:t>Diagnostic criteria  Interest/Arousal </a:t>
            </a:r>
            <a:r>
              <a:rPr lang="en-US" sz="2800" b="1" dirty="0" smtClean="0">
                <a:solidFill>
                  <a:srgbClr val="000000"/>
                </a:solidFill>
              </a:rPr>
              <a:t>Disorder</a:t>
            </a:r>
            <a:r>
              <a:rPr lang="en-US" sz="2400" dirty="0" smtClean="0"/>
              <a:t> </a:t>
            </a:r>
          </a:p>
          <a:p>
            <a:pPr>
              <a:defRPr/>
            </a:pPr>
            <a:r>
              <a:rPr lang="en-US" sz="2400" dirty="0" smtClean="0"/>
              <a:t>The duration should be approximately 6 months.</a:t>
            </a:r>
          </a:p>
          <a:p>
            <a:pPr>
              <a:defRPr/>
            </a:pPr>
            <a:r>
              <a:rPr lang="en-US" sz="2400" dirty="0" smtClean="0"/>
              <a:t>C. The symptoms cause clinically significant </a:t>
            </a:r>
          </a:p>
          <a:p>
            <a:pPr>
              <a:defRPr/>
            </a:pPr>
            <a:r>
              <a:rPr lang="en-US" sz="2400" dirty="0" smtClean="0"/>
              <a:t>D. The sexual dysfunction is not better explained by a nonsexual mental disorder or as a consequence of severe relationship distress (e.g., partner violence) or other </a:t>
            </a:r>
          </a:p>
          <a:p>
            <a:pPr>
              <a:defRPr/>
            </a:pPr>
            <a:r>
              <a:rPr lang="en-US" sz="2400" dirty="0" smtClean="0"/>
              <a:t>It is not attributable to the effects of a substance/medication or another medical condition</a:t>
            </a:r>
            <a:endParaRPr lang="en-US" sz="2400" dirty="0"/>
          </a:p>
        </p:txBody>
      </p:sp>
      <p:sp>
        <p:nvSpPr>
          <p:cNvPr id="35021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CA489F6-B65E-4153-BEF0-A18D8C303B16}" type="datetime1">
              <a:rPr lang="en-US" smtClean="0">
                <a:solidFill>
                  <a:srgbClr val="000000"/>
                </a:solidFill>
              </a:rPr>
              <a:pPr eaLnBrk="1" hangingPunct="1"/>
              <a:t>26-Apr-20</a:t>
            </a:fld>
            <a:endParaRPr lang="en-US" smtClean="0">
              <a:solidFill>
                <a:srgbClr val="000000"/>
              </a:solidFill>
            </a:endParaRPr>
          </a:p>
        </p:txBody>
      </p:sp>
      <p:sp>
        <p:nvSpPr>
          <p:cNvPr id="35021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09548E0-20BA-45AB-8F36-0FB7FDB4C09F}" type="slidenum">
              <a:rPr lang="en-US" smtClean="0">
                <a:solidFill>
                  <a:srgbClr val="000000"/>
                </a:solidFill>
              </a:rPr>
              <a:pPr eaLnBrk="1" hangingPunct="1"/>
              <a:t>83</a:t>
            </a:fld>
            <a:endParaRPr lang="en-US" smtClean="0">
              <a:solidFill>
                <a:srgbClr val="000000"/>
              </a:solidFill>
            </a:endParaRPr>
          </a:p>
        </p:txBody>
      </p:sp>
    </p:spTree>
    <p:extLst>
      <p:ext uri="{BB962C8B-B14F-4D97-AF65-F5344CB8AC3E}">
        <p14:creationId xmlns:p14="http://schemas.microsoft.com/office/powerpoint/2010/main" val="4212107292"/>
      </p:ext>
    </p:extLst>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 name="Content Placeholder 2"/>
          <p:cNvSpPr>
            <a:spLocks noGrp="1"/>
          </p:cNvSpPr>
          <p:nvPr>
            <p:ph idx="1"/>
          </p:nvPr>
        </p:nvSpPr>
        <p:spPr>
          <a:xfrm>
            <a:off x="76200" y="2017713"/>
            <a:ext cx="9067800" cy="4383087"/>
          </a:xfrm>
        </p:spPr>
        <p:txBody>
          <a:bodyPr/>
          <a:lstStyle/>
          <a:p>
            <a:pPr marL="274320" indent="-274320" eaLnBrk="1" fontAlgn="auto" hangingPunct="1">
              <a:lnSpc>
                <a:spcPct val="150000"/>
              </a:lnSpc>
              <a:spcAft>
                <a:spcPts val="0"/>
              </a:spcAft>
              <a:buClr>
                <a:srgbClr val="3333CC"/>
              </a:buClr>
              <a:buFont typeface="Wingdings 2"/>
              <a:buChar char=""/>
              <a:defRPr/>
            </a:pPr>
            <a:r>
              <a:rPr lang="en-US" sz="2800" dirty="0">
                <a:solidFill>
                  <a:srgbClr val="000000"/>
                </a:solidFill>
              </a:rPr>
              <a:t>Definition of Hypoactive sexual desire disorder </a:t>
            </a:r>
            <a:endParaRPr lang="en-US" sz="2800" dirty="0" smtClean="0">
              <a:solidFill>
                <a:srgbClr val="000000"/>
              </a:solidFill>
            </a:endParaRP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Epidemiology </a:t>
            </a:r>
            <a:r>
              <a:rPr lang="en-US" sz="2800" dirty="0">
                <a:solidFill>
                  <a:srgbClr val="000000"/>
                </a:solidFill>
              </a:rPr>
              <a:t>of Hypoactive sexual desire disorder </a:t>
            </a:r>
            <a:endParaRPr lang="en-US" sz="2800" dirty="0" smtClean="0">
              <a:solidFill>
                <a:srgbClr val="000000"/>
              </a:solidFill>
            </a:endParaRP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Etiology </a:t>
            </a:r>
            <a:r>
              <a:rPr lang="en-US" sz="2800" dirty="0">
                <a:solidFill>
                  <a:srgbClr val="000000"/>
                </a:solidFill>
              </a:rPr>
              <a:t>of Hypoactive sexual desire disorder </a:t>
            </a:r>
            <a:endParaRPr lang="en-US" sz="2800" dirty="0" smtClean="0">
              <a:solidFill>
                <a:srgbClr val="000000"/>
              </a:solidFill>
            </a:endParaRPr>
          </a:p>
          <a:p>
            <a:pPr marL="274320" indent="-274320" eaLnBrk="1" fontAlgn="auto" hangingPunct="1">
              <a:lnSpc>
                <a:spcPct val="150000"/>
              </a:lnSpc>
              <a:spcAft>
                <a:spcPts val="0"/>
              </a:spcAft>
              <a:buClr>
                <a:srgbClr val="3333CC"/>
              </a:buClr>
              <a:buFont typeface="Wingdings 2"/>
              <a:buChar char=""/>
              <a:defRPr/>
            </a:pPr>
            <a:r>
              <a:rPr lang="en-US" sz="2800" dirty="0" smtClean="0">
                <a:solidFill>
                  <a:srgbClr val="000000"/>
                </a:solidFill>
              </a:rPr>
              <a:t>Diagnostic </a:t>
            </a:r>
            <a:r>
              <a:rPr lang="en-US" sz="2800" dirty="0">
                <a:solidFill>
                  <a:srgbClr val="000000"/>
                </a:solidFill>
              </a:rPr>
              <a:t>criteria  Hypoactive sexual desire </a:t>
            </a:r>
            <a:r>
              <a:rPr lang="en-US" sz="2800" dirty="0" smtClean="0">
                <a:solidFill>
                  <a:srgbClr val="000000"/>
                </a:solidFill>
              </a:rPr>
              <a:t>disorder</a:t>
            </a:r>
            <a:endParaRPr lang="en-US" sz="3600" dirty="0">
              <a:solidFill>
                <a:srgbClr val="000000"/>
              </a:solidFill>
            </a:endParaRPr>
          </a:p>
          <a:p>
            <a:pPr>
              <a:defRPr/>
            </a:pPr>
            <a:endParaRPr lang="en-US" dirty="0"/>
          </a:p>
        </p:txBody>
      </p:sp>
      <p:sp>
        <p:nvSpPr>
          <p:cNvPr id="35123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946C32DE-6D21-45C8-B64C-BF7091C7448E}" type="datetime1">
              <a:rPr lang="en-US" smtClean="0">
                <a:solidFill>
                  <a:srgbClr val="000000"/>
                </a:solidFill>
              </a:rPr>
              <a:pPr eaLnBrk="1" hangingPunct="1"/>
              <a:t>26-Apr-20</a:t>
            </a:fld>
            <a:endParaRPr lang="en-US" smtClean="0">
              <a:solidFill>
                <a:srgbClr val="000000"/>
              </a:solidFill>
            </a:endParaRPr>
          </a:p>
        </p:txBody>
      </p:sp>
      <p:sp>
        <p:nvSpPr>
          <p:cNvPr id="35123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5F8BF4CE-90F4-4E37-8381-BD9BD613CDEB}" type="slidenum">
              <a:rPr lang="en-US" smtClean="0">
                <a:solidFill>
                  <a:srgbClr val="000000"/>
                </a:solidFill>
              </a:rPr>
              <a:pPr eaLnBrk="1" hangingPunct="1"/>
              <a:t>84</a:t>
            </a:fld>
            <a:endParaRPr lang="en-US" smtClean="0">
              <a:solidFill>
                <a:srgbClr val="000000"/>
              </a:solidFill>
            </a:endParaRPr>
          </a:p>
        </p:txBody>
      </p:sp>
    </p:spTree>
    <p:extLst>
      <p:ext uri="{BB962C8B-B14F-4D97-AF65-F5344CB8AC3E}">
        <p14:creationId xmlns:p14="http://schemas.microsoft.com/office/powerpoint/2010/main" val="2033628596"/>
      </p:ext>
    </p:extLst>
  </p:cSld>
  <p:clrMapOvr>
    <a:masterClrMapping/>
  </p:clrMapOvr>
  <p:transition>
    <p:rand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a:xfrm>
            <a:off x="457200" y="320675"/>
            <a:ext cx="7239000" cy="1143000"/>
          </a:xfrm>
        </p:spPr>
        <p:txBody>
          <a:bodyPr/>
          <a:lstStyle/>
          <a:p>
            <a:pPr eaLnBrk="1" hangingPunct="1"/>
            <a:r>
              <a:rPr lang="en-US" sz="3600" smtClean="0">
                <a:solidFill>
                  <a:srgbClr val="333399"/>
                </a:solidFill>
              </a:rPr>
              <a:t>     Sexual Dysfunction</a:t>
            </a:r>
            <a:endParaRPr lang="en-US" smtClean="0"/>
          </a:p>
        </p:txBody>
      </p:sp>
      <p:sp>
        <p:nvSpPr>
          <p:cNvPr id="20483" name="Rectangle 3"/>
          <p:cNvSpPr>
            <a:spLocks noGrp="1" noChangeArrowheads="1"/>
          </p:cNvSpPr>
          <p:nvPr>
            <p:ph idx="1"/>
          </p:nvPr>
        </p:nvSpPr>
        <p:spPr>
          <a:xfrm>
            <a:off x="76200" y="2017713"/>
            <a:ext cx="8991600" cy="4306887"/>
          </a:xfrm>
        </p:spPr>
        <p:txBody>
          <a:bodyPr>
            <a:normAutofit fontScale="70000" lnSpcReduction="20000"/>
          </a:bodyPr>
          <a:lstStyle/>
          <a:p>
            <a:pPr marL="274320" indent="-274320" eaLnBrk="1" fontAlgn="auto" hangingPunct="1">
              <a:spcAft>
                <a:spcPts val="0"/>
              </a:spcAft>
              <a:buFont typeface="Wingdings 2"/>
              <a:buChar char=""/>
              <a:defRPr/>
            </a:pPr>
            <a:r>
              <a:rPr lang="en-US" sz="4500" dirty="0"/>
              <a:t>Sexual desire disorders</a:t>
            </a:r>
          </a:p>
          <a:p>
            <a:pPr marL="274320" indent="-274320" eaLnBrk="1" fontAlgn="auto" hangingPunct="1">
              <a:spcAft>
                <a:spcPts val="0"/>
              </a:spcAft>
              <a:buFont typeface="Wingdings 2"/>
              <a:buChar char=""/>
              <a:defRPr/>
            </a:pPr>
            <a:r>
              <a:rPr lang="en-US" b="1" dirty="0" smtClean="0">
                <a:solidFill>
                  <a:srgbClr val="FF0000"/>
                </a:solidFill>
              </a:rPr>
              <a:t>Definition </a:t>
            </a:r>
            <a:r>
              <a:rPr lang="en-US" b="1" dirty="0" smtClean="0"/>
              <a:t>of Hypoactive sexual desire disorder  </a:t>
            </a:r>
            <a:r>
              <a:rPr lang="en-US" dirty="0" smtClean="0"/>
              <a:t>deficiency or absence of sexual fantasies and desire for sexual activity. </a:t>
            </a:r>
          </a:p>
          <a:p>
            <a:pPr marL="274320" indent="-274320" eaLnBrk="1" fontAlgn="auto" hangingPunct="1">
              <a:spcAft>
                <a:spcPts val="0"/>
              </a:spcAft>
              <a:buFont typeface="Wingdings 2"/>
              <a:buChar char=""/>
              <a:defRPr/>
            </a:pPr>
            <a:r>
              <a:rPr lang="en-US" b="1" dirty="0" smtClean="0"/>
              <a:t>Epidemiology</a:t>
            </a:r>
          </a:p>
          <a:p>
            <a:pPr marL="274320" indent="-274320" eaLnBrk="1" fontAlgn="auto" hangingPunct="1">
              <a:spcAft>
                <a:spcPts val="0"/>
              </a:spcAft>
              <a:buFont typeface="Wingdings 2"/>
              <a:buChar char=""/>
              <a:defRPr/>
            </a:pPr>
            <a:r>
              <a:rPr lang="en-US" sz="3100" dirty="0"/>
              <a:t>Approximately 6% of younger men (ages 18-24 years)</a:t>
            </a:r>
          </a:p>
          <a:p>
            <a:pPr marL="274320" indent="-274320" eaLnBrk="1" fontAlgn="auto" hangingPunct="1">
              <a:spcAft>
                <a:spcPts val="0"/>
              </a:spcAft>
              <a:buFont typeface="Wingdings 2"/>
              <a:buChar char=""/>
              <a:defRPr/>
            </a:pPr>
            <a:r>
              <a:rPr lang="en-US" sz="3100" dirty="0" smtClean="0"/>
              <a:t> </a:t>
            </a:r>
            <a:r>
              <a:rPr lang="en-US" sz="3100" dirty="0"/>
              <a:t>41% of older men (ages 66-74 years) have problems with sexual desire. </a:t>
            </a:r>
            <a:endParaRPr lang="en-US" sz="3100" dirty="0" smtClean="0"/>
          </a:p>
          <a:p>
            <a:pPr marL="274320" indent="-274320" eaLnBrk="1" fontAlgn="auto" hangingPunct="1">
              <a:spcAft>
                <a:spcPts val="0"/>
              </a:spcAft>
              <a:buFont typeface="Wingdings 2"/>
              <a:buChar char=""/>
              <a:defRPr/>
            </a:pPr>
            <a:r>
              <a:rPr lang="en-US" sz="3100" dirty="0" smtClean="0"/>
              <a:t> </a:t>
            </a:r>
            <a:r>
              <a:rPr lang="en-US" sz="3100" dirty="0"/>
              <a:t>men ages 16-44 (1.8%).</a:t>
            </a:r>
            <a:endParaRPr lang="en-US" sz="3100" dirty="0" smtClean="0"/>
          </a:p>
          <a:p>
            <a:pPr marL="274320" indent="-274320" eaLnBrk="1" fontAlgn="auto" hangingPunct="1">
              <a:spcAft>
                <a:spcPts val="0"/>
              </a:spcAft>
              <a:buFont typeface="Wingdings 2"/>
              <a:buChar char=""/>
              <a:defRPr/>
            </a:pPr>
            <a:r>
              <a:rPr lang="en-US" sz="3100" dirty="0" smtClean="0"/>
              <a:t>Sexual aversion disorder: Avoidance of genital sexual contact -coitus or masturbation.</a:t>
            </a:r>
          </a:p>
          <a:p>
            <a:pPr marL="274320" indent="-274320" eaLnBrk="1" fontAlgn="auto" hangingPunct="1">
              <a:spcAft>
                <a:spcPts val="0"/>
              </a:spcAft>
              <a:buFont typeface="Wingdings 2" pitchFamily="18" charset="2"/>
              <a:buNone/>
              <a:defRPr/>
            </a:pPr>
            <a:endParaRPr lang="en-US" sz="3100" dirty="0" smtClean="0"/>
          </a:p>
          <a:p>
            <a:pPr marL="274320" indent="-274320" eaLnBrk="1" fontAlgn="auto" hangingPunct="1">
              <a:spcAft>
                <a:spcPts val="0"/>
              </a:spcAft>
              <a:buFont typeface="Wingdings 2"/>
              <a:buChar char=""/>
              <a:defRPr/>
            </a:pPr>
            <a:r>
              <a:rPr lang="en-US" sz="3100" dirty="0" smtClean="0"/>
              <a:t>Characterized by intense fear or sexual panic state.</a:t>
            </a:r>
          </a:p>
          <a:p>
            <a:pPr marL="274320" indent="-274320" eaLnBrk="1" fontAlgn="auto" hangingPunct="1">
              <a:spcAft>
                <a:spcPts val="0"/>
              </a:spcAft>
              <a:buFont typeface="Wingdings 2" pitchFamily="18" charset="2"/>
              <a:buNone/>
              <a:defRPr/>
            </a:pPr>
            <a:endParaRPr lang="en-US" dirty="0" smtClean="0"/>
          </a:p>
          <a:p>
            <a:pPr marL="274320" indent="-274320" eaLnBrk="1" fontAlgn="auto" hangingPunct="1">
              <a:spcAft>
                <a:spcPts val="0"/>
              </a:spcAft>
              <a:buFont typeface="Wingdings 2"/>
              <a:buChar char=""/>
              <a:defRPr/>
            </a:pPr>
            <a:endParaRPr lang="en-US" dirty="0" smtClean="0"/>
          </a:p>
        </p:txBody>
      </p:sp>
    </p:spTree>
    <p:extLst>
      <p:ext uri="{BB962C8B-B14F-4D97-AF65-F5344CB8AC3E}">
        <p14:creationId xmlns:p14="http://schemas.microsoft.com/office/powerpoint/2010/main" val="430713267"/>
      </p:ext>
    </p:extLst>
  </p:cSld>
  <p:clrMapOvr>
    <a:masterClrMapping/>
  </p:clrMapOvr>
  <p:transition>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53283" name="Content Placeholder 2"/>
          <p:cNvSpPr>
            <a:spLocks noGrp="1"/>
          </p:cNvSpPr>
          <p:nvPr>
            <p:ph idx="1"/>
          </p:nvPr>
        </p:nvSpPr>
        <p:spPr>
          <a:xfrm>
            <a:off x="0" y="2017713"/>
            <a:ext cx="9144000" cy="4535487"/>
          </a:xfrm>
        </p:spPr>
        <p:txBody>
          <a:bodyPr/>
          <a:lstStyle/>
          <a:p>
            <a:r>
              <a:rPr lang="en-US" sz="2400" b="1" smtClean="0"/>
              <a:t>Diagnostic Criteria of Hypoactive sexual desire disorder </a:t>
            </a:r>
          </a:p>
          <a:p>
            <a:r>
              <a:rPr lang="en-US" sz="2800" smtClean="0"/>
              <a:t>A. Persistently or recurrently deficient (or absent) sexual/erotic thoughts or fantasies and desire for sexual activity. The judgment of deficiency is made by the clinician, taking into account factors that affect sexual functioning, such as age and general and sociocultural contexts of the individual’s life.</a:t>
            </a:r>
          </a:p>
          <a:p>
            <a:r>
              <a:rPr lang="en-US" sz="2800" smtClean="0"/>
              <a:t>B. The symptoms in Criterion A have persisted for a minimum duration of approximately 6 months.</a:t>
            </a:r>
          </a:p>
        </p:txBody>
      </p:sp>
      <p:sp>
        <p:nvSpPr>
          <p:cNvPr id="353284"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BD3B406-A3D6-48FF-9A10-C9678B148F16}" type="datetime1">
              <a:rPr lang="en-US" smtClean="0">
                <a:solidFill>
                  <a:srgbClr val="000000"/>
                </a:solidFill>
              </a:rPr>
              <a:pPr eaLnBrk="1" hangingPunct="1"/>
              <a:t>26-Apr-20</a:t>
            </a:fld>
            <a:endParaRPr lang="en-US" smtClean="0">
              <a:solidFill>
                <a:srgbClr val="000000"/>
              </a:solidFill>
            </a:endParaRPr>
          </a:p>
        </p:txBody>
      </p:sp>
      <p:sp>
        <p:nvSpPr>
          <p:cNvPr id="35328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EDC90913-1DAD-4634-9B5F-028055D6472F}" type="slidenum">
              <a:rPr lang="en-US" smtClean="0">
                <a:solidFill>
                  <a:srgbClr val="000000"/>
                </a:solidFill>
              </a:rPr>
              <a:pPr eaLnBrk="1" hangingPunct="1"/>
              <a:t>86</a:t>
            </a:fld>
            <a:endParaRPr lang="en-US" smtClean="0">
              <a:solidFill>
                <a:srgbClr val="000000"/>
              </a:solidFill>
            </a:endParaRPr>
          </a:p>
        </p:txBody>
      </p:sp>
    </p:spTree>
    <p:extLst>
      <p:ext uri="{BB962C8B-B14F-4D97-AF65-F5344CB8AC3E}">
        <p14:creationId xmlns:p14="http://schemas.microsoft.com/office/powerpoint/2010/main" val="2912379711"/>
      </p:ext>
    </p:extLst>
  </p:cSld>
  <p:clrMapOvr>
    <a:masterClrMapping/>
  </p:clrMapOvr>
  <p:transition>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54307" name="Content Placeholder 2"/>
          <p:cNvSpPr>
            <a:spLocks noGrp="1"/>
          </p:cNvSpPr>
          <p:nvPr>
            <p:ph idx="1"/>
          </p:nvPr>
        </p:nvSpPr>
        <p:spPr>
          <a:xfrm>
            <a:off x="152400" y="2017713"/>
            <a:ext cx="8991600" cy="4459287"/>
          </a:xfrm>
        </p:spPr>
        <p:txBody>
          <a:bodyPr/>
          <a:lstStyle/>
          <a:p>
            <a:r>
              <a:rPr lang="en-US" smtClean="0"/>
              <a:t>C.  </a:t>
            </a:r>
            <a:r>
              <a:rPr lang="en-US" sz="2800" smtClean="0"/>
              <a:t>Cause  clinically significant distress</a:t>
            </a:r>
          </a:p>
          <a:p>
            <a:r>
              <a:rPr lang="en-US" sz="2800" smtClean="0"/>
              <a:t>D. The sexual dysfunction is not better explained by a nonsexual mental disorder or other significant stressors and</a:t>
            </a:r>
          </a:p>
          <a:p>
            <a:r>
              <a:rPr lang="en-US" sz="2800" smtClean="0"/>
              <a:t>It is not attributable to these effects of a substance/medication or another medical condition.</a:t>
            </a:r>
          </a:p>
          <a:p>
            <a:endParaRPr lang="en-US" sz="2800" smtClean="0"/>
          </a:p>
        </p:txBody>
      </p:sp>
      <p:sp>
        <p:nvSpPr>
          <p:cNvPr id="35430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3035B957-5379-4748-8FA9-986423D738F0}" type="datetime1">
              <a:rPr lang="en-US" smtClean="0">
                <a:solidFill>
                  <a:srgbClr val="000000"/>
                </a:solidFill>
              </a:rPr>
              <a:pPr eaLnBrk="1" hangingPunct="1"/>
              <a:t>26-Apr-20</a:t>
            </a:fld>
            <a:endParaRPr lang="en-US" smtClean="0">
              <a:solidFill>
                <a:srgbClr val="000000"/>
              </a:solidFill>
            </a:endParaRPr>
          </a:p>
        </p:txBody>
      </p:sp>
      <p:sp>
        <p:nvSpPr>
          <p:cNvPr id="35430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E273ED2-2085-431F-ADC5-1B9346500ECB}" type="slidenum">
              <a:rPr lang="en-US" smtClean="0">
                <a:solidFill>
                  <a:srgbClr val="000000"/>
                </a:solidFill>
              </a:rPr>
              <a:pPr eaLnBrk="1" hangingPunct="1"/>
              <a:t>87</a:t>
            </a:fld>
            <a:endParaRPr lang="en-US" smtClean="0">
              <a:solidFill>
                <a:srgbClr val="000000"/>
              </a:solidFill>
            </a:endParaRPr>
          </a:p>
        </p:txBody>
      </p:sp>
    </p:spTree>
    <p:extLst>
      <p:ext uri="{BB962C8B-B14F-4D97-AF65-F5344CB8AC3E}">
        <p14:creationId xmlns:p14="http://schemas.microsoft.com/office/powerpoint/2010/main" val="2306500844"/>
      </p:ext>
    </p:extLst>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itle 1"/>
          <p:cNvSpPr>
            <a:spLocks noGrp="1"/>
          </p:cNvSpPr>
          <p:nvPr>
            <p:ph type="title"/>
          </p:nvPr>
        </p:nvSpPr>
        <p:spPr/>
        <p:txBody>
          <a:bodyPr/>
          <a:lstStyle/>
          <a:p>
            <a:r>
              <a:rPr lang="en-US" sz="3600" smtClean="0">
                <a:solidFill>
                  <a:srgbClr val="333399"/>
                </a:solidFill>
              </a:rPr>
              <a:t>Sexual Dysfunction</a:t>
            </a:r>
            <a:endParaRPr lang="en-US" smtClean="0"/>
          </a:p>
        </p:txBody>
      </p:sp>
      <p:sp>
        <p:nvSpPr>
          <p:cNvPr id="355331" name="Content Placeholder 2"/>
          <p:cNvSpPr>
            <a:spLocks noGrp="1"/>
          </p:cNvSpPr>
          <p:nvPr>
            <p:ph idx="1"/>
          </p:nvPr>
        </p:nvSpPr>
        <p:spPr>
          <a:xfrm>
            <a:off x="152400" y="2017713"/>
            <a:ext cx="8991600" cy="4114800"/>
          </a:xfrm>
        </p:spPr>
        <p:txBody>
          <a:bodyPr/>
          <a:lstStyle/>
          <a:p>
            <a:r>
              <a:rPr lang="en-US" dirty="0" smtClean="0"/>
              <a:t>Definition of Premature ejaculation </a:t>
            </a:r>
          </a:p>
          <a:p>
            <a:r>
              <a:rPr lang="en-US" dirty="0" smtClean="0"/>
              <a:t>Epidemiology of Premature ejaculation</a:t>
            </a:r>
          </a:p>
          <a:p>
            <a:r>
              <a:rPr lang="en-US" dirty="0" smtClean="0"/>
              <a:t>Etiology of Premature ejaculation</a:t>
            </a:r>
          </a:p>
          <a:p>
            <a:r>
              <a:rPr lang="en-US" dirty="0" smtClean="0"/>
              <a:t>Diagnostic criteria  Premature ejaculation</a:t>
            </a:r>
          </a:p>
        </p:txBody>
      </p:sp>
      <p:sp>
        <p:nvSpPr>
          <p:cNvPr id="355332"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777A990-0563-4783-9E67-FFB5E10EE8FC}" type="datetime1">
              <a:rPr lang="en-US" smtClean="0">
                <a:solidFill>
                  <a:srgbClr val="000000"/>
                </a:solidFill>
              </a:rPr>
              <a:pPr eaLnBrk="1" hangingPunct="1"/>
              <a:t>26-Apr-20</a:t>
            </a:fld>
            <a:endParaRPr lang="en-US" smtClean="0">
              <a:solidFill>
                <a:srgbClr val="000000"/>
              </a:solidFill>
            </a:endParaRPr>
          </a:p>
        </p:txBody>
      </p:sp>
      <p:sp>
        <p:nvSpPr>
          <p:cNvPr id="35533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11E0F46-93D9-4B40-8873-8EC518239317}" type="slidenum">
              <a:rPr lang="en-US" smtClean="0">
                <a:solidFill>
                  <a:srgbClr val="000000"/>
                </a:solidFill>
              </a:rPr>
              <a:pPr eaLnBrk="1" hangingPunct="1"/>
              <a:t>88</a:t>
            </a:fld>
            <a:endParaRPr lang="en-US" smtClean="0">
              <a:solidFill>
                <a:srgbClr val="000000"/>
              </a:solidFill>
            </a:endParaRPr>
          </a:p>
        </p:txBody>
      </p:sp>
    </p:spTree>
    <p:extLst>
      <p:ext uri="{BB962C8B-B14F-4D97-AF65-F5344CB8AC3E}">
        <p14:creationId xmlns:p14="http://schemas.microsoft.com/office/powerpoint/2010/main" val="964878272"/>
      </p:ext>
    </p:extLst>
  </p:cSld>
  <p:clrMapOvr>
    <a:masterClrMapping/>
  </p:clrMapOvr>
  <p:transition>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a:xfrm>
            <a:off x="457200" y="320675"/>
            <a:ext cx="7239000" cy="1143000"/>
          </a:xfrm>
        </p:spPr>
        <p:txBody>
          <a:bodyPr/>
          <a:lstStyle/>
          <a:p>
            <a:pPr eaLnBrk="1" hangingPunct="1"/>
            <a:r>
              <a:rPr lang="en-US" sz="3600" smtClean="0">
                <a:solidFill>
                  <a:srgbClr val="333399"/>
                </a:solidFill>
              </a:rPr>
              <a:t>     Sexual Dysfunction</a:t>
            </a:r>
            <a:endParaRPr lang="en-US" smtClean="0"/>
          </a:p>
        </p:txBody>
      </p:sp>
      <p:sp>
        <p:nvSpPr>
          <p:cNvPr id="356355" name="Rectangle 3"/>
          <p:cNvSpPr>
            <a:spLocks noGrp="1" noChangeArrowheads="1"/>
          </p:cNvSpPr>
          <p:nvPr>
            <p:ph idx="1"/>
          </p:nvPr>
        </p:nvSpPr>
        <p:spPr>
          <a:xfrm>
            <a:off x="152400" y="2017713"/>
            <a:ext cx="8915400" cy="4611687"/>
          </a:xfrm>
        </p:spPr>
        <p:txBody>
          <a:bodyPr/>
          <a:lstStyle/>
          <a:p>
            <a:pPr eaLnBrk="1" hangingPunct="1"/>
            <a:r>
              <a:rPr lang="en-US" altLang="en-US" sz="2800" b="1" dirty="0" smtClean="0"/>
              <a:t>Premature ejaculation</a:t>
            </a:r>
          </a:p>
          <a:p>
            <a:pPr eaLnBrk="1" hangingPunct="1"/>
            <a:r>
              <a:rPr lang="en-US" altLang="en-US" sz="2800" dirty="0" smtClean="0"/>
              <a:t>Definition:-Persistent or recurrent ejaculation with minimal sexual stimulation before or shortly after penetration and before the person wishes it.</a:t>
            </a:r>
          </a:p>
          <a:p>
            <a:pPr eaLnBrk="1" hangingPunct="1"/>
            <a:r>
              <a:rPr lang="en-US" altLang="en-US" sz="2800" dirty="0" smtClean="0"/>
              <a:t>It may be lifelong or acquired; generalized or situational.</a:t>
            </a:r>
          </a:p>
          <a:p>
            <a:pPr eaLnBrk="1" hangingPunct="1"/>
            <a:r>
              <a:rPr lang="en-US" altLang="en-US" sz="2800" dirty="0" smtClean="0"/>
              <a:t>Masters and Johnson define PE as the inability to control or delay ejaculation long enough for the woman to have orgasm at least 50% of the time.</a:t>
            </a:r>
          </a:p>
          <a:p>
            <a:pPr eaLnBrk="1" hangingPunct="1"/>
            <a:r>
              <a:rPr lang="en-US" altLang="en-US" sz="2800" dirty="0" smtClean="0"/>
              <a:t>Best definition is given by the partners.</a:t>
            </a:r>
          </a:p>
          <a:p>
            <a:pPr eaLnBrk="1" hangingPunct="1"/>
            <a:endParaRPr lang="en-US" altLang="en-US" dirty="0" smtClean="0"/>
          </a:p>
          <a:p>
            <a:pPr eaLnBrk="1" hangingPunct="1">
              <a:buFont typeface="Wingdings 2" pitchFamily="18" charset="2"/>
              <a:buNone/>
            </a:pPr>
            <a:endParaRPr lang="en-US" altLang="en-US" dirty="0" smtClean="0"/>
          </a:p>
        </p:txBody>
      </p:sp>
    </p:spTree>
    <p:extLst>
      <p:ext uri="{BB962C8B-B14F-4D97-AF65-F5344CB8AC3E}">
        <p14:creationId xmlns:p14="http://schemas.microsoft.com/office/powerpoint/2010/main" val="2549648810"/>
      </p:ext>
    </p:extLst>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Dissociative fugue</a:t>
            </a:r>
            <a:endParaRPr lang="en-US" dirty="0"/>
          </a:p>
        </p:txBody>
      </p:sp>
      <p:sp>
        <p:nvSpPr>
          <p:cNvPr id="6" name="Text Placeholder 5"/>
          <p:cNvSpPr>
            <a:spLocks noGrp="1"/>
          </p:cNvSpPr>
          <p:nvPr>
            <p:ph type="body" sz="half" idx="2"/>
          </p:nvPr>
        </p:nvSpPr>
        <p:spPr/>
        <p:txBody>
          <a:bodyPr/>
          <a:lstStyle/>
          <a:p>
            <a:r>
              <a:rPr lang="en-US" dirty="0" smtClean="0"/>
              <a:t>This is an example of dissociative fugue, because she is in the middle of nowhere, and she doesn’t know how she got there.</a:t>
            </a:r>
            <a:endParaRPr lang="en-US" dirty="0"/>
          </a:p>
        </p:txBody>
      </p:sp>
      <p:pic>
        <p:nvPicPr>
          <p:cNvPr id="1026" name="Picture 2" descr="http://home.comcast.net/~pamelawhite0794/AP%20Psych/Unit%2013%20Disorders%20and%20Therapies/Disorders_files/slide0045_image054.jpg"/>
          <p:cNvPicPr>
            <a:picLocks noGrp="1" noChangeAspect="1" noChangeArrowheads="1"/>
          </p:cNvPicPr>
          <p:nvPr>
            <p:ph type="pic" idx="1"/>
          </p:nvPr>
        </p:nvPicPr>
        <p:blipFill>
          <a:blip r:embed="rId2" cstate="print"/>
          <a:srcRect t="5117" b="5117"/>
          <a:stretch>
            <a:fillRect/>
          </a:stretch>
        </p:blipFill>
        <p:spPr bwMode="auto">
          <a:prstGeom prst="rect">
            <a:avLst/>
          </a:prstGeom>
          <a:noFill/>
        </p:spPr>
      </p:pic>
      <p:sp>
        <p:nvSpPr>
          <p:cNvPr id="2" name="Date Placeholder 1"/>
          <p:cNvSpPr>
            <a:spLocks noGrp="1"/>
          </p:cNvSpPr>
          <p:nvPr>
            <p:ph type="dt" sz="half" idx="10"/>
          </p:nvPr>
        </p:nvSpPr>
        <p:spPr/>
        <p:txBody>
          <a:bodyPr/>
          <a:lstStyle/>
          <a:p>
            <a:pPr>
              <a:defRPr/>
            </a:pPr>
            <a:fld id="{BFA873CD-34B8-4725-A420-8778190B5164}" type="datetime1">
              <a:rPr lang="en-US" smtClean="0">
                <a:solidFill>
                  <a:srgbClr val="696464"/>
                </a:solidFill>
              </a:rPr>
              <a:t>26-Apr-20</a:t>
            </a:fld>
            <a:endParaRPr lang="en-US" dirty="0">
              <a:solidFill>
                <a:srgbClr val="696464"/>
              </a:solidFill>
            </a:endParaRPr>
          </a:p>
        </p:txBody>
      </p:sp>
      <p:sp>
        <p:nvSpPr>
          <p:cNvPr id="3" name="Footer Placeholder 2"/>
          <p:cNvSpPr>
            <a:spLocks noGrp="1"/>
          </p:cNvSpPr>
          <p:nvPr>
            <p:ph type="ftr" sz="quarter" idx="11"/>
          </p:nvPr>
        </p:nvSpPr>
        <p:spPr/>
        <p:txBody>
          <a:bodyPr/>
          <a:lstStyle/>
          <a:p>
            <a:pPr>
              <a:defRPr/>
            </a:pPr>
            <a:r>
              <a:rPr lang="en-US" smtClean="0">
                <a:solidFill>
                  <a:srgbClr val="696464"/>
                </a:solidFill>
              </a:rPr>
              <a:t>Mengesha.B (Assistant Professor, Mental health Specialist)</a:t>
            </a:r>
            <a:endParaRPr lang="en-US" dirty="0">
              <a:solidFill>
                <a:srgbClr val="696464"/>
              </a:solidFill>
            </a:endParaRPr>
          </a:p>
        </p:txBody>
      </p:sp>
      <p:sp>
        <p:nvSpPr>
          <p:cNvPr id="5" name="Slide Number Placeholder 4"/>
          <p:cNvSpPr>
            <a:spLocks noGrp="1"/>
          </p:cNvSpPr>
          <p:nvPr>
            <p:ph type="sldNum" sz="quarter" idx="12"/>
          </p:nvPr>
        </p:nvSpPr>
        <p:spPr/>
        <p:txBody>
          <a:bodyPr/>
          <a:lstStyle/>
          <a:p>
            <a:pPr>
              <a:defRPr/>
            </a:pPr>
            <a:fld id="{D4289DC9-32CE-4F39-A3B3-81804EF2C9AA}" type="slidenum">
              <a:rPr lang="en-US" smtClean="0"/>
              <a:pPr>
                <a:defRPr/>
              </a:pPr>
              <a:t>9</a:t>
            </a:fld>
            <a:endParaRPr lang="en-US" dirty="0"/>
          </a:p>
        </p:txBody>
      </p:sp>
    </p:spTree>
    <p:extLst>
      <p:ext uri="{BB962C8B-B14F-4D97-AF65-F5344CB8AC3E}">
        <p14:creationId xmlns:p14="http://schemas.microsoft.com/office/powerpoint/2010/main" val="39539053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3"/>
          <p:cNvSpPr>
            <a:spLocks noGrp="1" noChangeArrowheads="1"/>
          </p:cNvSpPr>
          <p:nvPr>
            <p:ph idx="1"/>
          </p:nvPr>
        </p:nvSpPr>
        <p:spPr>
          <a:xfrm>
            <a:off x="76200" y="1905000"/>
            <a:ext cx="8991600" cy="4724400"/>
          </a:xfrm>
        </p:spPr>
        <p:txBody>
          <a:bodyPr/>
          <a:lstStyle/>
          <a:p>
            <a:pPr marL="273050" indent="-273050" eaLnBrk="1" hangingPunct="1">
              <a:buFont typeface="Wingdings 2" pitchFamily="18" charset="2"/>
              <a:buChar char=""/>
            </a:pPr>
            <a:r>
              <a:rPr lang="en-US" sz="2800" b="1" smtClean="0"/>
              <a:t>Epidemiology</a:t>
            </a:r>
            <a:endParaRPr lang="en-US" sz="4000" b="1" smtClean="0"/>
          </a:p>
          <a:p>
            <a:pPr marL="273050" indent="-273050" eaLnBrk="1" hangingPunct="1">
              <a:buFont typeface="Wingdings 2" pitchFamily="18" charset="2"/>
              <a:buChar char=""/>
            </a:pPr>
            <a:r>
              <a:rPr lang="en-US" sz="2800" smtClean="0"/>
              <a:t>Internationally, more than 20%-30% of men ages 18-70 years report concern about how rapidly they ejaculate.</a:t>
            </a:r>
          </a:p>
          <a:p>
            <a:pPr marL="273050" indent="-273050" eaLnBrk="1" hangingPunct="1">
              <a:buFont typeface="Wingdings 2" pitchFamily="18" charset="2"/>
              <a:buChar char=""/>
            </a:pPr>
            <a:r>
              <a:rPr lang="en-US" sz="2800" smtClean="0"/>
              <a:t> Ejaculation occurring within approximately 1 minute of vaginal penetration), only l%-3% of men </a:t>
            </a:r>
          </a:p>
          <a:p>
            <a:pPr marL="273050" indent="-273050" eaLnBrk="1" hangingPunct="1">
              <a:buFont typeface="Wingdings 2" pitchFamily="18" charset="2"/>
              <a:buChar char=""/>
            </a:pPr>
            <a:r>
              <a:rPr lang="en-US" sz="2800" smtClean="0"/>
              <a:t>Premature  ejaculation may increase with age.</a:t>
            </a:r>
            <a:endParaRPr lang="en-US" sz="1000" smtClean="0"/>
          </a:p>
        </p:txBody>
      </p:sp>
      <p:sp>
        <p:nvSpPr>
          <p:cNvPr id="357379" name="Rectangle 2"/>
          <p:cNvSpPr>
            <a:spLocks noGrp="1" noChangeArrowheads="1"/>
          </p:cNvSpPr>
          <p:nvPr>
            <p:ph type="title"/>
          </p:nvPr>
        </p:nvSpPr>
        <p:spPr>
          <a:xfrm>
            <a:off x="457200" y="320675"/>
            <a:ext cx="7239000" cy="1143000"/>
          </a:xfrm>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1550253294"/>
      </p:ext>
    </p:extLst>
  </p:cSld>
  <p:clrMapOvr>
    <a:masterClrMapping/>
  </p:clrMapOvr>
  <p:transition>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Content Placeholder 2"/>
          <p:cNvSpPr>
            <a:spLocks noGrp="1"/>
          </p:cNvSpPr>
          <p:nvPr>
            <p:ph idx="1"/>
          </p:nvPr>
        </p:nvSpPr>
        <p:spPr>
          <a:xfrm>
            <a:off x="228600" y="2017713"/>
            <a:ext cx="8839200" cy="4230687"/>
          </a:xfrm>
        </p:spPr>
        <p:txBody>
          <a:bodyPr/>
          <a:lstStyle/>
          <a:p>
            <a:r>
              <a:rPr lang="en-US" smtClean="0"/>
              <a:t>Etiology:  </a:t>
            </a:r>
          </a:p>
          <a:p>
            <a:r>
              <a:rPr lang="en-US" smtClean="0"/>
              <a:t>Negative cultural conditioning </a:t>
            </a:r>
          </a:p>
          <a:p>
            <a:r>
              <a:rPr lang="en-US" smtClean="0"/>
              <a:t>Anxiety  regarding sexual act</a:t>
            </a:r>
          </a:p>
          <a:p>
            <a:r>
              <a:rPr lang="en-US" smtClean="0"/>
              <a:t>Unconscious fear about the vagina</a:t>
            </a:r>
          </a:p>
          <a:p>
            <a:r>
              <a:rPr lang="en-US" smtClean="0"/>
              <a:t>Influence of the partner</a:t>
            </a:r>
          </a:p>
          <a:p>
            <a:r>
              <a:rPr lang="en-US" smtClean="0"/>
              <a:t>Stressful marriage </a:t>
            </a:r>
          </a:p>
        </p:txBody>
      </p:sp>
      <p:sp>
        <p:nvSpPr>
          <p:cNvPr id="358403"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C075D49-0402-4DC7-B4ED-C07BD2B0E165}" type="datetime1">
              <a:rPr lang="en-US" smtClean="0">
                <a:solidFill>
                  <a:srgbClr val="000000"/>
                </a:solidFill>
              </a:rPr>
              <a:pPr eaLnBrk="1" hangingPunct="1"/>
              <a:t>26-Apr-20</a:t>
            </a:fld>
            <a:endParaRPr lang="en-US" smtClean="0">
              <a:solidFill>
                <a:srgbClr val="000000"/>
              </a:solidFill>
            </a:endParaRPr>
          </a:p>
        </p:txBody>
      </p:sp>
      <p:sp>
        <p:nvSpPr>
          <p:cNvPr id="358404"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B48F337-1823-4414-9BF9-6F884EB16989}" type="slidenum">
              <a:rPr lang="en-US" smtClean="0">
                <a:solidFill>
                  <a:srgbClr val="000000"/>
                </a:solidFill>
              </a:rPr>
              <a:pPr eaLnBrk="1" hangingPunct="1"/>
              <a:t>91</a:t>
            </a:fld>
            <a:endParaRPr lang="en-US" smtClean="0">
              <a:solidFill>
                <a:srgbClr val="000000"/>
              </a:solidFill>
            </a:endParaRPr>
          </a:p>
        </p:txBody>
      </p:sp>
      <p:sp>
        <p:nvSpPr>
          <p:cNvPr id="358405"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672895753"/>
      </p:ext>
    </p:extLst>
  </p:cSld>
  <p:clrMapOvr>
    <a:masterClrMapping/>
  </p:clrMapOvr>
  <p:transition>
    <p:rand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Content Placeholder 2"/>
          <p:cNvSpPr>
            <a:spLocks noGrp="1"/>
          </p:cNvSpPr>
          <p:nvPr>
            <p:ph idx="1"/>
          </p:nvPr>
        </p:nvSpPr>
        <p:spPr>
          <a:xfrm>
            <a:off x="76200" y="2133600"/>
            <a:ext cx="9077325" cy="4572000"/>
          </a:xfrm>
        </p:spPr>
        <p:txBody>
          <a:bodyPr/>
          <a:lstStyle/>
          <a:p>
            <a:r>
              <a:rPr lang="en-US" sz="2800" b="1" smtClean="0"/>
              <a:t>Diagnostic Criteria </a:t>
            </a:r>
          </a:p>
          <a:p>
            <a:r>
              <a:rPr lang="en-US" smtClean="0"/>
              <a:t>A. A persistent or recurrent pattern of ejaculation occurring during partnered sexual activity within approximately 1 minute following vaginal penetration and before the individual wishes it.</a:t>
            </a:r>
          </a:p>
        </p:txBody>
      </p:sp>
      <p:sp>
        <p:nvSpPr>
          <p:cNvPr id="359427"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E1ED69E-F4FD-4561-A0F3-9D324FDF1D63}" type="datetime1">
              <a:rPr lang="en-US" smtClean="0">
                <a:solidFill>
                  <a:srgbClr val="000000"/>
                </a:solidFill>
              </a:rPr>
              <a:pPr eaLnBrk="1" hangingPunct="1"/>
              <a:t>26-Apr-20</a:t>
            </a:fld>
            <a:endParaRPr lang="en-US" smtClean="0">
              <a:solidFill>
                <a:srgbClr val="000000"/>
              </a:solidFill>
            </a:endParaRPr>
          </a:p>
        </p:txBody>
      </p:sp>
      <p:sp>
        <p:nvSpPr>
          <p:cNvPr id="359428"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F8183A9-440A-415A-A02C-2AB65094636B}" type="slidenum">
              <a:rPr lang="en-US" smtClean="0">
                <a:solidFill>
                  <a:srgbClr val="000000"/>
                </a:solidFill>
              </a:rPr>
              <a:pPr eaLnBrk="1" hangingPunct="1"/>
              <a:t>92</a:t>
            </a:fld>
            <a:endParaRPr lang="en-US" smtClean="0">
              <a:solidFill>
                <a:srgbClr val="000000"/>
              </a:solidFill>
            </a:endParaRPr>
          </a:p>
        </p:txBody>
      </p:sp>
      <p:sp>
        <p:nvSpPr>
          <p:cNvPr id="359429"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3231232922"/>
      </p:ext>
    </p:extLst>
  </p:cSld>
  <p:clrMapOvr>
    <a:masterClrMapping/>
  </p:clrMapOvr>
  <p:transition>
    <p:rand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Content Placeholder 2"/>
          <p:cNvSpPr>
            <a:spLocks noGrp="1"/>
          </p:cNvSpPr>
          <p:nvPr>
            <p:ph idx="1"/>
          </p:nvPr>
        </p:nvSpPr>
        <p:spPr>
          <a:xfrm>
            <a:off x="152400" y="1828800"/>
            <a:ext cx="8915400" cy="4876800"/>
          </a:xfrm>
        </p:spPr>
        <p:txBody>
          <a:bodyPr/>
          <a:lstStyle/>
          <a:p>
            <a:pPr>
              <a:buClr>
                <a:srgbClr val="3333CC"/>
              </a:buClr>
            </a:pPr>
            <a:r>
              <a:rPr lang="en-US" sz="2800" b="1" smtClean="0">
                <a:solidFill>
                  <a:srgbClr val="000000"/>
                </a:solidFill>
              </a:rPr>
              <a:t>Diagnostic Criteria </a:t>
            </a:r>
            <a:endParaRPr lang="en-US" sz="2400" smtClean="0"/>
          </a:p>
          <a:p>
            <a:r>
              <a:rPr lang="en-US" sz="2800" smtClean="0"/>
              <a:t>The duration have been present for at least 6 months and must be experienced on almost all sexual activity</a:t>
            </a:r>
          </a:p>
          <a:p>
            <a:r>
              <a:rPr lang="en-US" sz="2800" smtClean="0"/>
              <a:t>C. The symptom causes clinically significant distress .</a:t>
            </a:r>
          </a:p>
          <a:p>
            <a:r>
              <a:rPr lang="en-US" sz="2800" smtClean="0"/>
              <a:t>D. The sexual dysfunction is not better explained by a nonsexual mental disorder or as a or other significant stressors and</a:t>
            </a:r>
          </a:p>
          <a:p>
            <a:r>
              <a:rPr lang="en-US" sz="2800" smtClean="0"/>
              <a:t>It is not attributable to the effects of a substance/medication or another medical condition.</a:t>
            </a:r>
          </a:p>
        </p:txBody>
      </p:sp>
      <p:sp>
        <p:nvSpPr>
          <p:cNvPr id="360451"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FF6DCB32-0794-4AD1-9367-81A99BADC090}" type="datetime1">
              <a:rPr lang="en-US" smtClean="0">
                <a:solidFill>
                  <a:srgbClr val="000000"/>
                </a:solidFill>
              </a:rPr>
              <a:pPr eaLnBrk="1" hangingPunct="1"/>
              <a:t>26-Apr-20</a:t>
            </a:fld>
            <a:endParaRPr lang="en-US" smtClean="0">
              <a:solidFill>
                <a:srgbClr val="000000"/>
              </a:solidFill>
            </a:endParaRPr>
          </a:p>
        </p:txBody>
      </p:sp>
      <p:sp>
        <p:nvSpPr>
          <p:cNvPr id="36045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17B88405-F720-49D5-BF64-E1E9C3F6147C}" type="slidenum">
              <a:rPr lang="en-US" smtClean="0">
                <a:solidFill>
                  <a:srgbClr val="000000"/>
                </a:solidFill>
              </a:rPr>
              <a:pPr eaLnBrk="1" hangingPunct="1"/>
              <a:t>93</a:t>
            </a:fld>
            <a:endParaRPr lang="en-US" smtClean="0">
              <a:solidFill>
                <a:srgbClr val="000000"/>
              </a:solidFill>
            </a:endParaRPr>
          </a:p>
        </p:txBody>
      </p:sp>
      <p:sp>
        <p:nvSpPr>
          <p:cNvPr id="360453"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431202479"/>
      </p:ext>
    </p:extLst>
  </p:cSld>
  <p:clrMapOvr>
    <a:masterClrMapping/>
  </p:clrMapOvr>
  <p:transition>
    <p:random/>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Content Placeholder 2"/>
          <p:cNvSpPr>
            <a:spLocks noGrp="1"/>
          </p:cNvSpPr>
          <p:nvPr>
            <p:ph idx="1"/>
          </p:nvPr>
        </p:nvSpPr>
        <p:spPr>
          <a:xfrm>
            <a:off x="457200" y="2017713"/>
            <a:ext cx="8497888" cy="4114800"/>
          </a:xfrm>
        </p:spPr>
        <p:txBody>
          <a:bodyPr/>
          <a:lstStyle/>
          <a:p>
            <a:r>
              <a:rPr lang="en-US" dirty="0" smtClean="0"/>
              <a:t>Treatment</a:t>
            </a:r>
          </a:p>
          <a:p>
            <a:r>
              <a:rPr lang="en-US" dirty="0" smtClean="0"/>
              <a:t>Psychotherapy</a:t>
            </a:r>
          </a:p>
          <a:p>
            <a:r>
              <a:rPr lang="en-US" dirty="0" smtClean="0"/>
              <a:t>SSRI will be helpful</a:t>
            </a:r>
          </a:p>
          <a:p>
            <a:pPr marL="0" indent="0">
              <a:buNone/>
            </a:pPr>
            <a:r>
              <a:rPr lang="en-US" dirty="0" smtClean="0">
                <a:solidFill>
                  <a:srgbClr val="FF0000"/>
                </a:solidFill>
              </a:rPr>
              <a:t>E.G :- Dapoxetine PRN it has the possibility to increase the duration 2-3 min</a:t>
            </a:r>
          </a:p>
        </p:txBody>
      </p:sp>
      <p:sp>
        <p:nvSpPr>
          <p:cNvPr id="361475"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C6AC6EDE-D726-41F9-9CEA-E137020C914A}" type="datetime1">
              <a:rPr lang="en-US" smtClean="0">
                <a:solidFill>
                  <a:srgbClr val="000000"/>
                </a:solidFill>
              </a:rPr>
              <a:pPr eaLnBrk="1" hangingPunct="1"/>
              <a:t>26-Apr-20</a:t>
            </a:fld>
            <a:endParaRPr lang="en-US" smtClean="0">
              <a:solidFill>
                <a:srgbClr val="000000"/>
              </a:solidFill>
            </a:endParaRPr>
          </a:p>
        </p:txBody>
      </p:sp>
      <p:sp>
        <p:nvSpPr>
          <p:cNvPr id="36147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394C6040-F805-48D8-8372-7E8E518233ED}" type="slidenum">
              <a:rPr lang="en-US" smtClean="0">
                <a:solidFill>
                  <a:srgbClr val="000000"/>
                </a:solidFill>
              </a:rPr>
              <a:pPr eaLnBrk="1" hangingPunct="1"/>
              <a:t>94</a:t>
            </a:fld>
            <a:endParaRPr lang="en-US" smtClean="0">
              <a:solidFill>
                <a:srgbClr val="000000"/>
              </a:solidFill>
            </a:endParaRPr>
          </a:p>
        </p:txBody>
      </p:sp>
      <p:sp>
        <p:nvSpPr>
          <p:cNvPr id="361477"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2065591117"/>
      </p:ext>
    </p:extLst>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Content Placeholder 2"/>
          <p:cNvSpPr>
            <a:spLocks noGrp="1"/>
          </p:cNvSpPr>
          <p:nvPr>
            <p:ph idx="1"/>
          </p:nvPr>
        </p:nvSpPr>
        <p:spPr>
          <a:xfrm>
            <a:off x="152400" y="2017713"/>
            <a:ext cx="8802688" cy="4114800"/>
          </a:xfrm>
        </p:spPr>
        <p:txBody>
          <a:bodyPr/>
          <a:lstStyle/>
          <a:p>
            <a:pPr marL="273050" indent="-273050" eaLnBrk="1" hangingPunct="1">
              <a:buClr>
                <a:srgbClr val="3333CC"/>
              </a:buClr>
              <a:buFont typeface="Wingdings 2" pitchFamily="18" charset="2"/>
              <a:buChar char=""/>
            </a:pPr>
            <a:r>
              <a:rPr lang="en-US" sz="2800" dirty="0" smtClean="0">
                <a:solidFill>
                  <a:srgbClr val="000000"/>
                </a:solidFill>
              </a:rPr>
              <a:t>Definition of </a:t>
            </a:r>
            <a:r>
              <a:rPr lang="en-US" sz="2800" dirty="0" err="1" smtClean="0">
                <a:solidFill>
                  <a:srgbClr val="000000"/>
                </a:solidFill>
              </a:rPr>
              <a:t>Genito</a:t>
            </a:r>
            <a:r>
              <a:rPr lang="en-US" sz="2800" dirty="0" smtClean="0">
                <a:solidFill>
                  <a:srgbClr val="000000"/>
                </a:solidFill>
              </a:rPr>
              <a:t>-Pelvic Pain/Penetration Disorder</a:t>
            </a:r>
          </a:p>
          <a:p>
            <a:pPr marL="273050" indent="-273050" eaLnBrk="1" hangingPunct="1">
              <a:buClr>
                <a:srgbClr val="3333CC"/>
              </a:buClr>
              <a:buFont typeface="Wingdings 2" pitchFamily="18" charset="2"/>
              <a:buChar char=""/>
            </a:pPr>
            <a:r>
              <a:rPr lang="en-US" sz="2800" dirty="0" smtClean="0">
                <a:solidFill>
                  <a:srgbClr val="000000"/>
                </a:solidFill>
              </a:rPr>
              <a:t>Epidemiology of </a:t>
            </a:r>
            <a:r>
              <a:rPr lang="en-US" sz="2800" dirty="0" err="1" smtClean="0">
                <a:solidFill>
                  <a:srgbClr val="000000"/>
                </a:solidFill>
              </a:rPr>
              <a:t>Genito</a:t>
            </a:r>
            <a:r>
              <a:rPr lang="en-US" sz="2800" dirty="0" smtClean="0">
                <a:solidFill>
                  <a:srgbClr val="000000"/>
                </a:solidFill>
              </a:rPr>
              <a:t>-Pelvic Pain/Penetration Disorder</a:t>
            </a:r>
          </a:p>
          <a:p>
            <a:pPr marL="273050" indent="-273050" eaLnBrk="1" hangingPunct="1">
              <a:buClr>
                <a:srgbClr val="3333CC"/>
              </a:buClr>
              <a:buFont typeface="Wingdings 2" pitchFamily="18" charset="2"/>
              <a:buChar char=""/>
            </a:pPr>
            <a:r>
              <a:rPr lang="en-US" sz="2800" dirty="0" smtClean="0">
                <a:solidFill>
                  <a:srgbClr val="000000"/>
                </a:solidFill>
              </a:rPr>
              <a:t>Etiology of </a:t>
            </a:r>
            <a:r>
              <a:rPr lang="en-US" sz="2800" dirty="0" err="1" smtClean="0">
                <a:solidFill>
                  <a:srgbClr val="000000"/>
                </a:solidFill>
              </a:rPr>
              <a:t>Genito</a:t>
            </a:r>
            <a:r>
              <a:rPr lang="en-US" sz="2800" dirty="0" smtClean="0">
                <a:solidFill>
                  <a:srgbClr val="000000"/>
                </a:solidFill>
              </a:rPr>
              <a:t>-Pelvic Pain/Penetration Disorder</a:t>
            </a:r>
          </a:p>
          <a:p>
            <a:pPr marL="273050" indent="-273050" eaLnBrk="1" hangingPunct="1">
              <a:buClr>
                <a:srgbClr val="3333CC"/>
              </a:buClr>
              <a:buFont typeface="Wingdings 2" pitchFamily="18" charset="2"/>
              <a:buChar char=""/>
            </a:pPr>
            <a:r>
              <a:rPr lang="en-US" sz="2800" dirty="0" smtClean="0">
                <a:solidFill>
                  <a:srgbClr val="000000"/>
                </a:solidFill>
              </a:rPr>
              <a:t>Diagnostic criteria  </a:t>
            </a:r>
            <a:r>
              <a:rPr lang="en-US" sz="2800" dirty="0" err="1" smtClean="0">
                <a:solidFill>
                  <a:srgbClr val="000000"/>
                </a:solidFill>
              </a:rPr>
              <a:t>Genito</a:t>
            </a:r>
            <a:r>
              <a:rPr lang="en-US" sz="2800" dirty="0" smtClean="0">
                <a:solidFill>
                  <a:srgbClr val="000000"/>
                </a:solidFill>
              </a:rPr>
              <a:t>-Pelvic Pain/Penetration Disorder</a:t>
            </a:r>
          </a:p>
          <a:p>
            <a:pPr marL="273050" indent="-273050" eaLnBrk="1" hangingPunct="1">
              <a:buClr>
                <a:srgbClr val="3333CC"/>
              </a:buClr>
              <a:buFont typeface="Wingdings 2" pitchFamily="18" charset="2"/>
              <a:buChar char=""/>
            </a:pPr>
            <a:r>
              <a:rPr lang="en-US" sz="2800" dirty="0" smtClean="0">
                <a:solidFill>
                  <a:srgbClr val="000000"/>
                </a:solidFill>
              </a:rPr>
              <a:t>Treatment of </a:t>
            </a:r>
            <a:r>
              <a:rPr lang="en-US" sz="2800" dirty="0" err="1" smtClean="0">
                <a:solidFill>
                  <a:srgbClr val="000000"/>
                </a:solidFill>
              </a:rPr>
              <a:t>Genito</a:t>
            </a:r>
            <a:r>
              <a:rPr lang="en-US" sz="2800" dirty="0" smtClean="0">
                <a:solidFill>
                  <a:srgbClr val="000000"/>
                </a:solidFill>
              </a:rPr>
              <a:t>-Pelvic Pain/Penetration Disorder</a:t>
            </a:r>
            <a:endParaRPr lang="en-US" dirty="0" smtClean="0"/>
          </a:p>
        </p:txBody>
      </p:sp>
      <p:sp>
        <p:nvSpPr>
          <p:cNvPr id="362499"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99DBF742-C8BC-462B-964F-781D37C4D870}" type="datetime1">
              <a:rPr lang="en-US" smtClean="0">
                <a:solidFill>
                  <a:srgbClr val="000000"/>
                </a:solidFill>
              </a:rPr>
              <a:pPr eaLnBrk="1" hangingPunct="1"/>
              <a:t>26-Apr-20</a:t>
            </a:fld>
            <a:endParaRPr lang="en-US" smtClean="0">
              <a:solidFill>
                <a:srgbClr val="000000"/>
              </a:solidFill>
            </a:endParaRPr>
          </a:p>
        </p:txBody>
      </p:sp>
      <p:sp>
        <p:nvSpPr>
          <p:cNvPr id="36250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6293B2B6-4BC8-4AA3-82D4-71955CDE974D}" type="slidenum">
              <a:rPr lang="en-US" smtClean="0">
                <a:solidFill>
                  <a:srgbClr val="000000"/>
                </a:solidFill>
              </a:rPr>
              <a:pPr eaLnBrk="1" hangingPunct="1"/>
              <a:t>95</a:t>
            </a:fld>
            <a:endParaRPr lang="en-US" smtClean="0">
              <a:solidFill>
                <a:srgbClr val="000000"/>
              </a:solidFill>
            </a:endParaRPr>
          </a:p>
        </p:txBody>
      </p:sp>
      <p:sp>
        <p:nvSpPr>
          <p:cNvPr id="362501"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956519746"/>
      </p:ext>
    </p:extLst>
  </p:cSld>
  <p:clrMapOvr>
    <a:masterClrMapping/>
  </p:clrMapOvr>
  <p:transition>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a:xfrm>
            <a:off x="457200" y="320675"/>
            <a:ext cx="7239000" cy="1143000"/>
          </a:xfrm>
        </p:spPr>
        <p:txBody>
          <a:bodyPr/>
          <a:lstStyle/>
          <a:p>
            <a:pPr eaLnBrk="1" hangingPunct="1"/>
            <a:r>
              <a:rPr lang="en-US" smtClean="0"/>
              <a:t>   </a:t>
            </a:r>
          </a:p>
        </p:txBody>
      </p:sp>
      <p:sp>
        <p:nvSpPr>
          <p:cNvPr id="363523" name="Rectangle 3"/>
          <p:cNvSpPr>
            <a:spLocks noGrp="1" noChangeArrowheads="1"/>
          </p:cNvSpPr>
          <p:nvPr>
            <p:ph idx="1"/>
          </p:nvPr>
        </p:nvSpPr>
        <p:spPr>
          <a:xfrm>
            <a:off x="152400" y="1828800"/>
            <a:ext cx="8915400" cy="4800600"/>
          </a:xfrm>
        </p:spPr>
        <p:txBody>
          <a:bodyPr/>
          <a:lstStyle/>
          <a:p>
            <a:pPr eaLnBrk="1" hangingPunct="1"/>
            <a:r>
              <a:rPr lang="en-US" b="1" smtClean="0"/>
              <a:t>Sexual pain disorders</a:t>
            </a:r>
            <a:endParaRPr lang="en-US" altLang="en-US" sz="2400" b="1" smtClean="0"/>
          </a:p>
          <a:p>
            <a:pPr eaLnBrk="1" hangingPunct="1"/>
            <a:r>
              <a:rPr lang="en-US" altLang="en-US" sz="2400" b="1" smtClean="0"/>
              <a:t>Dyspareunia</a:t>
            </a:r>
            <a:r>
              <a:rPr lang="en-US" altLang="en-US" sz="1800" smtClean="0"/>
              <a:t> </a:t>
            </a:r>
            <a:r>
              <a:rPr lang="en-US" altLang="en-US" sz="2800" smtClean="0"/>
              <a:t>: Recurrent or persistent genital pain associated with sexual intercourse in either a female or a male.</a:t>
            </a:r>
          </a:p>
          <a:p>
            <a:pPr eaLnBrk="1" hangingPunct="1"/>
            <a:r>
              <a:rPr lang="en-US" altLang="en-US" sz="2800" b="1" smtClean="0"/>
              <a:t>Epidemiology</a:t>
            </a:r>
          </a:p>
          <a:p>
            <a:pPr eaLnBrk="1" hangingPunct="1"/>
            <a:r>
              <a:rPr lang="en-US" altLang="en-US" sz="2800" smtClean="0"/>
              <a:t>Prevalence of 15% in women and 3% in men.</a:t>
            </a:r>
            <a:endParaRPr lang="en-US" altLang="en-US" sz="2800" b="1" smtClean="0"/>
          </a:p>
          <a:p>
            <a:pPr eaLnBrk="1" hangingPunct="1"/>
            <a:endParaRPr lang="en-US" altLang="en-US" sz="500" smtClean="0"/>
          </a:p>
          <a:p>
            <a:pPr eaLnBrk="1" hangingPunct="1"/>
            <a:r>
              <a:rPr lang="en-US" altLang="en-US" sz="2800" smtClean="0"/>
              <a:t>More common in women than in men. </a:t>
            </a:r>
          </a:p>
          <a:p>
            <a:pPr eaLnBrk="1" hangingPunct="1"/>
            <a:endParaRPr lang="en-US" altLang="en-US" sz="900" smtClean="0"/>
          </a:p>
          <a:p>
            <a:pPr eaLnBrk="1" hangingPunct="1"/>
            <a:r>
              <a:rPr lang="en-US" altLang="en-US" sz="2800" smtClean="0"/>
              <a:t>Often co-occurs with veganismus</a:t>
            </a:r>
          </a:p>
          <a:p>
            <a:pPr eaLnBrk="1" hangingPunct="1"/>
            <a:endParaRPr lang="en-US" altLang="en-US" sz="1200" smtClean="0"/>
          </a:p>
        </p:txBody>
      </p:sp>
      <p:sp>
        <p:nvSpPr>
          <p:cNvPr id="363524" name="Rectangle 2"/>
          <p:cNvSpPr txBox="1">
            <a:spLocks noChangeArrowheads="1"/>
          </p:cNvSpPr>
          <p:nvPr/>
        </p:nvSpPr>
        <p:spPr bwMode="auto">
          <a:xfrm>
            <a:off x="609600" y="473075"/>
            <a:ext cx="7239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fontAlgn="base" hangingPunct="1">
              <a:spcBef>
                <a:spcPct val="0"/>
              </a:spcBef>
              <a:spcAft>
                <a:spcPct val="0"/>
              </a:spcAft>
            </a:pPr>
            <a:r>
              <a:rPr lang="en-US" sz="3600" smtClean="0">
                <a:solidFill>
                  <a:srgbClr val="333399"/>
                </a:solidFill>
                <a:cs typeface="Arial" pitchFamily="34" charset="0"/>
              </a:rPr>
              <a:t>     Sexual Dysfunction</a:t>
            </a:r>
            <a:endParaRPr lang="en-US" sz="4400" smtClean="0">
              <a:solidFill>
                <a:srgbClr val="333399"/>
              </a:solidFill>
              <a:cs typeface="Arial" pitchFamily="34" charset="0"/>
            </a:endParaRPr>
          </a:p>
        </p:txBody>
      </p:sp>
    </p:spTree>
    <p:extLst>
      <p:ext uri="{BB962C8B-B14F-4D97-AF65-F5344CB8AC3E}">
        <p14:creationId xmlns:p14="http://schemas.microsoft.com/office/powerpoint/2010/main" val="994205133"/>
      </p:ext>
    </p:extLst>
  </p:cSld>
  <p:clrMapOvr>
    <a:masterClrMapping/>
  </p:clrMapOvr>
  <p:transition>
    <p:random/>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3"/>
          <p:cNvSpPr>
            <a:spLocks noGrp="1" noChangeArrowheads="1"/>
          </p:cNvSpPr>
          <p:nvPr>
            <p:ph idx="1"/>
          </p:nvPr>
        </p:nvSpPr>
        <p:spPr>
          <a:xfrm>
            <a:off x="152400" y="2017713"/>
            <a:ext cx="8802688" cy="4611687"/>
          </a:xfrm>
        </p:spPr>
        <p:txBody>
          <a:bodyPr/>
          <a:lstStyle/>
          <a:p>
            <a:pPr eaLnBrk="1" hangingPunct="1"/>
            <a:r>
              <a:rPr lang="en-US" altLang="en-US" sz="2800" b="1" smtClean="0"/>
              <a:t>Etiology</a:t>
            </a:r>
          </a:p>
          <a:p>
            <a:pPr eaLnBrk="1" hangingPunct="1"/>
            <a:r>
              <a:rPr lang="en-US" altLang="en-US" sz="2800" smtClean="0"/>
              <a:t>Painful coitus may result from tension and anxiety about the sex act.</a:t>
            </a:r>
          </a:p>
          <a:p>
            <a:pPr eaLnBrk="1" hangingPunct="1"/>
            <a:r>
              <a:rPr lang="en-US" altLang="en-US" sz="2800" smtClean="0"/>
              <a:t>history of rape and childhood sexual abuse.</a:t>
            </a:r>
          </a:p>
        </p:txBody>
      </p:sp>
      <p:sp>
        <p:nvSpPr>
          <p:cNvPr id="364547" name="Rectangle 2"/>
          <p:cNvSpPr>
            <a:spLocks noGrp="1" noChangeArrowheads="1"/>
          </p:cNvSpPr>
          <p:nvPr>
            <p:ph type="title"/>
          </p:nvPr>
        </p:nvSpPr>
        <p:spPr>
          <a:xfrm>
            <a:off x="457200" y="152400"/>
            <a:ext cx="7239000" cy="1524000"/>
          </a:xfrm>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3302387623"/>
      </p:ext>
    </p:extLst>
  </p:cSld>
  <p:clrMapOvr>
    <a:masterClrMapping/>
  </p:clrMapOvr>
  <p:transition>
    <p:random/>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752600"/>
            <a:ext cx="8991600" cy="5105400"/>
          </a:xfrm>
        </p:spPr>
        <p:txBody>
          <a:bodyPr/>
          <a:lstStyle/>
          <a:p>
            <a:pPr>
              <a:defRPr/>
            </a:pPr>
            <a:r>
              <a:rPr lang="en-US" sz="2400" b="1" dirty="0" smtClean="0"/>
              <a:t>Diagnostic Criteria</a:t>
            </a:r>
            <a:r>
              <a:rPr lang="en-US" sz="2400" dirty="0" smtClean="0"/>
              <a:t> </a:t>
            </a:r>
          </a:p>
          <a:p>
            <a:pPr>
              <a:defRPr/>
            </a:pPr>
            <a:r>
              <a:rPr lang="en-US" sz="2800" dirty="0" smtClean="0"/>
              <a:t>A. Persistent or recurrent difficulties with one (or more) of the following:</a:t>
            </a:r>
          </a:p>
          <a:p>
            <a:pPr marL="0" indent="0">
              <a:buFont typeface="Wingdings" pitchFamily="2" charset="2"/>
              <a:buNone/>
              <a:defRPr/>
            </a:pPr>
            <a:r>
              <a:rPr lang="en-US" sz="2800" dirty="0" smtClean="0"/>
              <a:t>1. Vaginal penetration during intercourse.</a:t>
            </a:r>
          </a:p>
          <a:p>
            <a:pPr marL="0" indent="0">
              <a:buFont typeface="Wingdings" pitchFamily="2" charset="2"/>
              <a:buNone/>
              <a:defRPr/>
            </a:pPr>
            <a:r>
              <a:rPr lang="en-US" sz="2800" dirty="0" smtClean="0"/>
              <a:t>2. Marked vulvovaginal or pelvic pain during vaginal intercourse or penetration attempts.</a:t>
            </a:r>
          </a:p>
          <a:p>
            <a:pPr marL="0" indent="0">
              <a:buFont typeface="Wingdings" pitchFamily="2" charset="2"/>
              <a:buNone/>
              <a:defRPr/>
            </a:pPr>
            <a:r>
              <a:rPr lang="en-US" sz="2800" dirty="0" smtClean="0"/>
              <a:t>3. Marked fear or anxiety about vulvovaginal or pelvic pain in anticipation of, during, or as a result of vaginal penetration.</a:t>
            </a:r>
          </a:p>
          <a:p>
            <a:pPr marL="0" indent="0">
              <a:buFont typeface="Wingdings" pitchFamily="2" charset="2"/>
              <a:buNone/>
              <a:defRPr/>
            </a:pPr>
            <a:r>
              <a:rPr lang="en-US" sz="2800" dirty="0" smtClean="0"/>
              <a:t>4. Marked tensing or tightening of the pelvic floor muscles during attempted vaginal penetration</a:t>
            </a:r>
            <a:r>
              <a:rPr lang="en-US" sz="2400" dirty="0" smtClean="0"/>
              <a:t>.</a:t>
            </a:r>
          </a:p>
        </p:txBody>
      </p:sp>
      <p:sp>
        <p:nvSpPr>
          <p:cNvPr id="365571"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1B8F982-AFAE-48DA-9F30-120A7C26C036}" type="datetime1">
              <a:rPr lang="en-US" smtClean="0">
                <a:solidFill>
                  <a:srgbClr val="000000"/>
                </a:solidFill>
              </a:rPr>
              <a:pPr eaLnBrk="1" hangingPunct="1"/>
              <a:t>26-Apr-20</a:t>
            </a:fld>
            <a:endParaRPr lang="en-US" smtClean="0">
              <a:solidFill>
                <a:srgbClr val="000000"/>
              </a:solidFill>
            </a:endParaRPr>
          </a:p>
        </p:txBody>
      </p:sp>
      <p:sp>
        <p:nvSpPr>
          <p:cNvPr id="36557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A20D4BA4-BDBA-450D-99B9-7D467217EEB2}" type="slidenum">
              <a:rPr lang="en-US" smtClean="0">
                <a:solidFill>
                  <a:srgbClr val="000000"/>
                </a:solidFill>
              </a:rPr>
              <a:pPr eaLnBrk="1" hangingPunct="1"/>
              <a:t>98</a:t>
            </a:fld>
            <a:endParaRPr lang="en-US" smtClean="0">
              <a:solidFill>
                <a:srgbClr val="000000"/>
              </a:solidFill>
            </a:endParaRPr>
          </a:p>
        </p:txBody>
      </p:sp>
      <p:sp>
        <p:nvSpPr>
          <p:cNvPr id="365573"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1343639826"/>
      </p:ext>
    </p:extLst>
  </p:cSld>
  <p:clrMapOvr>
    <a:masterClrMapping/>
  </p:clrMapOvr>
  <p:transition>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Content Placeholder 2"/>
          <p:cNvSpPr>
            <a:spLocks noGrp="1"/>
          </p:cNvSpPr>
          <p:nvPr>
            <p:ph idx="1"/>
          </p:nvPr>
        </p:nvSpPr>
        <p:spPr>
          <a:xfrm>
            <a:off x="152400" y="2017713"/>
            <a:ext cx="8991600" cy="4459287"/>
          </a:xfrm>
        </p:spPr>
        <p:txBody>
          <a:bodyPr/>
          <a:lstStyle/>
          <a:p>
            <a:pPr>
              <a:buClr>
                <a:srgbClr val="3333CC"/>
              </a:buClr>
            </a:pPr>
            <a:r>
              <a:rPr lang="en-US" sz="2800" smtClean="0">
                <a:solidFill>
                  <a:srgbClr val="000000"/>
                </a:solidFill>
              </a:rPr>
              <a:t>B</a:t>
            </a:r>
            <a:r>
              <a:rPr lang="en-US" sz="4000" smtClean="0">
                <a:solidFill>
                  <a:srgbClr val="000000"/>
                </a:solidFill>
              </a:rPr>
              <a:t>. </a:t>
            </a:r>
            <a:r>
              <a:rPr lang="en-US" sz="2800" smtClean="0">
                <a:solidFill>
                  <a:srgbClr val="000000"/>
                </a:solidFill>
              </a:rPr>
              <a:t>The symptoms persisted for a minimum duration of approximately 6 months.</a:t>
            </a:r>
          </a:p>
          <a:p>
            <a:pPr>
              <a:buClr>
                <a:srgbClr val="3333CC"/>
              </a:buClr>
            </a:pPr>
            <a:r>
              <a:rPr lang="en-US" sz="2800" smtClean="0">
                <a:solidFill>
                  <a:srgbClr val="000000"/>
                </a:solidFill>
              </a:rPr>
              <a:t>C. The symptoms cause clinically significant distress </a:t>
            </a:r>
          </a:p>
          <a:p>
            <a:pPr>
              <a:buClr>
                <a:srgbClr val="3333CC"/>
              </a:buClr>
            </a:pPr>
            <a:r>
              <a:rPr lang="en-US" sz="2800" smtClean="0">
                <a:solidFill>
                  <a:srgbClr val="000000"/>
                </a:solidFill>
              </a:rPr>
              <a:t>D. The sexual dysfunction is not better explained by a nonsexual mental disorder or other significant stressors and</a:t>
            </a:r>
          </a:p>
          <a:p>
            <a:pPr>
              <a:buClr>
                <a:srgbClr val="3333CC"/>
              </a:buClr>
            </a:pPr>
            <a:r>
              <a:rPr lang="en-US" sz="2800" smtClean="0">
                <a:solidFill>
                  <a:srgbClr val="000000"/>
                </a:solidFill>
              </a:rPr>
              <a:t>It is not attributable to the effects of a substance/medication or another medical condition.</a:t>
            </a:r>
          </a:p>
          <a:p>
            <a:endParaRPr lang="en-US" sz="4800" smtClean="0"/>
          </a:p>
        </p:txBody>
      </p:sp>
      <p:sp>
        <p:nvSpPr>
          <p:cNvPr id="366595"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37A95E60-964B-4F05-80D9-24CD2522A2FD}" type="datetime1">
              <a:rPr lang="en-US" smtClean="0">
                <a:solidFill>
                  <a:srgbClr val="000000"/>
                </a:solidFill>
              </a:rPr>
              <a:pPr eaLnBrk="1" hangingPunct="1"/>
              <a:t>26-Apr-20</a:t>
            </a:fld>
            <a:endParaRPr lang="en-US" smtClean="0">
              <a:solidFill>
                <a:srgbClr val="000000"/>
              </a:solidFill>
            </a:endParaRPr>
          </a:p>
        </p:txBody>
      </p:sp>
      <p:sp>
        <p:nvSpPr>
          <p:cNvPr id="36659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itchFamily="34" charset="0"/>
                <a:ea typeface="Arial Unicode MS" pitchFamily="34" charset="-128"/>
                <a:cs typeface="Arial Unicode MS" pitchFamily="34" charset="-128"/>
              </a:defRPr>
            </a:lvl1pPr>
            <a:lvl2pPr marL="742950" indent="-285750" eaLnBrk="0" hangingPunct="0">
              <a:defRPr>
                <a:solidFill>
                  <a:schemeClr val="tx1"/>
                </a:solidFill>
                <a:latin typeface="Tahoma" pitchFamily="34" charset="0"/>
                <a:ea typeface="Arial Unicode MS" pitchFamily="34" charset="-128"/>
                <a:cs typeface="Arial Unicode MS" pitchFamily="34" charset="-128"/>
              </a:defRPr>
            </a:lvl2pPr>
            <a:lvl3pPr marL="1143000" indent="-228600" eaLnBrk="0" hangingPunct="0">
              <a:defRPr>
                <a:solidFill>
                  <a:schemeClr val="tx1"/>
                </a:solidFill>
                <a:latin typeface="Tahoma" pitchFamily="34" charset="0"/>
                <a:ea typeface="Arial Unicode MS" pitchFamily="34" charset="-128"/>
                <a:cs typeface="Arial Unicode MS" pitchFamily="34" charset="-128"/>
              </a:defRPr>
            </a:lvl3pPr>
            <a:lvl4pPr marL="1600200" indent="-228600" eaLnBrk="0" hangingPunct="0">
              <a:defRPr>
                <a:solidFill>
                  <a:schemeClr val="tx1"/>
                </a:solidFill>
                <a:latin typeface="Tahoma" pitchFamily="34" charset="0"/>
                <a:ea typeface="Arial Unicode MS" pitchFamily="34" charset="-128"/>
                <a:cs typeface="Arial Unicode MS" pitchFamily="34" charset="-128"/>
              </a:defRPr>
            </a:lvl4pPr>
            <a:lvl5pPr marL="2057400" indent="-228600" eaLnBrk="0" hangingPunct="0">
              <a:defRPr>
                <a:solidFill>
                  <a:schemeClr val="tx1"/>
                </a:solidFill>
                <a:latin typeface="Tahoma"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Tahoma" pitchFamily="34" charset="0"/>
                <a:ea typeface="Arial Unicode MS" pitchFamily="34" charset="-128"/>
                <a:cs typeface="Arial Unicode MS" pitchFamily="34" charset="-128"/>
              </a:defRPr>
            </a:lvl9pPr>
          </a:lstStyle>
          <a:p>
            <a:pPr eaLnBrk="1" hangingPunct="1"/>
            <a:fld id="{0150CF58-8CAE-4305-9BF7-1325F59FFCA7}" type="slidenum">
              <a:rPr lang="en-US" smtClean="0">
                <a:solidFill>
                  <a:srgbClr val="000000"/>
                </a:solidFill>
              </a:rPr>
              <a:pPr eaLnBrk="1" hangingPunct="1"/>
              <a:t>99</a:t>
            </a:fld>
            <a:endParaRPr lang="en-US" smtClean="0">
              <a:solidFill>
                <a:srgbClr val="000000"/>
              </a:solidFill>
            </a:endParaRPr>
          </a:p>
        </p:txBody>
      </p:sp>
      <p:sp>
        <p:nvSpPr>
          <p:cNvPr id="366597" name="Rectangle 2"/>
          <p:cNvSpPr>
            <a:spLocks noGrp="1" noChangeArrowheads="1"/>
          </p:cNvSpPr>
          <p:nvPr>
            <p:ph type="title"/>
          </p:nvPr>
        </p:nvSpPr>
        <p:spPr/>
        <p:txBody>
          <a:bodyPr/>
          <a:lstStyle/>
          <a:p>
            <a:pPr eaLnBrk="1" hangingPunct="1"/>
            <a:r>
              <a:rPr lang="en-US" sz="3600" smtClean="0">
                <a:solidFill>
                  <a:srgbClr val="333399"/>
                </a:solidFill>
              </a:rPr>
              <a:t>     Sexual Dysfunction</a:t>
            </a:r>
            <a:endParaRPr lang="en-US" smtClean="0"/>
          </a:p>
        </p:txBody>
      </p:sp>
    </p:spTree>
    <p:extLst>
      <p:ext uri="{BB962C8B-B14F-4D97-AF65-F5344CB8AC3E}">
        <p14:creationId xmlns:p14="http://schemas.microsoft.com/office/powerpoint/2010/main" val="2756875561"/>
      </p:ext>
    </p:extLst>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1361</TotalTime>
  <Words>6349</Words>
  <Application>Microsoft Office PowerPoint</Application>
  <PresentationFormat>On-screen Show (4:3)</PresentationFormat>
  <Paragraphs>972</Paragraphs>
  <Slides>128</Slides>
  <Notes>39</Notes>
  <HiddenSlides>0</HiddenSlides>
  <MMClips>0</MMClips>
  <ScaleCrop>false</ScaleCrop>
  <HeadingPairs>
    <vt:vector size="4" baseType="variant">
      <vt:variant>
        <vt:lpstr>Theme</vt:lpstr>
      </vt:variant>
      <vt:variant>
        <vt:i4>2</vt:i4>
      </vt:variant>
      <vt:variant>
        <vt:lpstr>Slide Titles</vt:lpstr>
      </vt:variant>
      <vt:variant>
        <vt:i4>128</vt:i4>
      </vt:variant>
    </vt:vector>
  </HeadingPairs>
  <TitlesOfParts>
    <vt:vector size="130" baseType="lpstr">
      <vt:lpstr>Equity</vt:lpstr>
      <vt:lpstr>Blends</vt:lpstr>
      <vt:lpstr>Chapter: Dissociative disorder </vt:lpstr>
      <vt:lpstr>PowerPoint Presentation</vt:lpstr>
      <vt:lpstr>Dissociative disorder </vt:lpstr>
      <vt:lpstr>Dissociative disorder…</vt:lpstr>
      <vt:lpstr>Dissociative disorder…</vt:lpstr>
      <vt:lpstr>Dissociative disorder…</vt:lpstr>
      <vt:lpstr>Dissociative disorder…</vt:lpstr>
      <vt:lpstr>PowerPoint Presentation</vt:lpstr>
      <vt:lpstr>Dissociative fugue</vt:lpstr>
      <vt:lpstr>Dissociative disorder…</vt:lpstr>
      <vt:lpstr>Dissociative disorder…</vt:lpstr>
      <vt:lpstr>Dissociative disorder…</vt:lpstr>
      <vt:lpstr>PowerPoint Presentation</vt:lpstr>
      <vt:lpstr>Dissociative disorder…</vt:lpstr>
      <vt:lpstr>Dissociative disorder…</vt:lpstr>
      <vt:lpstr>Dissociative disorder…</vt:lpstr>
      <vt:lpstr>Dissociative disorder…</vt:lpstr>
      <vt:lpstr>OUTLINE</vt:lpstr>
      <vt:lpstr>PowerPoint Presentation</vt:lpstr>
      <vt:lpstr>What is adjustment disorder and its subtypes</vt:lpstr>
      <vt:lpstr>What is adjustment disorder and its subtypes…</vt:lpstr>
      <vt:lpstr>What is adjustment disorder and its subtypes…</vt:lpstr>
      <vt:lpstr>Epidemiology </vt:lpstr>
      <vt:lpstr>Epidemiology… </vt:lpstr>
      <vt:lpstr>Epidemiology… </vt:lpstr>
      <vt:lpstr>Etiology </vt:lpstr>
      <vt:lpstr>Etiology…</vt:lpstr>
      <vt:lpstr>Etiology…</vt:lpstr>
      <vt:lpstr>Etiology…</vt:lpstr>
      <vt:lpstr>Etiology…</vt:lpstr>
      <vt:lpstr>Etiology…</vt:lpstr>
      <vt:lpstr>Etiology…</vt:lpstr>
      <vt:lpstr>Diagnosis and Clinical Features</vt:lpstr>
      <vt:lpstr>Diagnosis and Clinical Features…</vt:lpstr>
      <vt:lpstr>Diagnosis and Clinical Features…</vt:lpstr>
      <vt:lpstr>Diagnosis and Clinical Features…</vt:lpstr>
      <vt:lpstr>Diagnosis and Clinical Features…</vt:lpstr>
      <vt:lpstr>Diagnosis and Clinical Features…</vt:lpstr>
      <vt:lpstr>Diagnosis and Clinical Features…</vt:lpstr>
      <vt:lpstr>Diagnosis and Clinical Features…</vt:lpstr>
      <vt:lpstr>Diagnosis and Clinical Features…</vt:lpstr>
      <vt:lpstr>Diagnosis and Clinical Features…</vt:lpstr>
      <vt:lpstr> Differential Diagnosis</vt:lpstr>
      <vt:lpstr>Differential Diagnosis… </vt:lpstr>
      <vt:lpstr>Differential Diagnosis… </vt:lpstr>
      <vt:lpstr>Course and Prognosis</vt:lpstr>
      <vt:lpstr>Treatment </vt:lpstr>
      <vt:lpstr>Treatment…</vt:lpstr>
      <vt:lpstr>Treatment…</vt:lpstr>
      <vt:lpstr>Treatment…</vt:lpstr>
      <vt:lpstr>Treatment…</vt:lpstr>
      <vt:lpstr>Treatment…</vt:lpstr>
      <vt:lpstr>Sexual dysfunctions</vt:lpstr>
      <vt:lpstr>Introduction</vt:lpstr>
      <vt:lpstr>Physiology of sex</vt:lpstr>
      <vt:lpstr>Sexual Dysfunction</vt:lpstr>
      <vt:lpstr>Pathophysiology of Sexual Dysfunction</vt:lpstr>
      <vt:lpstr>Pathophysiology of Sexual Dysfunction</vt:lpstr>
      <vt:lpstr>Pathophysiology of Sexual Dysfunction</vt:lpstr>
      <vt:lpstr>Pathophysiology of Sexual Dysfunction</vt:lpstr>
      <vt:lpstr>Pathophysiology of Sexual Dysfunction</vt:lpstr>
      <vt:lpstr>Pathophysiology of Sexual Dysfunction</vt:lpstr>
      <vt:lpstr>categories of sexual dysfunction are in DSM V </vt:lpstr>
      <vt:lpstr>Sexual Dysfunction</vt:lpstr>
      <vt:lpstr>Sexual Dysfunction</vt:lpstr>
      <vt:lpstr>PowerPoint Presentation</vt:lpstr>
      <vt:lpstr>PowerPoint Presentation</vt:lpstr>
      <vt:lpstr>Sexual Dysfunction</vt:lpstr>
      <vt:lpstr>Sexual Dysfunction</vt:lpstr>
      <vt:lpstr>Sexual Dysfunction</vt:lpstr>
      <vt:lpstr>Sexual Dysfunction</vt:lpstr>
      <vt:lpstr>    Sexual Dysfunction</vt:lpstr>
      <vt:lpstr>Sexual Dysfunction</vt:lpstr>
      <vt:lpstr>    Sexual Dysfunction</vt:lpstr>
      <vt:lpstr>Sexual Dysfunction</vt:lpstr>
      <vt:lpstr>Sexual Dysfunction</vt:lpstr>
      <vt:lpstr>Sexual Dysfunction</vt:lpstr>
      <vt:lpstr>Sexual Dysfunction</vt:lpstr>
      <vt:lpstr>    Sexual Dysfunction</vt:lpstr>
      <vt:lpstr>Sexual Dysfunction</vt:lpstr>
      <vt:lpstr>Sexual Dysfunction</vt:lpstr>
      <vt:lpstr>Sexual Dysfunction</vt:lpstr>
      <vt:lpstr>Sexual Dysfunction</vt:lpstr>
      <vt:lpstr>Sexual Dysfunction</vt:lpstr>
      <vt:lpstr>     Sexual Dysfunction</vt:lpstr>
      <vt:lpstr>Sexual Dysfunction</vt:lpstr>
      <vt:lpstr>Sexual Dysfunction</vt:lpstr>
      <vt:lpstr>Sexual Dysfunction</vt:lpstr>
      <vt:lpstr>     Sexual Dysfunction</vt:lpstr>
      <vt:lpstr>     Sexual Dysfunction</vt:lpstr>
      <vt:lpstr>     Sexual Dysfunction</vt:lpstr>
      <vt:lpstr>     Sexual Dysfunction</vt:lpstr>
      <vt:lpstr>     Sexual Dysfunction</vt:lpstr>
      <vt:lpstr>     Sexual Dysfunction</vt:lpstr>
      <vt:lpstr>     Sexual Dysfunction</vt:lpstr>
      <vt:lpstr>   </vt:lpstr>
      <vt:lpstr>     Sexual Dysfunction</vt:lpstr>
      <vt:lpstr>     Sexual Dysfunction</vt:lpstr>
      <vt:lpstr>     Sexual Dysfunction</vt:lpstr>
      <vt:lpstr>     Sexual Dysfunction</vt:lpstr>
      <vt:lpstr>     Sexual Dysfunction</vt:lpstr>
      <vt:lpstr>     Sexual Dysfunction</vt:lpstr>
      <vt:lpstr>     Sexual Dysfunction</vt:lpstr>
      <vt:lpstr>PowerPoint Presentation</vt:lpstr>
      <vt:lpstr>Sexual Dysfunction</vt:lpstr>
      <vt:lpstr>    Sexual Dysfunction</vt:lpstr>
      <vt:lpstr>    Sexual Dysfunction</vt:lpstr>
      <vt:lpstr>    Sexual Dysfunction</vt:lpstr>
      <vt:lpstr>    Sexual Dysfunction</vt:lpstr>
      <vt:lpstr>    Sexual Dysfunction</vt:lpstr>
      <vt:lpstr>    Sexual Dysfunction</vt:lpstr>
      <vt:lpstr>    Sexual Dysfunction</vt:lpstr>
      <vt:lpstr>Sexual Dysfunction</vt:lpstr>
      <vt:lpstr>    Sexual Dysfunction</vt:lpstr>
      <vt:lpstr>    Sexual Dysfunction</vt:lpstr>
      <vt:lpstr>    Sexual Dysfunction</vt:lpstr>
      <vt:lpstr>    Sexual Dysfunction NOS</vt:lpstr>
      <vt:lpstr>    Sexual Dysfunction NOS</vt:lpstr>
      <vt:lpstr>    Sexual Dysfunction NOS</vt:lpstr>
      <vt:lpstr>PowerPoint Presentation</vt:lpstr>
      <vt:lpstr>   Sexual Dysfunction NOS </vt:lpstr>
      <vt:lpstr>Self-Assessment Assignment part-1</vt:lpstr>
      <vt:lpstr>Self-Assessment Assignment part-2</vt:lpstr>
      <vt:lpstr>Self-Assessment Assignment part-2</vt:lpstr>
      <vt:lpstr>Self-Assessment Assignment part-3</vt:lpstr>
      <vt:lpstr>Self-Assessment  assignment-3</vt:lpstr>
      <vt:lpstr>References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Dissociative disorder </dc:title>
  <dc:creator>Mengesha.Birkie</dc:creator>
  <cp:lastModifiedBy>Mengesha.Birkie</cp:lastModifiedBy>
  <cp:revision>81</cp:revision>
  <dcterms:created xsi:type="dcterms:W3CDTF">2020-04-23T09:17:08Z</dcterms:created>
  <dcterms:modified xsi:type="dcterms:W3CDTF">2020-04-26T14:49:38Z</dcterms:modified>
</cp:coreProperties>
</file>