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7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BB4AF5-1137-4C84-BF6D-7E1F055AD054}" type="datetimeFigureOut">
              <a:rPr lang="en-US" smtClean="0"/>
              <a:t>27-Apr-20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D374D3-06C2-4177-B80A-A37D7E912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662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en-US" dirty="0" smtClean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en-US" dirty="0" smtClean="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en-US" dirty="0" smtClean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Arial Unicode MS" pitchFamily="34" charset="-128"/>
                    <a:cs typeface="Arial Unicode MS" pitchFamily="34" charset="-128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en-US" dirty="0" smtClean="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dirty="0" smtClean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dirty="0" smtClean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Arial Unicode MS" pitchFamily="34" charset="-128"/>
                  <a:cs typeface="Arial Unicode MS" pitchFamily="34" charset="-128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dirty="0" smtClean="0">
                <a:solidFill>
                  <a:srgbClr val="000000"/>
                </a:solidFill>
                <a:cs typeface="Arial" charset="0"/>
              </a:endParaRPr>
            </a:p>
          </p:txBody>
        </p:sp>
      </p:grpSp>
      <p:sp>
        <p:nvSpPr>
          <p:cNvPr id="10138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138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88D25C04-8FB9-4F49-BC21-60CEAAD1DE86}" type="datetime1">
              <a:rPr lang="en-US">
                <a:solidFill>
                  <a:srgbClr val="1C1C1C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1C1C1C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1C1C1C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BDADF551-9FB8-4C0D-BFB2-E7D50F095A77}" type="slidenum">
              <a:rPr lang="en-US">
                <a:solidFill>
                  <a:srgbClr val="1C1C1C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605874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9F59B-71B7-4A3E-AF14-1530AEC44C78}" type="datetime1">
              <a:rPr lang="en-US">
                <a:solidFill>
                  <a:srgbClr val="000000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CCC56-425C-4E4D-BF48-65AED7EECB4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931912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A3CA9-B351-4F0A-8DFD-2019E5F474CC}" type="datetime1">
              <a:rPr lang="en-US">
                <a:solidFill>
                  <a:srgbClr val="000000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A3C92-F7D7-42E5-9BA4-5547E11A73C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878762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88E88-8D52-49C7-951A-103BD9AD9A4D}" type="datetime1">
              <a:rPr lang="en-US">
                <a:solidFill>
                  <a:srgbClr val="000000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13029-F6A6-4431-82F5-9F03D2B2D8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797634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7E244-C887-4A06-9B13-6399019108D3}" type="datetime1">
              <a:rPr lang="en-US">
                <a:solidFill>
                  <a:srgbClr val="000000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9D361-38B1-46ED-9CFD-0A73EA3D82E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528667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1CCDD-1B22-47AF-AC41-E8CF460DB6DF}" type="datetime1">
              <a:rPr lang="en-US">
                <a:solidFill>
                  <a:srgbClr val="000000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FAAA2-3B16-4C54-9CAF-81314E398B2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391206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5586F-0561-4503-8B67-0F5598FF356D}" type="datetime1">
              <a:rPr lang="en-US">
                <a:solidFill>
                  <a:srgbClr val="000000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102F5-E5F7-464B-BCB1-9FE945404B2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169477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1524F-FFBE-4DA1-9C24-11F0EC80C974}" type="datetime1">
              <a:rPr lang="en-US">
                <a:solidFill>
                  <a:srgbClr val="000000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10AE6-AC25-4A7C-AD9C-053800915CF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146112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44D7C-00FC-49E9-B93C-8950D5E77BF2}" type="datetime1">
              <a:rPr lang="en-US">
                <a:solidFill>
                  <a:srgbClr val="000000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CBF0F-D126-4BF2-B130-84976AF8604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668587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009D1-4044-410F-BA5B-367B83FE88C0}" type="datetime1">
              <a:rPr lang="en-US">
                <a:solidFill>
                  <a:srgbClr val="000000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29E7D-1A60-41F4-90EE-D707CECE9EF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166163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8878B-5EF7-4A7E-85D9-B9EEEAC1EC5D}" type="datetime1">
              <a:rPr lang="en-US">
                <a:solidFill>
                  <a:srgbClr val="000000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1679D-1578-428C-AAE7-1B69C0F04F6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921871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en-US" sz="2400" dirty="0" smtClean="0">
              <a:solidFill>
                <a:srgbClr val="000000"/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en-US" sz="2400" dirty="0" smtClean="0">
              <a:solidFill>
                <a:srgbClr val="00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en-US" sz="2400" dirty="0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en-US" sz="2400" dirty="0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en-US" sz="2400" dirty="0" smtClean="0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en-US" sz="2400" dirty="0" smtClean="0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en-US" sz="2400" dirty="0" smtClean="0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036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cs typeface="Arial Unicode MS" pitchFamily="34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E45EE7-C51F-4758-B62E-B3A57963FC29}" type="datetime1">
              <a:rPr lang="en-US">
                <a:solidFill>
                  <a:srgbClr val="000000"/>
                </a:solidFill>
                <a:ea typeface="Arial Unicode MS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27-Apr-20</a:t>
            </a:fld>
            <a:endParaRPr lang="en-US" dirty="0">
              <a:solidFill>
                <a:srgbClr val="000000"/>
              </a:solidFill>
              <a:ea typeface="Arial Unicode MS" pitchFamily="34" charset="-128"/>
            </a:endParaRPr>
          </a:p>
        </p:txBody>
      </p:sp>
      <p:sp>
        <p:nvSpPr>
          <p:cNvPr id="10036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cs typeface="Arial Unicode MS" pitchFamily="34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Arial Unicode MS" pitchFamily="34" charset="-128"/>
            </a:endParaRPr>
          </a:p>
        </p:txBody>
      </p:sp>
      <p:sp>
        <p:nvSpPr>
          <p:cNvPr id="10036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cs typeface="Arial Unicode MS" pitchFamily="34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A93E73-8976-4609-9C76-BE417DDCB097}" type="slidenum">
              <a:rPr lang="en-US">
                <a:solidFill>
                  <a:srgbClr val="000000"/>
                </a:solidFill>
                <a:ea typeface="Arial Unicode MS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38544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00"/>
                </a:solidFill>
                <a:latin typeface="FrutigerLTStd-Bold"/>
              </a:rPr>
              <a:t>Self-Assessment </a:t>
            </a:r>
            <a:r>
              <a:rPr lang="en-US" b="1" dirty="0" smtClean="0">
                <a:solidFill>
                  <a:srgbClr val="000000"/>
                </a:solidFill>
                <a:latin typeface="FrutigerLTStd-Bold"/>
              </a:rPr>
              <a:t>Assignment part-1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017713"/>
            <a:ext cx="8650288" cy="411480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solidFill>
                  <a:srgbClr val="000000"/>
                </a:solidFill>
                <a:latin typeface="Palatino-Roman"/>
              </a:rPr>
              <a:t>1. </a:t>
            </a:r>
            <a:r>
              <a:rPr lang="en-US" dirty="0" smtClean="0">
                <a:solidFill>
                  <a:srgbClr val="000000"/>
                </a:solidFill>
                <a:latin typeface="+mj-lt"/>
              </a:rPr>
              <a:t>Describe </a:t>
            </a:r>
            <a:r>
              <a:rPr lang="en-US" dirty="0">
                <a:solidFill>
                  <a:srgbClr val="000000"/>
                </a:solidFill>
                <a:latin typeface="+mj-lt"/>
              </a:rPr>
              <a:t>the dissociative </a:t>
            </a:r>
            <a:r>
              <a:rPr lang="en-US" dirty="0" smtClean="0">
                <a:solidFill>
                  <a:srgbClr val="000000"/>
                </a:solidFill>
                <a:latin typeface="+mj-lt"/>
              </a:rPr>
              <a:t>disorders?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solidFill>
                  <a:srgbClr val="000000"/>
                </a:solidFill>
                <a:latin typeface="+mj-lt"/>
              </a:rPr>
              <a:t>2.What </a:t>
            </a:r>
            <a:r>
              <a:rPr lang="en-US" dirty="0">
                <a:solidFill>
                  <a:srgbClr val="000000"/>
                </a:solidFill>
                <a:latin typeface="+mj-lt"/>
              </a:rPr>
              <a:t>is the differential diagnosis for the dissociative disorders? </a:t>
            </a:r>
            <a:endParaRPr lang="en-US" dirty="0" smtClean="0">
              <a:solidFill>
                <a:srgbClr val="000000"/>
              </a:solidFill>
              <a:latin typeface="+mj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solidFill>
                  <a:srgbClr val="000000"/>
                </a:solidFill>
                <a:latin typeface="+mj-lt"/>
              </a:rPr>
              <a:t>3. What </a:t>
            </a:r>
            <a:r>
              <a:rPr lang="en-US" dirty="0">
                <a:solidFill>
                  <a:srgbClr val="000000"/>
                </a:solidFill>
                <a:latin typeface="+mj-lt"/>
              </a:rPr>
              <a:t>is a dissociative </a:t>
            </a:r>
            <a:r>
              <a:rPr lang="en-US" dirty="0" smtClean="0">
                <a:solidFill>
                  <a:srgbClr val="000000"/>
                </a:solidFill>
                <a:latin typeface="+mj-lt"/>
              </a:rPr>
              <a:t>fugue ?</a:t>
            </a:r>
            <a:r>
              <a:rPr lang="en-US" dirty="0">
                <a:solidFill>
                  <a:srgbClr val="000000"/>
                </a:solidFill>
                <a:latin typeface="+mj-lt"/>
              </a:rPr>
              <a:t/>
            </a:r>
            <a:br>
              <a:rPr lang="en-US" dirty="0">
                <a:solidFill>
                  <a:srgbClr val="000000"/>
                </a:solidFill>
                <a:latin typeface="+mj-lt"/>
              </a:rPr>
            </a:br>
            <a:endParaRPr lang="en-US" dirty="0">
              <a:latin typeface="+mj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E88E88-8D52-49C7-951A-103BD9AD9A4D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D13029-F6A6-4431-82F5-9F03D2B2D82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772902"/>
      </p:ext>
    </p:extLst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00"/>
                </a:solidFill>
                <a:latin typeface="FrutigerLTStd-Bold"/>
              </a:rPr>
              <a:t>Self-Assessment </a:t>
            </a:r>
            <a:r>
              <a:rPr lang="en-US" b="1" dirty="0" smtClean="0">
                <a:solidFill>
                  <a:srgbClr val="000000"/>
                </a:solidFill>
                <a:latin typeface="FrutigerLTStd-Bold"/>
              </a:rPr>
              <a:t>Assignment part-2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017713"/>
            <a:ext cx="8726488" cy="4114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1.How </a:t>
            </a:r>
            <a:r>
              <a:rPr lang="en-US" dirty="0"/>
              <a:t>common are adjustment disorders, and what are their </a:t>
            </a:r>
            <a:r>
              <a:rPr lang="en-US" dirty="0" smtClean="0"/>
              <a:t>typical precipitants </a:t>
            </a:r>
            <a:r>
              <a:rPr lang="en-US" dirty="0"/>
              <a:t>and manifestations?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2.What </a:t>
            </a:r>
            <a:r>
              <a:rPr lang="en-US" dirty="0"/>
              <a:t>is the differential </a:t>
            </a:r>
            <a:r>
              <a:rPr lang="en-US" dirty="0" smtClean="0"/>
              <a:t>diagnosis of </a:t>
            </a:r>
            <a:r>
              <a:rPr lang="en-US" dirty="0"/>
              <a:t>the adjustment disorders?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E88E88-8D52-49C7-951A-103BD9AD9A4D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D13029-F6A6-4431-82F5-9F03D2B2D82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882168"/>
      </p:ext>
    </p:extLst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00"/>
                </a:solidFill>
                <a:latin typeface="FrutigerLTStd-Bold"/>
              </a:rPr>
              <a:t>Self-Assessment Assignment part-2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017713"/>
            <a:ext cx="8726488" cy="4114800"/>
          </a:xfrm>
        </p:spPr>
        <p:txBody>
          <a:bodyPr/>
          <a:lstStyle/>
          <a:p>
            <a:pPr marL="0" lvl="0" indent="0">
              <a:buClr>
                <a:srgbClr val="3333CC"/>
              </a:buClr>
              <a:buNone/>
            </a:pPr>
            <a:r>
              <a:rPr lang="en-US" dirty="0" smtClean="0">
                <a:solidFill>
                  <a:srgbClr val="000000"/>
                </a:solidFill>
              </a:rPr>
              <a:t>3. </a:t>
            </a:r>
            <a:r>
              <a:rPr lang="en-US" dirty="0">
                <a:solidFill>
                  <a:srgbClr val="000000"/>
                </a:solidFill>
              </a:rPr>
              <a:t>What is the “cause” of adjustment disorders? Why do some persons develop adjustment disorders and others do not? </a:t>
            </a:r>
            <a:endParaRPr lang="en-US" dirty="0" smtClean="0">
              <a:solidFill>
                <a:srgbClr val="000000"/>
              </a:solidFill>
            </a:endParaRPr>
          </a:p>
          <a:p>
            <a:pPr marL="0" lvl="0" indent="0">
              <a:buClr>
                <a:srgbClr val="3333CC"/>
              </a:buClr>
              <a:buNone/>
            </a:pPr>
            <a:r>
              <a:rPr lang="en-US" dirty="0" smtClean="0">
                <a:solidFill>
                  <a:srgbClr val="000000"/>
                </a:solidFill>
              </a:rPr>
              <a:t>4.How </a:t>
            </a:r>
            <a:r>
              <a:rPr lang="en-US" dirty="0">
                <a:solidFill>
                  <a:srgbClr val="000000"/>
                </a:solidFill>
              </a:rPr>
              <a:t>do </a:t>
            </a:r>
            <a:r>
              <a:rPr lang="en-US" dirty="0" smtClean="0">
                <a:solidFill>
                  <a:srgbClr val="000000"/>
                </a:solidFill>
              </a:rPr>
              <a:t>the stressors </a:t>
            </a:r>
            <a:r>
              <a:rPr lang="en-US" dirty="0">
                <a:solidFill>
                  <a:srgbClr val="000000"/>
                </a:solidFill>
              </a:rPr>
              <a:t>differ between adolescents and adults?</a:t>
            </a:r>
          </a:p>
          <a:p>
            <a:pPr marL="0" lvl="0" indent="0">
              <a:buClr>
                <a:srgbClr val="3333CC"/>
              </a:buClr>
              <a:buNone/>
            </a:pPr>
            <a:r>
              <a:rPr lang="en-US" dirty="0" smtClean="0">
                <a:solidFill>
                  <a:srgbClr val="000000"/>
                </a:solidFill>
              </a:rPr>
              <a:t>5. Describe </a:t>
            </a:r>
            <a:r>
              <a:rPr lang="en-US" dirty="0">
                <a:solidFill>
                  <a:srgbClr val="000000"/>
                </a:solidFill>
              </a:rPr>
              <a:t>the clinical management of the adjustment </a:t>
            </a:r>
            <a:r>
              <a:rPr lang="en-US" dirty="0" smtClean="0">
                <a:solidFill>
                  <a:srgbClr val="000000"/>
                </a:solidFill>
              </a:rPr>
              <a:t>disorders?</a:t>
            </a:r>
            <a:endParaRPr lang="en-US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E88E88-8D52-49C7-951A-103BD9AD9A4D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D13029-F6A6-4431-82F5-9F03D2B2D82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066402"/>
      </p:ext>
    </p:extLst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1"/>
            <a:ext cx="8382000" cy="1524000"/>
          </a:xfrm>
        </p:spPr>
        <p:txBody>
          <a:bodyPr/>
          <a:lstStyle/>
          <a:p>
            <a:r>
              <a:rPr lang="en-US" b="1" dirty="0">
                <a:solidFill>
                  <a:srgbClr val="000000"/>
                </a:solidFill>
                <a:latin typeface="FrutigerLTStd-Bold"/>
              </a:rPr>
              <a:t>Self-Assessment </a:t>
            </a:r>
            <a:r>
              <a:rPr lang="en-US" b="1" dirty="0" smtClean="0">
                <a:solidFill>
                  <a:srgbClr val="000000"/>
                </a:solidFill>
                <a:latin typeface="FrutigerLTStd-Bold"/>
              </a:rPr>
              <a:t>Assignment part-3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17712"/>
            <a:ext cx="8839200" cy="4535487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  <a:latin typeface="Palatino-Roman"/>
              </a:rPr>
              <a:t>1</a:t>
            </a:r>
            <a:r>
              <a:rPr lang="en-US" dirty="0">
                <a:solidFill>
                  <a:srgbClr val="000000"/>
                </a:solidFill>
                <a:latin typeface="Palatino-Roman"/>
              </a:rPr>
              <a:t>. What are the </a:t>
            </a:r>
            <a:r>
              <a:rPr lang="en-US" dirty="0" smtClean="0">
                <a:solidFill>
                  <a:srgbClr val="000000"/>
                </a:solidFill>
                <a:latin typeface="Palatino-Roman"/>
              </a:rPr>
              <a:t>major </a:t>
            </a:r>
            <a:r>
              <a:rPr lang="en-US" dirty="0">
                <a:solidFill>
                  <a:srgbClr val="000000"/>
                </a:solidFill>
                <a:latin typeface="Palatino-Roman"/>
              </a:rPr>
              <a:t>types of sexual </a:t>
            </a:r>
            <a:r>
              <a:rPr lang="en-US" dirty="0" smtClean="0">
                <a:solidFill>
                  <a:srgbClr val="000000"/>
                </a:solidFill>
                <a:latin typeface="Palatino-Roman"/>
              </a:rPr>
              <a:t>disorders? List  and discuses them?</a:t>
            </a:r>
            <a:r>
              <a:rPr lang="en-US" dirty="0">
                <a:solidFill>
                  <a:srgbClr val="000000"/>
                </a:solidFill>
                <a:latin typeface="Palatino-Roman"/>
              </a:rPr>
              <a:t/>
            </a:r>
            <a:br>
              <a:rPr lang="en-US" dirty="0">
                <a:solidFill>
                  <a:srgbClr val="000000"/>
                </a:solidFill>
                <a:latin typeface="Palatino-Roman"/>
              </a:rPr>
            </a:br>
            <a:r>
              <a:rPr lang="en-US" dirty="0">
                <a:solidFill>
                  <a:srgbClr val="000000"/>
                </a:solidFill>
                <a:latin typeface="Palatino-Roman"/>
              </a:rPr>
              <a:t>2. Describe the four stages of Masters and Johnson’s sexual </a:t>
            </a:r>
            <a:r>
              <a:rPr lang="en-US" dirty="0" smtClean="0">
                <a:solidFill>
                  <a:srgbClr val="000000"/>
                </a:solidFill>
                <a:latin typeface="Palatino-Roman"/>
              </a:rPr>
              <a:t>response cycle</a:t>
            </a:r>
            <a:r>
              <a:rPr lang="en-US" dirty="0">
                <a:solidFill>
                  <a:srgbClr val="000000"/>
                </a:solidFill>
                <a:latin typeface="Palatino-Roman"/>
              </a:rPr>
              <a:t>.</a:t>
            </a:r>
            <a:br>
              <a:rPr lang="en-US" dirty="0">
                <a:solidFill>
                  <a:srgbClr val="000000"/>
                </a:solidFill>
                <a:latin typeface="Palatino-Roman"/>
              </a:rPr>
            </a:br>
            <a:r>
              <a:rPr lang="en-US" dirty="0">
                <a:solidFill>
                  <a:srgbClr val="000000"/>
                </a:solidFill>
                <a:latin typeface="Palatino-Roman"/>
              </a:rPr>
              <a:t>3. What are the medical causes of erectile disorder (impotence)?</a:t>
            </a:r>
            <a:br>
              <a:rPr lang="en-US" dirty="0">
                <a:solidFill>
                  <a:srgbClr val="000000"/>
                </a:solidFill>
                <a:latin typeface="Palatino-Roman"/>
              </a:rPr>
            </a:br>
            <a:r>
              <a:rPr lang="en-US" dirty="0">
                <a:solidFill>
                  <a:srgbClr val="000000"/>
                </a:solidFill>
                <a:latin typeface="Palatino-Roman"/>
              </a:rPr>
              <a:t>4. Describe “dual” sex therapy. What are “sensate focus” exercises?</a:t>
            </a:r>
            <a:br>
              <a:rPr lang="en-US" dirty="0">
                <a:solidFill>
                  <a:srgbClr val="000000"/>
                </a:solidFill>
                <a:latin typeface="Palatino-Roman"/>
              </a:rPr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E88E88-8D52-49C7-951A-103BD9AD9A4D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D13029-F6A6-4431-82F5-9F03D2B2D82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931889"/>
      </p:ext>
    </p:extLst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14313"/>
            <a:ext cx="8001000" cy="1462087"/>
          </a:xfrm>
        </p:spPr>
        <p:txBody>
          <a:bodyPr/>
          <a:lstStyle/>
          <a:p>
            <a:r>
              <a:rPr lang="en-US" b="1">
                <a:solidFill>
                  <a:srgbClr val="000000"/>
                </a:solidFill>
                <a:latin typeface="FrutigerLTStd-Bold"/>
              </a:rPr>
              <a:t>Self-Assessment </a:t>
            </a:r>
            <a:r>
              <a:rPr lang="en-US" b="1" smtClean="0">
                <a:solidFill>
                  <a:srgbClr val="000000"/>
                </a:solidFill>
                <a:latin typeface="FrutigerLTStd-Bold"/>
              </a:rPr>
              <a:t> assignment-3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017713"/>
            <a:ext cx="8726488" cy="4114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  <a:latin typeface="Palatino-Roman"/>
              </a:rPr>
              <a:t>5. What </a:t>
            </a:r>
            <a:r>
              <a:rPr lang="en-US" dirty="0">
                <a:solidFill>
                  <a:srgbClr val="000000"/>
                </a:solidFill>
                <a:latin typeface="Palatino-Roman"/>
              </a:rPr>
              <a:t>medications are used to treat erectile disorder</a:t>
            </a:r>
            <a:r>
              <a:rPr lang="en-US" dirty="0" smtClean="0">
                <a:solidFill>
                  <a:srgbClr val="000000"/>
                </a:solidFill>
                <a:latin typeface="Palatino-Roman"/>
              </a:rPr>
              <a:t>?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  <a:latin typeface="Palatino-Roman"/>
              </a:rPr>
              <a:t>6.</a:t>
            </a:r>
            <a:r>
              <a:rPr lang="en-US" dirty="0">
                <a:solidFill>
                  <a:srgbClr val="000000"/>
                </a:solidFill>
                <a:latin typeface="Palatino-Roman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Palatino-Roman"/>
              </a:rPr>
              <a:t>How </a:t>
            </a:r>
            <a:r>
              <a:rPr lang="en-US" dirty="0">
                <a:solidFill>
                  <a:srgbClr val="000000"/>
                </a:solidFill>
                <a:latin typeface="Palatino-Roman"/>
              </a:rPr>
              <a:t>are the </a:t>
            </a:r>
            <a:r>
              <a:rPr lang="en-US" dirty="0" err="1">
                <a:solidFill>
                  <a:srgbClr val="000000"/>
                </a:solidFill>
                <a:latin typeface="Palatino-Roman"/>
              </a:rPr>
              <a:t>paraphilic</a:t>
            </a:r>
            <a:r>
              <a:rPr lang="en-US" dirty="0">
                <a:solidFill>
                  <a:srgbClr val="000000"/>
                </a:solidFill>
                <a:latin typeface="Palatino-Roman"/>
              </a:rPr>
              <a:t> disorders treated? Describe </a:t>
            </a:r>
            <a:r>
              <a:rPr lang="en-US" dirty="0" err="1">
                <a:solidFill>
                  <a:srgbClr val="000000"/>
                </a:solidFill>
                <a:latin typeface="Palatino-Roman"/>
              </a:rPr>
              <a:t>cognitivebehavioral</a:t>
            </a:r>
            <a:r>
              <a:rPr lang="en-US" dirty="0">
                <a:solidFill>
                  <a:srgbClr val="000000"/>
                </a:solidFill>
                <a:latin typeface="Palatino-Roman"/>
              </a:rPr>
              <a:t> therapy for a person with a </a:t>
            </a:r>
            <a:r>
              <a:rPr lang="en-US" dirty="0" err="1">
                <a:solidFill>
                  <a:srgbClr val="000000"/>
                </a:solidFill>
                <a:latin typeface="Palatino-Roman"/>
              </a:rPr>
              <a:t>paraphilic</a:t>
            </a:r>
            <a:r>
              <a:rPr lang="en-US" dirty="0">
                <a:solidFill>
                  <a:srgbClr val="000000"/>
                </a:solidFill>
                <a:latin typeface="Palatino-Roman"/>
              </a:rPr>
              <a:t> disorder. What</a:t>
            </a:r>
            <a:br>
              <a:rPr lang="en-US" dirty="0">
                <a:solidFill>
                  <a:srgbClr val="000000"/>
                </a:solidFill>
                <a:latin typeface="Palatino-Roman"/>
              </a:rPr>
            </a:br>
            <a:r>
              <a:rPr lang="en-US" dirty="0">
                <a:solidFill>
                  <a:srgbClr val="000000"/>
                </a:solidFill>
                <a:latin typeface="Palatino-Roman"/>
              </a:rPr>
              <a:t>medications can be used to curb unwanted sexual behaviors?</a:t>
            </a:r>
            <a:r>
              <a:rPr lang="en-US" sz="6000" dirty="0">
                <a:solidFill>
                  <a:srgbClr val="000000"/>
                </a:solidFill>
                <a:latin typeface="FrutigerLTStd-Bold"/>
              </a:rPr>
              <a:t/>
            </a:r>
            <a:br>
              <a:rPr lang="en-US" sz="6000" dirty="0">
                <a:solidFill>
                  <a:srgbClr val="000000"/>
                </a:solidFill>
                <a:latin typeface="FrutigerLTStd-Bold"/>
              </a:rPr>
            </a:b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Palatino-Roman"/>
              </a:rPr>
              <a:t/>
            </a:r>
            <a:br>
              <a:rPr lang="en-US" dirty="0">
                <a:solidFill>
                  <a:srgbClr val="000000"/>
                </a:solidFill>
                <a:latin typeface="Palatino-Roman"/>
              </a:rPr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E88E88-8D52-49C7-951A-103BD9AD9A4D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D13029-F6A6-4431-82F5-9F03D2B2D82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440616"/>
      </p:ext>
    </p:extLst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167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Blends</vt:lpstr>
      <vt:lpstr>Self-Assessment Assignment part-1</vt:lpstr>
      <vt:lpstr>Self-Assessment Assignment part-2</vt:lpstr>
      <vt:lpstr>Self-Assessment Assignment part-2</vt:lpstr>
      <vt:lpstr>Self-Assessment Assignment part-3</vt:lpstr>
      <vt:lpstr>Self-Assessment  assignment-3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Self-Assessment Assignment part-1</dc:title>
  <dc:creator>Mengesha.Birkie</dc:creator>
  <cp:lastModifiedBy>Mengesha.Birkie</cp:lastModifiedBy>
  <cp:revision>2</cp:revision>
  <dcterms:created xsi:type="dcterms:W3CDTF">2020-04-28T07:28:54Z</dcterms:created>
  <dcterms:modified xsi:type="dcterms:W3CDTF">2020-04-28T07:31:29Z</dcterms:modified>
</cp:coreProperties>
</file>